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Lst>
  <p:notesMasterIdLst>
    <p:notesMasterId r:id="rId28"/>
  </p:notesMasterIdLst>
  <p:handoutMasterIdLst>
    <p:handoutMasterId r:id="rId29"/>
  </p:handoutMasterIdLst>
  <p:sldIdLst>
    <p:sldId id="309" r:id="rId2"/>
    <p:sldId id="299" r:id="rId3"/>
    <p:sldId id="300" r:id="rId4"/>
    <p:sldId id="310" r:id="rId5"/>
    <p:sldId id="301" r:id="rId6"/>
    <p:sldId id="311" r:id="rId7"/>
    <p:sldId id="312" r:id="rId8"/>
    <p:sldId id="313" r:id="rId9"/>
    <p:sldId id="314" r:id="rId10"/>
    <p:sldId id="303" r:id="rId11"/>
    <p:sldId id="302" r:id="rId12"/>
    <p:sldId id="315" r:id="rId13"/>
    <p:sldId id="317" r:id="rId14"/>
    <p:sldId id="318" r:id="rId15"/>
    <p:sldId id="304" r:id="rId16"/>
    <p:sldId id="334" r:id="rId17"/>
    <p:sldId id="319" r:id="rId18"/>
    <p:sldId id="320" r:id="rId19"/>
    <p:sldId id="306" r:id="rId20"/>
    <p:sldId id="327" r:id="rId21"/>
    <p:sldId id="324" r:id="rId22"/>
    <p:sldId id="325" r:id="rId23"/>
    <p:sldId id="326" r:id="rId24"/>
    <p:sldId id="328" r:id="rId25"/>
    <p:sldId id="329" r:id="rId26"/>
    <p:sldId id="308" r:id="rId27"/>
  </p:sldIdLst>
  <p:sldSz cx="9144000" cy="6858000" type="screen4x3"/>
  <p:notesSz cx="7315200" cy="9601200"/>
  <p:custDataLst>
    <p:tags r:id="rId30"/>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86050" autoAdjust="0"/>
  </p:normalViewPr>
  <p:slideViewPr>
    <p:cSldViewPr>
      <p:cViewPr varScale="1">
        <p:scale>
          <a:sx n="76" d="100"/>
          <a:sy n="76" d="100"/>
        </p:scale>
        <p:origin x="-177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9050743657043"/>
          <c:y val="5.1400554097404488E-2"/>
          <c:w val="0.78356780402449688"/>
          <c:h val="0.89719889180519097"/>
        </c:manualLayout>
      </c:layout>
      <c:barChart>
        <c:barDir val="col"/>
        <c:grouping val="clustered"/>
        <c:varyColors val="0"/>
        <c:ser>
          <c:idx val="0"/>
          <c:order val="0"/>
          <c:tx>
            <c:strRef>
              <c:f>'Federal Deficit'!$B$7</c:f>
              <c:strCache>
                <c:ptCount val="1"/>
                <c:pt idx="0">
                  <c:v>Receipts</c:v>
                </c:pt>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Deficit'!$B$8:$B$42</c:f>
            </c:numRef>
          </c:val>
        </c:ser>
        <c:ser>
          <c:idx val="1"/>
          <c:order val="1"/>
          <c:tx>
            <c:strRef>
              <c:f>'Federal Deficit'!$C$7</c:f>
              <c:strCache>
                <c:ptCount val="1"/>
                <c:pt idx="0">
                  <c:v>Outlays</c:v>
                </c:pt>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Deficit'!$C$8:$C$42</c:f>
            </c:numRef>
          </c:val>
        </c:ser>
        <c:ser>
          <c:idx val="2"/>
          <c:order val="2"/>
          <c:tx>
            <c:strRef>
              <c:f>'Federal Deficit'!$D$7</c:f>
              <c:strCache>
                <c:ptCount val="1"/>
                <c:pt idx="0">
                  <c:v>Surplus or Deficit (–)</c:v>
                </c:pt>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Deficit'!$D$8:$D$42</c:f>
              <c:numCache>
                <c:formatCode>General</c:formatCode>
                <c:ptCount val="35"/>
                <c:pt idx="0">
                  <c:v>-73830</c:v>
                </c:pt>
                <c:pt idx="1">
                  <c:v>-78968</c:v>
                </c:pt>
                <c:pt idx="2">
                  <c:v>-127977</c:v>
                </c:pt>
                <c:pt idx="3">
                  <c:v>-207802</c:v>
                </c:pt>
                <c:pt idx="4">
                  <c:v>-185367</c:v>
                </c:pt>
                <c:pt idx="5">
                  <c:v>-212308</c:v>
                </c:pt>
                <c:pt idx="6">
                  <c:v>-221227</c:v>
                </c:pt>
                <c:pt idx="7">
                  <c:v>-149730</c:v>
                </c:pt>
                <c:pt idx="8">
                  <c:v>-155178</c:v>
                </c:pt>
                <c:pt idx="9">
                  <c:v>-152639</c:v>
                </c:pt>
                <c:pt idx="10">
                  <c:v>-221036</c:v>
                </c:pt>
                <c:pt idx="11">
                  <c:v>-269238</c:v>
                </c:pt>
                <c:pt idx="12">
                  <c:v>-290321</c:v>
                </c:pt>
                <c:pt idx="13">
                  <c:v>-255051</c:v>
                </c:pt>
                <c:pt idx="14">
                  <c:v>-203186</c:v>
                </c:pt>
                <c:pt idx="15">
                  <c:v>-163952</c:v>
                </c:pt>
                <c:pt idx="16">
                  <c:v>-107431</c:v>
                </c:pt>
                <c:pt idx="17">
                  <c:v>-21884</c:v>
                </c:pt>
                <c:pt idx="18">
                  <c:v>69270</c:v>
                </c:pt>
                <c:pt idx="19">
                  <c:v>125610</c:v>
                </c:pt>
                <c:pt idx="20">
                  <c:v>236241</c:v>
                </c:pt>
                <c:pt idx="21">
                  <c:v>128236</c:v>
                </c:pt>
                <c:pt idx="22">
                  <c:v>-157758</c:v>
                </c:pt>
                <c:pt idx="23">
                  <c:v>-377585</c:v>
                </c:pt>
                <c:pt idx="24">
                  <c:v>-412727</c:v>
                </c:pt>
                <c:pt idx="25">
                  <c:v>-318346</c:v>
                </c:pt>
                <c:pt idx="26">
                  <c:v>-248181</c:v>
                </c:pt>
                <c:pt idx="27">
                  <c:v>-160701</c:v>
                </c:pt>
                <c:pt idx="28">
                  <c:v>-458553</c:v>
                </c:pt>
                <c:pt idx="29">
                  <c:v>-1412688</c:v>
                </c:pt>
                <c:pt idx="30">
                  <c:v>-1294373</c:v>
                </c:pt>
                <c:pt idx="31">
                  <c:v>-1299593</c:v>
                </c:pt>
                <c:pt idx="32">
                  <c:v>-1086963</c:v>
                </c:pt>
                <c:pt idx="33">
                  <c:v>-679502</c:v>
                </c:pt>
                <c:pt idx="34">
                  <c:v>-648805</c:v>
                </c:pt>
              </c:numCache>
            </c:numRef>
          </c:val>
        </c:ser>
        <c:ser>
          <c:idx val="3"/>
          <c:order val="3"/>
          <c:tx>
            <c:strRef>
              <c:f>'Federal Deficit'!$E$7</c:f>
              <c:strCache>
                <c:ptCount val="1"/>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Deficit'!$E$8:$E$42</c:f>
            </c:numRef>
          </c:val>
        </c:ser>
        <c:ser>
          <c:idx val="4"/>
          <c:order val="4"/>
          <c:tx>
            <c:strRef>
              <c:f>'Federal Deficit'!$F$7</c:f>
              <c:strCache>
                <c:ptCount val="1"/>
                <c:pt idx="0">
                  <c:v>cpi</c:v>
                </c:pt>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Deficit'!$F$8:$F$42</c:f>
            </c:numRef>
          </c:val>
        </c:ser>
        <c:ser>
          <c:idx val="5"/>
          <c:order val="5"/>
          <c:tx>
            <c:strRef>
              <c:f>'Federal Deficit'!$G$7</c:f>
              <c:strCache>
                <c:ptCount val="1"/>
                <c:pt idx="0">
                  <c:v>2009 Constant Dollar</c:v>
                </c:pt>
              </c:strCache>
            </c:strRef>
          </c:tx>
          <c:invertIfNegative val="0"/>
          <c:cat>
            <c:strRef>
              <c:f>'Federal Deficit'!$A$8:$A$42</c:f>
              <c:strCach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 estimate</c:v>
                </c:pt>
              </c:strCache>
            </c:strRef>
          </c:cat>
          <c:val>
            <c:numRef>
              <c:f>'Federal Deficit'!$G$8:$G$42</c:f>
              <c:numCache>
                <c:formatCode>General</c:formatCode>
                <c:ptCount val="35"/>
                <c:pt idx="0">
                  <c:v>-192224.11055825243</c:v>
                </c:pt>
                <c:pt idx="1">
                  <c:v>-186375.77355335531</c:v>
                </c:pt>
                <c:pt idx="2">
                  <c:v>-284516.07926424872</c:v>
                </c:pt>
                <c:pt idx="3">
                  <c:v>-447602.58708835347</c:v>
                </c:pt>
                <c:pt idx="4">
                  <c:v>-382753.41750721849</c:v>
                </c:pt>
                <c:pt idx="5">
                  <c:v>-423307.81966542749</c:v>
                </c:pt>
                <c:pt idx="6">
                  <c:v>-433041.76002737234</c:v>
                </c:pt>
                <c:pt idx="7">
                  <c:v>-282769.58635563386</c:v>
                </c:pt>
                <c:pt idx="8">
                  <c:v>-281415.23741335585</c:v>
                </c:pt>
                <c:pt idx="9">
                  <c:v>-264086.39631451614</c:v>
                </c:pt>
                <c:pt idx="10">
                  <c:v>-362818.6712471309</c:v>
                </c:pt>
                <c:pt idx="11">
                  <c:v>-424093.33925110137</c:v>
                </c:pt>
                <c:pt idx="12">
                  <c:v>-443938.67695652175</c:v>
                </c:pt>
                <c:pt idx="13">
                  <c:v>-378670.42482352944</c:v>
                </c:pt>
                <c:pt idx="14">
                  <c:v>-294135.72794871795</c:v>
                </c:pt>
                <c:pt idx="15">
                  <c:v>-230799.01721784775</c:v>
                </c:pt>
                <c:pt idx="16">
                  <c:v>-146895.63063734863</c:v>
                </c:pt>
                <c:pt idx="17">
                  <c:v>-29251.886031152651</c:v>
                </c:pt>
                <c:pt idx="18">
                  <c:v>91171.64411042945</c:v>
                </c:pt>
                <c:pt idx="19">
                  <c:v>161752.65648259304</c:v>
                </c:pt>
                <c:pt idx="20">
                  <c:v>294323.08604529622</c:v>
                </c:pt>
                <c:pt idx="21">
                  <c:v>155343.6856691135</c:v>
                </c:pt>
                <c:pt idx="22">
                  <c:v>-188131.89575319624</c:v>
                </c:pt>
                <c:pt idx="23">
                  <c:v>-440249.74535326083</c:v>
                </c:pt>
                <c:pt idx="24">
                  <c:v>-468741.19851244043</c:v>
                </c:pt>
                <c:pt idx="25">
                  <c:v>-349702.99949820788</c:v>
                </c:pt>
                <c:pt idx="26">
                  <c:v>-264107.17855654767</c:v>
                </c:pt>
                <c:pt idx="27">
                  <c:v>-166277.50497728388</c:v>
                </c:pt>
                <c:pt idx="28">
                  <c:v>-456921.57081415493</c:v>
                </c:pt>
                <c:pt idx="29">
                  <c:v>-1412688</c:v>
                </c:pt>
                <c:pt idx="30">
                  <c:v>-1273484.3356798254</c:v>
                </c:pt>
                <c:pt idx="31">
                  <c:v>-1239495.0784034783</c:v>
                </c:pt>
                <c:pt idx="32">
                  <c:v>-1015878.0091875809</c:v>
                </c:pt>
                <c:pt idx="33">
                  <c:v>-625773.51431380038</c:v>
                </c:pt>
                <c:pt idx="34">
                  <c:v>-592309.26929787232</c:v>
                </c:pt>
              </c:numCache>
            </c:numRef>
          </c:val>
        </c:ser>
        <c:dLbls>
          <c:showLegendKey val="0"/>
          <c:showVal val="0"/>
          <c:showCatName val="0"/>
          <c:showSerName val="0"/>
          <c:showPercent val="0"/>
          <c:showBubbleSize val="0"/>
        </c:dLbls>
        <c:gapWidth val="150"/>
        <c:axId val="97577216"/>
        <c:axId val="97587200"/>
      </c:barChart>
      <c:catAx>
        <c:axId val="97577216"/>
        <c:scaling>
          <c:orientation val="minMax"/>
        </c:scaling>
        <c:delete val="0"/>
        <c:axPos val="b"/>
        <c:majorTickMark val="out"/>
        <c:minorTickMark val="none"/>
        <c:tickLblPos val="nextTo"/>
        <c:txPr>
          <a:bodyPr/>
          <a:lstStyle/>
          <a:p>
            <a:pPr>
              <a:defRPr sz="1200" baseline="0"/>
            </a:pPr>
            <a:endParaRPr lang="en-US"/>
          </a:p>
        </c:txPr>
        <c:crossAx val="97587200"/>
        <c:crosses val="autoZero"/>
        <c:auto val="1"/>
        <c:lblAlgn val="ctr"/>
        <c:lblOffset val="100"/>
        <c:noMultiLvlLbl val="0"/>
      </c:catAx>
      <c:valAx>
        <c:axId val="97587200"/>
        <c:scaling>
          <c:orientation val="minMax"/>
        </c:scaling>
        <c:delete val="0"/>
        <c:axPos val="l"/>
        <c:majorGridlines/>
        <c:numFmt formatCode="General" sourceLinked="1"/>
        <c:majorTickMark val="out"/>
        <c:minorTickMark val="none"/>
        <c:tickLblPos val="nextTo"/>
        <c:txPr>
          <a:bodyPr/>
          <a:lstStyle/>
          <a:p>
            <a:pPr>
              <a:defRPr sz="1200" baseline="0"/>
            </a:pPr>
            <a:endParaRPr lang="en-US"/>
          </a:p>
        </c:txPr>
        <c:crossAx val="97577216"/>
        <c:crosses val="autoZero"/>
        <c:crossBetween val="between"/>
      </c:valAx>
    </c:plotArea>
    <c:legend>
      <c:legendPos val="r"/>
      <c:layout>
        <c:manualLayout>
          <c:xMode val="edge"/>
          <c:yMode val="edge"/>
          <c:x val="0.22695131645345595"/>
          <c:y val="0.5949727739256474"/>
          <c:w val="0.28497156605424323"/>
          <c:h val="0.16743438320209975"/>
        </c:manualLayout>
      </c:layout>
      <c:overlay val="0"/>
      <c:txPr>
        <a:bodyPr/>
        <a:lstStyle/>
        <a:p>
          <a:pPr>
            <a:defRPr sz="1200" baseline="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617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435" tIns="46879" rIns="95435" bIns="46879"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5"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432622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hitehouse.gov/omb/budget/Historica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ia.gov/library/publications/the-world-factbook/rankorder/2186rank.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011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7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5008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from: </a:t>
            </a:r>
            <a:r>
              <a:rPr lang="en-US" dirty="0" smtClean="0">
                <a:hlinkClick r:id="rId3"/>
              </a:rPr>
              <a:t>http://www.whitehouse.gov/omb/budget/Historicals</a:t>
            </a:r>
            <a:endParaRPr lang="en-US" dirty="0" smtClean="0"/>
          </a:p>
          <a:p>
            <a:r>
              <a:rPr lang="en-US" dirty="0" smtClean="0"/>
              <a:t>Graph created</a:t>
            </a:r>
            <a:r>
              <a:rPr lang="en-US" baseline="0" dirty="0" smtClean="0"/>
              <a:t> by Jessie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http://www.whitehouse.gov/omb/budget/Historicals/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r>
              <a:rPr lang="en-US" dirty="0" smtClean="0">
                <a:latin typeface="Arial" pitchFamily="34" charset="0"/>
              </a:rPr>
              <a:t>http://www.whitehouse.gov/omb/budget/Historicals/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p:spPr>
        <p:txBody>
          <a:bodyPr/>
          <a:lstStyle/>
          <a:p>
            <a:r>
              <a:rPr lang="en-US" dirty="0" smtClean="0">
                <a:latin typeface="Arial" pitchFamily="34" charset="0"/>
              </a:rPr>
              <a:t>http://www.treasurydirect.gov/NP/BPDLogin?application=np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038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r>
              <a:rPr lang="en-US" dirty="0" smtClean="0">
                <a:latin typeface="Arial" pitchFamily="34" charset="0"/>
              </a:rPr>
              <a:t>http://www.kowaldesign.com/budget/index0.html</a:t>
            </a:r>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r>
              <a:rPr lang="en-US" dirty="0" smtClean="0">
                <a:latin typeface="Arial" pitchFamily="34" charset="0"/>
              </a:rPr>
              <a:t>For a daily update on national debt check the U.S. Treasury dept. website: http://www.treasurydirect.gov/NP/BPDLogin?application=np</a:t>
            </a:r>
          </a:p>
          <a:p>
            <a:r>
              <a:rPr lang="en-US" dirty="0" smtClean="0">
                <a:latin typeface="Arial" pitchFamily="34" charset="0"/>
              </a:rPr>
              <a:t>CIA </a:t>
            </a:r>
            <a:r>
              <a:rPr lang="en-US" dirty="0" smtClean="0">
                <a:hlinkClick r:id="rId3"/>
              </a:rPr>
              <a:t>https://www.cia.gov/library/publications/the-world-factbook/rankorder/2186rank.html</a:t>
            </a:r>
            <a:endParaRPr lang="en-US" dirty="0" smtClean="0"/>
          </a:p>
          <a:p>
            <a:r>
              <a:rPr lang="en-US" dirty="0" smtClean="0">
                <a:latin typeface="Arial" pitchFamily="34" charset="0"/>
              </a:rPr>
              <a:t>http://www.usgovernmentspending.com/federal_debt_chart.html#copypaste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http://www.usgovernmentspending.com/federal_debt_chart.html</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613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610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r>
              <a:rPr lang="en-US" dirty="0" smtClean="0">
                <a:latin typeface="Arial" pitchFamily="34" charset="0"/>
              </a:rPr>
              <a:t>http://www.census.gov/foreign-trade/statistics/historical/gands.txt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r>
              <a:rPr lang="en-US" smtClean="0">
                <a:latin typeface="Arial"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77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p:spPr>
        <p:txBody>
          <a:bodyPr/>
          <a:lstStyle/>
          <a:p>
            <a:pPr>
              <a:lnSpc>
                <a:spcPct val="90000"/>
              </a:lnSpc>
            </a:pPr>
            <a:endParaRPr lang="en-US" sz="90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pPr>
              <a:lnSpc>
                <a:spcPct val="90000"/>
              </a:lnSpc>
            </a:pPr>
            <a:endParaRPr lang="en-US" sz="90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934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960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86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CFA3F04E-9863-4559-A9B0-0CEE8C284139}"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8D8386-5FC4-4035-9915-3DC67E7928D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EC9B46F-453F-47F8-A5CB-AF0FEC0E261D}"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C46866-2480-4E07-93AF-1C718F29949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3B368C-4AF3-414D-AF50-AD24052CA8C1}"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CB2056-FD0C-4C2E-897A-63B3CFB13261}"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D6A91CB-FB97-4A66-9898-CAD832CEB54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1214FE-A843-4ED9-8AEC-FD5E5651F030}"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67CC690-5A48-444C-B408-88E748FA0717}"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8D2112-66AE-4133-8F03-3651B8AEB80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4BD61D0D-B999-43FE-9B44-F19DDBCE3188}"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38D93DFE-9D4D-4138-A5CC-11606AAFF69D}"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wav"/><Relationship Id="rId7" Type="http://schemas.openxmlformats.org/officeDocument/2006/relationships/image" Target="../media/image7.wmf"/><Relationship Id="rId2" Type="http://schemas.microsoft.com/office/2007/relationships/media" Target="../media/media10.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hyperlink" Target="http://www.whitehouse.gov/omb/budget/Historical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1.png"/><Relationship Id="rId5" Type="http://schemas.openxmlformats.org/officeDocument/2006/relationships/hyperlink" Target="http://www.treasurydirect.gov/NP/BPDLogin?application=np"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hyperlink" Target="http://www.treasurydirect.gov/NP/BPDLogin?application=np" TargetMode="External"/><Relationship Id="rId5" Type="http://schemas.openxmlformats.org/officeDocument/2006/relationships/hyperlink" Target="http://www.bea.gov/national/index.htm"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png"/><Relationship Id="rId5" Type="http://schemas.openxmlformats.org/officeDocument/2006/relationships/hyperlink" Target="http://www.gao.gov/new.items/d04485sp.pdf"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Grp="1" noChangeArrowheads="1"/>
          </p:cNvSpPr>
          <p:nvPr>
            <p:ph type="ctrTitle"/>
          </p:nvPr>
        </p:nvSpPr>
        <p:spPr/>
        <p:txBody>
          <a:bodyPr>
            <a:normAutofit fontScale="90000"/>
          </a:bodyPr>
          <a:lstStyle/>
          <a:p>
            <a:pPr eaLnBrk="1" hangingPunct="1">
              <a:defRPr/>
            </a:pPr>
            <a:r>
              <a:rPr lang="en-US" sz="4800" smtClean="0"/>
              <a:t>Unit 06</a:t>
            </a:r>
            <a:br>
              <a:rPr lang="en-US" sz="4800" smtClean="0"/>
            </a:br>
            <a:r>
              <a:rPr lang="en-US" sz="4800" smtClean="0"/>
              <a:t> Macroeconomic Foundations – Section 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33400"/>
            <a:ext cx="609600" cy="609600"/>
          </a:xfrm>
          <a:prstGeom prst="rect">
            <a:avLst/>
          </a:prstGeom>
        </p:spPr>
      </p:pic>
      <p:sp>
        <p:nvSpPr>
          <p:cNvPr id="3" name="Slide Number Placeholder 2"/>
          <p:cNvSpPr>
            <a:spLocks noGrp="1"/>
          </p:cNvSpPr>
          <p:nvPr>
            <p:ph type="sldNum" sz="quarter" idx="12"/>
          </p:nvPr>
        </p:nvSpPr>
        <p:spPr/>
        <p:txBody>
          <a:bodyPr/>
          <a:lstStyle/>
          <a:p>
            <a:pPr>
              <a:defRPr/>
            </a:pPr>
            <a:fld id="{CFA3F04E-9863-4559-A9B0-0CEE8C284139}" type="slidenum">
              <a:rPr lang="en-US" smtClean="0"/>
              <a:pPr>
                <a:defRPr/>
              </a:pPr>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p:txBody>
          <a:bodyPr>
            <a:normAutofit fontScale="90000"/>
          </a:bodyPr>
          <a:lstStyle/>
          <a:p>
            <a:r>
              <a:rPr lang="en-US" smtClean="0"/>
              <a:t>Figure: Fed “Fine-Tuning” and Business Cycle</a:t>
            </a:r>
          </a:p>
        </p:txBody>
      </p:sp>
      <p:graphicFrame>
        <p:nvGraphicFramePr>
          <p:cNvPr id="1026" name="Object 4"/>
          <p:cNvGraphicFramePr>
            <a:graphicFrameLocks noGrp="1" noChangeAspect="1"/>
          </p:cNvGraphicFramePr>
          <p:nvPr>
            <p:ph idx="1"/>
          </p:nvPr>
        </p:nvGraphicFramePr>
        <p:xfrm>
          <a:off x="1633617" y="1935163"/>
          <a:ext cx="5876766" cy="4389437"/>
        </p:xfrm>
        <a:graphic>
          <a:graphicData uri="http://schemas.openxmlformats.org/presentationml/2006/ole">
            <mc:AlternateContent xmlns:mc="http://schemas.openxmlformats.org/markup-compatibility/2006">
              <mc:Choice xmlns:v="urn:schemas-microsoft-com:vml" Requires="v">
                <p:oleObj spid="_x0000_s1070" name="Drawing" r:id="rId6" imgW="7715160" imgH="5762520" progId="">
                  <p:embed/>
                </p:oleObj>
              </mc:Choice>
              <mc:Fallback>
                <p:oleObj name="Drawing" r:id="rId6" imgW="7715160" imgH="576252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617" y="1935163"/>
                        <a:ext cx="5876766"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77200" y="9144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Rectangle 5"/>
          <p:cNvSpPr>
            <a:spLocks noGrp="1" noChangeArrowheads="1"/>
          </p:cNvSpPr>
          <p:nvPr>
            <p:ph type="title"/>
          </p:nvPr>
        </p:nvSpPr>
        <p:spPr/>
        <p:txBody>
          <a:bodyPr>
            <a:normAutofit fontScale="90000"/>
          </a:bodyPr>
          <a:lstStyle/>
          <a:p>
            <a:pPr eaLnBrk="1" hangingPunct="1">
              <a:defRPr/>
            </a:pPr>
            <a:r>
              <a:rPr lang="en-US" sz="3600" smtClean="0"/>
              <a:t>The Long and Short of Interest Rates: What Does the Spread Tell You?</a:t>
            </a:r>
            <a:r>
              <a:rPr lang="en-US" smtClean="0"/>
              <a:t> </a:t>
            </a:r>
          </a:p>
        </p:txBody>
      </p:sp>
      <p:sp>
        <p:nvSpPr>
          <p:cNvPr id="259076" name="Rectangle 4"/>
          <p:cNvSpPr>
            <a:spLocks noGrp="1" noChangeArrowheads="1"/>
          </p:cNvSpPr>
          <p:nvPr>
            <p:ph idx="1"/>
          </p:nvPr>
        </p:nvSpPr>
        <p:spPr/>
        <p:txBody>
          <a:bodyPr/>
          <a:lstStyle/>
          <a:p>
            <a:pPr eaLnBrk="1" hangingPunct="1">
              <a:lnSpc>
                <a:spcPct val="90000"/>
              </a:lnSpc>
              <a:defRPr/>
            </a:pPr>
            <a:r>
              <a:rPr lang="en-US" dirty="0" smtClean="0"/>
              <a:t>Interest rates are not alike. There are interest rates for borrowing, interest rates for saving. Within borrowing and saving, the rates are different as well. For example, credit card interest rate tends to be a lot higher than mortgage interest rate. </a:t>
            </a:r>
          </a:p>
          <a:p>
            <a:pPr eaLnBrk="1" hangingPunct="1">
              <a:lnSpc>
                <a:spcPct val="90000"/>
              </a:lnSpc>
              <a:defRPr/>
            </a:pPr>
            <a:r>
              <a:rPr lang="en-US" dirty="0" smtClean="0"/>
              <a:t>In particular, in the macroeconomic domain, economists are interested in long-term vs. short-term interest rates. </a:t>
            </a:r>
          </a:p>
        </p:txBody>
      </p:sp>
      <p:pic>
        <p:nvPicPr>
          <p:cNvPr id="13316" name="Picture 4" descr="C:\Users\Chris\AppData\Local\Microsoft\Windows\Temporary Internet Files\Low\Content.IE5\I6DR6MND\j0440384[1].png"/>
          <p:cNvPicPr>
            <a:picLocks noChangeAspect="1" noChangeArrowheads="1"/>
          </p:cNvPicPr>
          <p:nvPr/>
        </p:nvPicPr>
        <p:blipFill>
          <a:blip r:embed="rId5" cstate="print"/>
          <a:srcRect/>
          <a:stretch>
            <a:fillRect/>
          </a:stretch>
        </p:blipFill>
        <p:spPr bwMode="auto">
          <a:xfrm>
            <a:off x="5486400" y="5257800"/>
            <a:ext cx="1524000" cy="1295400"/>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12954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normAutofit fontScale="90000"/>
          </a:bodyPr>
          <a:lstStyle/>
          <a:p>
            <a:pPr eaLnBrk="1" hangingPunct="1">
              <a:defRPr/>
            </a:pPr>
            <a:r>
              <a:rPr lang="en-US" smtClean="0"/>
              <a:t>Long-Term  and Short-Term Interest Rates </a:t>
            </a:r>
          </a:p>
        </p:txBody>
      </p:sp>
      <p:sp>
        <p:nvSpPr>
          <p:cNvPr id="315395" name="Rectangle 3"/>
          <p:cNvSpPr>
            <a:spLocks noGrp="1" noChangeArrowheads="1"/>
          </p:cNvSpPr>
          <p:nvPr>
            <p:ph idx="1"/>
          </p:nvPr>
        </p:nvSpPr>
        <p:spPr>
          <a:xfrm>
            <a:off x="457200" y="1828800"/>
            <a:ext cx="8229600" cy="4302125"/>
          </a:xfrm>
        </p:spPr>
        <p:txBody>
          <a:bodyPr/>
          <a:lstStyle/>
          <a:p>
            <a:pPr eaLnBrk="1" hangingPunct="1">
              <a:lnSpc>
                <a:spcPct val="80000"/>
              </a:lnSpc>
              <a:defRPr/>
            </a:pPr>
            <a:r>
              <a:rPr lang="en-US" sz="2800" dirty="0" smtClean="0"/>
              <a:t>Long-term interest rates are interest rates paid on long- term financial investments, like 30-year corporate bonds and 30-year Treasury bonds. </a:t>
            </a:r>
          </a:p>
          <a:p>
            <a:pPr eaLnBrk="1" hangingPunct="1">
              <a:lnSpc>
                <a:spcPct val="80000"/>
              </a:lnSpc>
              <a:defRPr/>
            </a:pPr>
            <a:r>
              <a:rPr lang="en-US" sz="2800" dirty="0" smtClean="0"/>
              <a:t>Short-term interest rates are interest rates paid on short- term financial investments, like 3-month  CDs and 3-month Treasury bonds.</a:t>
            </a:r>
          </a:p>
          <a:p>
            <a:pPr eaLnBrk="1" hangingPunct="1">
              <a:lnSpc>
                <a:spcPct val="80000"/>
              </a:lnSpc>
              <a:defRPr/>
            </a:pPr>
            <a:r>
              <a:rPr lang="en-US" sz="2800" dirty="0" smtClean="0"/>
              <a:t>Typically the long-term interest rates are somewhat higher than the short-term interest rates because long-term loans involve more risk. </a:t>
            </a:r>
          </a:p>
        </p:txBody>
      </p:sp>
      <p:pic>
        <p:nvPicPr>
          <p:cNvPr id="14340" name="Picture 4"/>
          <p:cNvPicPr>
            <a:picLocks noChangeAspect="1" noChangeArrowheads="1"/>
          </p:cNvPicPr>
          <p:nvPr/>
        </p:nvPicPr>
        <p:blipFill>
          <a:blip r:embed="rId5" cstate="print"/>
          <a:srcRect/>
          <a:stretch>
            <a:fillRect/>
          </a:stretch>
        </p:blipFill>
        <p:spPr bwMode="auto">
          <a:xfrm>
            <a:off x="3581400" y="5257800"/>
            <a:ext cx="2286000" cy="1257300"/>
          </a:xfrm>
          <a:prstGeom prst="rect">
            <a:avLst/>
          </a:prstGeom>
          <a:noFill/>
          <a:ln w="12700">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9144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defRPr/>
            </a:pPr>
            <a:r>
              <a:rPr lang="en-US" smtClean="0"/>
              <a:t>The Interest Rate Spread </a:t>
            </a:r>
          </a:p>
        </p:txBody>
      </p:sp>
      <p:sp>
        <p:nvSpPr>
          <p:cNvPr id="319491" name="Rectangle 3"/>
          <p:cNvSpPr>
            <a:spLocks noGrp="1" noChangeArrowheads="1"/>
          </p:cNvSpPr>
          <p:nvPr>
            <p:ph idx="1"/>
          </p:nvPr>
        </p:nvSpPr>
        <p:spPr/>
        <p:txBody>
          <a:bodyPr/>
          <a:lstStyle/>
          <a:p>
            <a:pPr eaLnBrk="1" hangingPunct="1">
              <a:defRPr/>
            </a:pPr>
            <a:r>
              <a:rPr lang="en-US" smtClean="0"/>
              <a:t>The interest rate spread = </a:t>
            </a:r>
          </a:p>
          <a:p>
            <a:pPr eaLnBrk="1" hangingPunct="1">
              <a:buFont typeface="Wingdings" pitchFamily="2" charset="2"/>
              <a:buNone/>
              <a:defRPr/>
            </a:pPr>
            <a:r>
              <a:rPr lang="en-US" smtClean="0"/>
              <a:t>   long-term interest rate - short-term interest rate    </a:t>
            </a:r>
          </a:p>
          <a:p>
            <a:pPr eaLnBrk="1" hangingPunct="1">
              <a:defRPr/>
            </a:pPr>
            <a:r>
              <a:rPr lang="en-US" smtClean="0"/>
              <a:t>The interest rate spread used by the Conference Board (which publishes all the economic indicators) = </a:t>
            </a:r>
          </a:p>
          <a:p>
            <a:pPr eaLnBrk="1" hangingPunct="1">
              <a:buFont typeface="Wingdings" pitchFamily="2" charset="2"/>
              <a:buNone/>
              <a:defRPr/>
            </a:pPr>
            <a:r>
              <a:rPr lang="en-US" smtClean="0"/>
              <a:t>   The yield on the 10 year U.S. Treasury bond</a:t>
            </a:r>
          </a:p>
          <a:p>
            <a:pPr eaLnBrk="1" hangingPunct="1">
              <a:buFont typeface="Wingdings" pitchFamily="2" charset="2"/>
              <a:buNone/>
              <a:defRPr/>
            </a:pPr>
            <a:r>
              <a:rPr lang="en-US" smtClean="0"/>
              <a:t>   -  Fed funds rate (the rate that banks charge one another for overnight loans)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9906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defRPr/>
            </a:pPr>
            <a:r>
              <a:rPr lang="en-US" smtClean="0"/>
              <a:t>Implications of the Spread</a:t>
            </a:r>
          </a:p>
        </p:txBody>
      </p:sp>
      <p:sp>
        <p:nvSpPr>
          <p:cNvPr id="323587" name="Rectangle 3"/>
          <p:cNvSpPr>
            <a:spLocks noGrp="1" noChangeArrowheads="1"/>
          </p:cNvSpPr>
          <p:nvPr>
            <p:ph idx="1"/>
          </p:nvPr>
        </p:nvSpPr>
        <p:spPr/>
        <p:txBody>
          <a:bodyPr/>
          <a:lstStyle/>
          <a:p>
            <a:pPr eaLnBrk="1" hangingPunct="1">
              <a:defRPr/>
            </a:pPr>
            <a:r>
              <a:rPr lang="en-US" smtClean="0"/>
              <a:t>Interest rate spread can be used for forecasting future interest rate trend.</a:t>
            </a:r>
          </a:p>
          <a:p>
            <a:pPr lvl="1" eaLnBrk="1" hangingPunct="1">
              <a:defRPr/>
            </a:pPr>
            <a:r>
              <a:rPr lang="en-US" smtClean="0"/>
              <a:t>Large positive spread (Long-term rates are quite a bit higher than short-term rates) -&gt; Future interest rates should be higher </a:t>
            </a:r>
          </a:p>
          <a:p>
            <a:pPr lvl="1" eaLnBrk="1" hangingPunct="1">
              <a:defRPr/>
            </a:pPr>
            <a:r>
              <a:rPr lang="en-US" smtClean="0"/>
              <a:t>Negative spread (Short-term rates are higher than long-term rates) -&gt; Future interest rates should be lower. Often it is an indication of an economic downturn.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9144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t>The Federal Budget Deficit</a:t>
            </a:r>
          </a:p>
        </p:txBody>
      </p:sp>
      <p:sp>
        <p:nvSpPr>
          <p:cNvPr id="262147" name="Rectangle 3"/>
          <p:cNvSpPr>
            <a:spLocks noGrp="1" noChangeArrowheads="1"/>
          </p:cNvSpPr>
          <p:nvPr>
            <p:ph idx="1"/>
          </p:nvPr>
        </p:nvSpPr>
        <p:spPr/>
        <p:txBody>
          <a:bodyPr>
            <a:normAutofit/>
          </a:bodyPr>
          <a:lstStyle/>
          <a:p>
            <a:r>
              <a:rPr lang="en-US" dirty="0" smtClean="0"/>
              <a:t>What is federal budget deficit? </a:t>
            </a:r>
          </a:p>
          <a:p>
            <a:pPr lvl="1"/>
            <a:r>
              <a:rPr lang="en-US" dirty="0" smtClean="0"/>
              <a:t>Annual budget deficit = Federal expenditure - Federal tax revenue</a:t>
            </a:r>
          </a:p>
          <a:p>
            <a:r>
              <a:rPr lang="en-US" dirty="0" smtClean="0"/>
              <a:t>The federal government makes up this deficit by borrowing in the form of the sale of Treasury securities and U.S. saving bonds. </a:t>
            </a:r>
          </a:p>
          <a:p>
            <a:r>
              <a:rPr lang="en-US" dirty="0" smtClean="0"/>
              <a:t>The graph on the next page shows the Federal budget deficit or surplus from 1980 to 2011 (future years projected). Note inflation is adjusted by converting dollars to constant dollars.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10668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77813"/>
            <a:ext cx="8382000" cy="712787"/>
          </a:xfrm>
        </p:spPr>
        <p:txBody>
          <a:bodyPr/>
          <a:lstStyle/>
          <a:p>
            <a:r>
              <a:rPr lang="en-US" sz="2400" dirty="0" smtClean="0"/>
              <a:t>Federal Budget Deficit or Surplus:  </a:t>
            </a:r>
            <a:r>
              <a:rPr lang="en-US" sz="2400" dirty="0" smtClean="0"/>
              <a:t>1980-2014(in Millions </a:t>
            </a:r>
            <a:r>
              <a:rPr lang="en-US" sz="2400" dirty="0" smtClean="0"/>
              <a:t>of $)</a:t>
            </a:r>
            <a:endParaRPr lang="en-US" sz="2400" dirty="0"/>
          </a:p>
        </p:txBody>
      </p:sp>
      <p:sp>
        <p:nvSpPr>
          <p:cNvPr id="4" name="Slide Number Placeholder 3"/>
          <p:cNvSpPr>
            <a:spLocks noGrp="1"/>
          </p:cNvSpPr>
          <p:nvPr>
            <p:ph type="sldNum" sz="quarter" idx="12"/>
          </p:nvPr>
        </p:nvSpPr>
        <p:spPr/>
        <p:txBody>
          <a:bodyPr/>
          <a:lstStyle/>
          <a:p>
            <a:pPr>
              <a:defRPr/>
            </a:pPr>
            <a:fld id="{2AC46866-2480-4E07-93AF-1C718F299498}" type="slidenum">
              <a:rPr lang="en-US" smtClean="0"/>
              <a:pPr>
                <a:defRPr/>
              </a:pPr>
              <a:t>16</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701011305"/>
              </p:ext>
            </p:extLst>
          </p:nvPr>
        </p:nvGraphicFramePr>
        <p:xfrm>
          <a:off x="457200" y="1371600"/>
          <a:ext cx="7978178" cy="5105400"/>
        </p:xfrm>
        <a:graphic>
          <a:graphicData uri="http://schemas.openxmlformats.org/drawingml/2006/chart">
            <c:chart xmlns:c="http://schemas.openxmlformats.org/drawingml/2006/chart" xmlns:r="http://schemas.openxmlformats.org/officeDocument/2006/relationships" r:id="rId5"/>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990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6" name="Rectangle 6"/>
          <p:cNvSpPr>
            <a:spLocks noGrp="1" noChangeArrowheads="1"/>
          </p:cNvSpPr>
          <p:nvPr>
            <p:ph type="title"/>
          </p:nvPr>
        </p:nvSpPr>
        <p:spPr/>
        <p:txBody>
          <a:bodyPr>
            <a:normAutofit fontScale="90000"/>
          </a:bodyPr>
          <a:lstStyle/>
          <a:p>
            <a:r>
              <a:rPr lang="en-US" smtClean="0"/>
              <a:t>Historical Budget Deficit Numbers</a:t>
            </a:r>
            <a:endParaRPr lang="en-US" dirty="0" smtClean="0"/>
          </a:p>
        </p:txBody>
      </p:sp>
      <p:sp>
        <p:nvSpPr>
          <p:cNvPr id="327683" name="Rectangle 3"/>
          <p:cNvSpPr>
            <a:spLocks noGrp="1" noChangeArrowheads="1"/>
          </p:cNvSpPr>
          <p:nvPr>
            <p:ph idx="1"/>
          </p:nvPr>
        </p:nvSpPr>
        <p:spPr/>
        <p:txBody>
          <a:bodyPr>
            <a:normAutofit fontScale="85000" lnSpcReduction="20000"/>
          </a:bodyPr>
          <a:lstStyle/>
          <a:p>
            <a:r>
              <a:rPr lang="en-US" dirty="0" smtClean="0"/>
              <a:t>The budget for most of the 20th century followed a pattern of deficits during wartime and economic crises, and surpluses during periods of peacetime economic expansion. </a:t>
            </a:r>
          </a:p>
          <a:p>
            <a:r>
              <a:rPr lang="en-US" dirty="0" smtClean="0"/>
              <a:t>This pattern broke from fiscal years 1970 to 1997; although the country was nominally at peace during most of this time, the federal budget deficit accelerated, topping out (in absolute terms) at $290 billion for 1992. </a:t>
            </a:r>
          </a:p>
          <a:p>
            <a:r>
              <a:rPr lang="en-US" dirty="0" smtClean="0"/>
              <a:t>In 1998 - 2001, however, gross revenues exceeded expenditures, resulting in a surplus. In 1998, the Federal budget reported its first surplus ($69 billion) since 1969. In 1999, the surplus nearly doubled to $125 billion, and then again in 2000 to $236 billion.</a:t>
            </a:r>
          </a:p>
          <a:p>
            <a:r>
              <a:rPr lang="en-US" dirty="0" smtClean="0"/>
              <a:t>However, the budget has returned to a deficit basis, and the U.S. deficit for fiscal year 2009 was $1.41 </a:t>
            </a:r>
            <a:r>
              <a:rPr lang="en-US" dirty="0" smtClean="0"/>
              <a:t>trillion and </a:t>
            </a:r>
            <a:r>
              <a:rPr lang="en-US" dirty="0" smtClean="0"/>
              <a:t>1.30 trillion in </a:t>
            </a:r>
            <a:r>
              <a:rPr lang="en-US" dirty="0" smtClean="0"/>
              <a:t>2011, and  </a:t>
            </a:r>
            <a:r>
              <a:rPr lang="en-US" dirty="0" smtClean="0"/>
              <a:t>(current dollars</a:t>
            </a:r>
            <a:r>
              <a:rPr lang="en-US" dirty="0" smtClean="0"/>
              <a:t>). It got better in 2013. </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96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normAutofit fontScale="90000"/>
          </a:bodyPr>
          <a:lstStyle/>
          <a:p>
            <a:r>
              <a:rPr lang="en-US" smtClean="0"/>
              <a:t>Budget Deficit as a Percentage of GDP</a:t>
            </a:r>
            <a:endParaRPr lang="en-US" dirty="0" smtClean="0"/>
          </a:p>
        </p:txBody>
      </p:sp>
      <p:sp>
        <p:nvSpPr>
          <p:cNvPr id="328707" name="Rectangle 3"/>
          <p:cNvSpPr>
            <a:spLocks noGrp="1" noChangeArrowheads="1"/>
          </p:cNvSpPr>
          <p:nvPr>
            <p:ph idx="1"/>
          </p:nvPr>
        </p:nvSpPr>
        <p:spPr/>
        <p:txBody>
          <a:bodyPr/>
          <a:lstStyle/>
          <a:p>
            <a:r>
              <a:rPr lang="en-US" dirty="0" smtClean="0"/>
              <a:t>As a percentage of the gross domestic product (GDP), within the context of the national economy as a whole, the highest deficit was run during fiscal year 1943 at over 30% of GDP, whereas deficits during the 1980s reached 5-6% of GDP. The deficit was </a:t>
            </a:r>
            <a:r>
              <a:rPr lang="en-US" dirty="0" smtClean="0"/>
              <a:t>9.8% </a:t>
            </a:r>
            <a:r>
              <a:rPr lang="en-US" dirty="0" smtClean="0"/>
              <a:t>of GDP for </a:t>
            </a:r>
            <a:r>
              <a:rPr lang="en-US" dirty="0" smtClean="0"/>
              <a:t>2009, 8.8% </a:t>
            </a:r>
            <a:r>
              <a:rPr lang="en-US" dirty="0" smtClean="0"/>
              <a:t>for </a:t>
            </a:r>
            <a:r>
              <a:rPr lang="en-US" dirty="0" smtClean="0"/>
              <a:t>2011, and 4.1% for 2013.</a:t>
            </a:r>
            <a:endParaRPr lang="en-US" dirty="0" smtClean="0"/>
          </a:p>
          <a:p>
            <a:r>
              <a:rPr lang="en-US" dirty="0" smtClean="0"/>
              <a:t>Data source: </a:t>
            </a:r>
            <a:r>
              <a:rPr lang="en-US" dirty="0">
                <a:hlinkClick r:id="rId5"/>
              </a:rPr>
              <a:t>http://www.whitehouse.gov/omb/budget/Historicals</a:t>
            </a:r>
            <a:r>
              <a:rPr lang="en-US" dirty="0" smtClean="0">
                <a:hlinkClick r:id="rId5"/>
              </a:rPr>
              <a:t>/</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12192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dirty="0" smtClean="0"/>
              <a:t>National Debt</a:t>
            </a:r>
          </a:p>
        </p:txBody>
      </p:sp>
      <p:sp>
        <p:nvSpPr>
          <p:cNvPr id="266243" name="Rectangle 3"/>
          <p:cNvSpPr>
            <a:spLocks noGrp="1" noChangeArrowheads="1"/>
          </p:cNvSpPr>
          <p:nvPr>
            <p:ph idx="1"/>
          </p:nvPr>
        </p:nvSpPr>
        <p:spPr/>
        <p:txBody>
          <a:bodyPr>
            <a:normAutofit fontScale="77500" lnSpcReduction="20000"/>
          </a:bodyPr>
          <a:lstStyle/>
          <a:p>
            <a:r>
              <a:rPr lang="en-US" dirty="0" smtClean="0"/>
              <a:t>National debt is the current sum of all outstanding budget deficits. It is the total amount of money owed by the United States federal government to creditors who hold US Debt Instruments. </a:t>
            </a:r>
          </a:p>
          <a:p>
            <a:r>
              <a:rPr lang="en-US" dirty="0" smtClean="0"/>
              <a:t>What is our current outstanding national debt? </a:t>
            </a:r>
          </a:p>
          <a:p>
            <a:pPr lvl="1"/>
            <a:r>
              <a:rPr lang="en-US" dirty="0" smtClean="0"/>
              <a:t>This depends on whether we include </a:t>
            </a:r>
            <a:r>
              <a:rPr lang="en-US" dirty="0" err="1" smtClean="0"/>
              <a:t>intragovernmental</a:t>
            </a:r>
            <a:r>
              <a:rPr lang="en-US" dirty="0" smtClean="0"/>
              <a:t> debt obligations, which mostly include money owed to Social Security beneficiaries in the future. </a:t>
            </a:r>
          </a:p>
          <a:p>
            <a:pPr lvl="1"/>
            <a:r>
              <a:rPr lang="en-US" dirty="0" smtClean="0"/>
              <a:t>If this </a:t>
            </a:r>
            <a:r>
              <a:rPr lang="en-US" dirty="0" err="1" smtClean="0"/>
              <a:t>intragovernmental</a:t>
            </a:r>
            <a:r>
              <a:rPr lang="en-US" dirty="0" smtClean="0"/>
              <a:t> debt is included, then as of September </a:t>
            </a:r>
            <a:r>
              <a:rPr lang="en-US" dirty="0" smtClean="0"/>
              <a:t>2014, </a:t>
            </a:r>
            <a:r>
              <a:rPr lang="en-US" dirty="0" smtClean="0"/>
              <a:t>the total U.S. public debt was $</a:t>
            </a:r>
            <a:r>
              <a:rPr lang="en-US" dirty="0" smtClean="0"/>
              <a:t>17.8 </a:t>
            </a:r>
            <a:r>
              <a:rPr lang="en-US" dirty="0" smtClean="0"/>
              <a:t>trillion. </a:t>
            </a:r>
          </a:p>
          <a:p>
            <a:pPr lvl="1"/>
            <a:r>
              <a:rPr lang="en-US" dirty="0" smtClean="0"/>
              <a:t>If this </a:t>
            </a:r>
            <a:r>
              <a:rPr lang="en-US" dirty="0" err="1" smtClean="0"/>
              <a:t>intragovernmental</a:t>
            </a:r>
            <a:r>
              <a:rPr lang="en-US" dirty="0" smtClean="0"/>
              <a:t> debt is excluded, then as of September </a:t>
            </a:r>
            <a:r>
              <a:rPr lang="en-US" dirty="0" smtClean="0"/>
              <a:t>2014, </a:t>
            </a:r>
            <a:r>
              <a:rPr lang="en-US" dirty="0" smtClean="0"/>
              <a:t>the total U.S. public debt was $</a:t>
            </a:r>
            <a:r>
              <a:rPr lang="en-US" dirty="0" smtClean="0"/>
              <a:t>12.8 </a:t>
            </a:r>
            <a:r>
              <a:rPr lang="en-US" dirty="0" smtClean="0"/>
              <a:t>trillion.</a:t>
            </a:r>
          </a:p>
          <a:p>
            <a:r>
              <a:rPr lang="en-US" dirty="0" smtClean="0"/>
              <a:t>For up-to-date data on national debt go to </a:t>
            </a:r>
            <a:r>
              <a:rPr lang="en-US" dirty="0" smtClean="0">
                <a:hlinkClick r:id="rId5"/>
              </a:rPr>
              <a:t>http://www.treasurydirect.gov/NP/BPDLogin?application=np</a:t>
            </a:r>
            <a:endParaRPr lang="en-US" dirty="0" smtClean="0"/>
          </a:p>
          <a:p>
            <a:r>
              <a:rPr lang="en-US" dirty="0" smtClean="0"/>
              <a:t>Next slide show historical patterns of national debt in the U.S. Note inflation adjustments have been made. </a:t>
            </a:r>
          </a:p>
        </p:txBody>
      </p:sp>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19</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990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fontScale="90000"/>
          </a:bodyPr>
          <a:lstStyle/>
          <a:p>
            <a:r>
              <a:rPr lang="en-US" smtClean="0"/>
              <a:t>What Pushes the Economic Roller Coaster? </a:t>
            </a:r>
          </a:p>
        </p:txBody>
      </p:sp>
      <p:sp>
        <p:nvSpPr>
          <p:cNvPr id="253955" name="Rectangle 3"/>
          <p:cNvSpPr>
            <a:spLocks noGrp="1" noChangeArrowheads="1"/>
          </p:cNvSpPr>
          <p:nvPr>
            <p:ph idx="1"/>
          </p:nvPr>
        </p:nvSpPr>
        <p:spPr/>
        <p:txBody>
          <a:bodyPr/>
          <a:lstStyle/>
          <a:p>
            <a:r>
              <a:rPr lang="en-US" smtClean="0"/>
              <a:t>Is there a perfect definite answer as to why the economy goes through ups and downs?</a:t>
            </a:r>
          </a:p>
          <a:p>
            <a:pPr lvl="1"/>
            <a:r>
              <a:rPr lang="en-US" smtClean="0"/>
              <a:t>No. </a:t>
            </a:r>
          </a:p>
          <a:p>
            <a:r>
              <a:rPr lang="en-US" smtClean="0"/>
              <a:t>Are there partial answers? </a:t>
            </a:r>
          </a:p>
          <a:p>
            <a:pPr lvl="1"/>
            <a:r>
              <a:rPr lang="en-US" smtClean="0"/>
              <a:t>Yes. Two of them.</a:t>
            </a:r>
          </a:p>
          <a:p>
            <a:pPr lvl="2"/>
            <a:r>
              <a:rPr lang="en-US" smtClean="0"/>
              <a:t>Supply shocks</a:t>
            </a:r>
          </a:p>
          <a:p>
            <a:pPr lvl="2"/>
            <a:r>
              <a:rPr lang="en-US" smtClean="0"/>
              <a:t>Federal Reserve fine-tuning</a:t>
            </a:r>
            <a:endParaRPr lang="en-US" dirty="0" smtClean="0"/>
          </a:p>
        </p:txBody>
      </p:sp>
      <p:pic>
        <p:nvPicPr>
          <p:cNvPr id="5124" name="Picture 4"/>
          <p:cNvPicPr>
            <a:picLocks noChangeAspect="1" noChangeArrowheads="1"/>
          </p:cNvPicPr>
          <p:nvPr/>
        </p:nvPicPr>
        <p:blipFill>
          <a:blip r:embed="rId5" cstate="print"/>
          <a:srcRect/>
          <a:stretch>
            <a:fillRect/>
          </a:stretch>
        </p:blipFill>
        <p:spPr bwMode="auto">
          <a:xfrm>
            <a:off x="5257800" y="3276600"/>
            <a:ext cx="3713163" cy="2057400"/>
          </a:xfrm>
          <a:prstGeom prst="rect">
            <a:avLst/>
          </a:prstGeom>
          <a:noFill/>
          <a:ln w="12700">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12192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National </a:t>
            </a:r>
            <a:r>
              <a:rPr lang="en-US" dirty="0"/>
              <a:t>d</a:t>
            </a:r>
            <a:r>
              <a:rPr lang="en-US" dirty="0" smtClean="0"/>
              <a:t>ebt excluding </a:t>
            </a:r>
            <a:r>
              <a:rPr lang="en-US" dirty="0" err="1" smtClean="0"/>
              <a:t>intragovernmental</a:t>
            </a:r>
            <a:r>
              <a:rPr lang="en-US" dirty="0" smtClean="0"/>
              <a:t> debt</a:t>
            </a:r>
            <a:endParaRPr lang="en-US" dirty="0"/>
          </a:p>
        </p:txBody>
      </p:sp>
      <p:sp>
        <p:nvSpPr>
          <p:cNvPr id="6" name="Content Placeholder 5"/>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5B1214FE-A843-4ED9-8AEC-FD5E5651F030}" type="slidenum">
              <a:rPr lang="en-US" smtClean="0"/>
              <a:pPr>
                <a:defRPr/>
              </a:pPr>
              <a:t>20</a:t>
            </a:fld>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59" y="1905000"/>
            <a:ext cx="8543192"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7620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pPr eaLnBrk="1" hangingPunct="1">
              <a:defRPr/>
            </a:pPr>
            <a:r>
              <a:rPr lang="en-US" dirty="0" smtClean="0">
                <a:solidFill>
                  <a:schemeClr val="tx1"/>
                </a:solidFill>
              </a:rPr>
              <a:t>N</a:t>
            </a:r>
            <a:r>
              <a:rPr lang="en-US" dirty="0" smtClean="0"/>
              <a:t>ational Debt in % of GDP</a:t>
            </a:r>
          </a:p>
        </p:txBody>
      </p:sp>
      <p:sp>
        <p:nvSpPr>
          <p:cNvPr id="343043" name="Rectangle 3"/>
          <p:cNvSpPr>
            <a:spLocks noGrp="1" noChangeArrowheads="1"/>
          </p:cNvSpPr>
          <p:nvPr>
            <p:ph idx="1"/>
          </p:nvPr>
        </p:nvSpPr>
        <p:spPr/>
        <p:txBody>
          <a:bodyPr>
            <a:normAutofit/>
          </a:bodyPr>
          <a:lstStyle/>
          <a:p>
            <a:pPr>
              <a:defRPr/>
            </a:pPr>
            <a:r>
              <a:rPr lang="en-US" dirty="0" smtClean="0"/>
              <a:t>For </a:t>
            </a:r>
            <a:r>
              <a:rPr lang="en-US" dirty="0" smtClean="0"/>
              <a:t>2013, </a:t>
            </a:r>
            <a:r>
              <a:rPr lang="en-US" dirty="0" smtClean="0"/>
              <a:t>U.S. GDP was $</a:t>
            </a:r>
            <a:r>
              <a:rPr lang="en-US" dirty="0" smtClean="0"/>
              <a:t>16.8 </a:t>
            </a:r>
            <a:r>
              <a:rPr lang="en-US" dirty="0" smtClean="0"/>
              <a:t>trillion (</a:t>
            </a:r>
            <a:r>
              <a:rPr lang="en-US" dirty="0">
                <a:hlinkClick r:id="rId5"/>
              </a:rPr>
              <a:t>http://</a:t>
            </a:r>
            <a:r>
              <a:rPr lang="en-US" dirty="0" smtClean="0">
                <a:hlinkClick r:id="rId5"/>
              </a:rPr>
              <a:t>www.bea.gov/national/index.htm#gdp</a:t>
            </a:r>
            <a:r>
              <a:rPr lang="en-US" dirty="0" smtClean="0"/>
              <a:t>). </a:t>
            </a:r>
          </a:p>
          <a:p>
            <a:pPr>
              <a:defRPr/>
            </a:pPr>
            <a:r>
              <a:rPr lang="en-US" dirty="0" smtClean="0"/>
              <a:t>For </a:t>
            </a:r>
            <a:r>
              <a:rPr lang="en-US" dirty="0" smtClean="0"/>
              <a:t>2013, </a:t>
            </a:r>
            <a:r>
              <a:rPr lang="en-US" dirty="0" smtClean="0"/>
              <a:t>U.S. national debt (including </a:t>
            </a:r>
            <a:r>
              <a:rPr lang="en-US" dirty="0" err="1" smtClean="0"/>
              <a:t>intragovermental</a:t>
            </a:r>
            <a:r>
              <a:rPr lang="en-US" dirty="0" smtClean="0"/>
              <a:t> debt) was $</a:t>
            </a:r>
            <a:r>
              <a:rPr lang="en-US" dirty="0" smtClean="0"/>
              <a:t>17.8 </a:t>
            </a:r>
            <a:r>
              <a:rPr lang="en-US" dirty="0" smtClean="0"/>
              <a:t>trillion (</a:t>
            </a:r>
            <a:r>
              <a:rPr lang="en-US" dirty="0">
                <a:hlinkClick r:id="rId6"/>
              </a:rPr>
              <a:t>http://www.treasurydirect.gov/NP/BPDLogin?application=np</a:t>
            </a:r>
            <a:r>
              <a:rPr lang="en-US" dirty="0" smtClean="0"/>
              <a:t>)</a:t>
            </a:r>
          </a:p>
          <a:p>
            <a:pPr>
              <a:defRPr/>
            </a:pPr>
            <a:r>
              <a:rPr lang="en-US" dirty="0" smtClean="0"/>
              <a:t>Thus in </a:t>
            </a:r>
            <a:r>
              <a:rPr lang="en-US" dirty="0" smtClean="0"/>
              <a:t>2013, </a:t>
            </a:r>
            <a:r>
              <a:rPr lang="en-US" dirty="0" smtClean="0"/>
              <a:t>U.S. national debt was about </a:t>
            </a:r>
            <a:r>
              <a:rPr lang="en-US" dirty="0" smtClean="0"/>
              <a:t>106% </a:t>
            </a:r>
            <a:r>
              <a:rPr lang="en-US" dirty="0" smtClean="0"/>
              <a:t>of U.S. GDP.</a:t>
            </a:r>
          </a:p>
        </p:txBody>
      </p:sp>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21</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12192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B1214FE-A843-4ED9-8AEC-FD5E5651F030}" type="slidenum">
              <a:rPr lang="en-US" smtClean="0"/>
              <a:pPr>
                <a:defRPr/>
              </a:pPr>
              <a:t>22</a:t>
            </a:fld>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277" y="1219200"/>
            <a:ext cx="8479536" cy="543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9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fontScale="90000"/>
          </a:bodyPr>
          <a:lstStyle/>
          <a:p>
            <a:r>
              <a:rPr lang="en-US" smtClean="0"/>
              <a:t>Are Federal Budget Deficits and a High National Debt Bad?</a:t>
            </a:r>
          </a:p>
        </p:txBody>
      </p:sp>
      <p:sp>
        <p:nvSpPr>
          <p:cNvPr id="347139" name="Rectangle 3"/>
          <p:cNvSpPr>
            <a:spLocks noGrp="1" noChangeArrowheads="1"/>
          </p:cNvSpPr>
          <p:nvPr>
            <p:ph idx="1"/>
          </p:nvPr>
        </p:nvSpPr>
        <p:spPr/>
        <p:txBody>
          <a:bodyPr>
            <a:normAutofit fontScale="85000" lnSpcReduction="20000"/>
          </a:bodyPr>
          <a:lstStyle/>
          <a:p>
            <a:r>
              <a:rPr lang="en-US" smtClean="0"/>
              <a:t>The worries: High federal budget deficits and a high national debt lead to </a:t>
            </a:r>
          </a:p>
          <a:p>
            <a:pPr lvl="1"/>
            <a:r>
              <a:rPr lang="en-US" smtClean="0"/>
              <a:t>Higher inflation rate: because federal borrowing increase money supply</a:t>
            </a:r>
          </a:p>
          <a:p>
            <a:pPr lvl="1"/>
            <a:r>
              <a:rPr lang="en-US" smtClean="0"/>
              <a:t>Higher interest rate: because federal borrowing increase demand for funds</a:t>
            </a:r>
          </a:p>
          <a:p>
            <a:pPr lvl="1"/>
            <a:r>
              <a:rPr lang="en-US" smtClean="0"/>
              <a:t>Higher tax rate in the future: because somebody has to pay the debt</a:t>
            </a:r>
          </a:p>
          <a:p>
            <a:r>
              <a:rPr lang="en-US" smtClean="0"/>
              <a:t>There are many different views on whether these worries are warranted. The author of the textbook cited some evidence that these worries are not warranted. However, there is also a large body of research showing that such borrowing is not sustainable in the long run, and unless there is a major policy change, U.S. economy is going to suffer. For an interesting discussion, see GAO (Government Accountability Office)’s article on National Debt at </a:t>
            </a:r>
            <a:r>
              <a:rPr lang="en-US" smtClean="0">
                <a:hlinkClick r:id="rId5"/>
              </a:rPr>
              <a:t>http://www.gao.gov/new.items/d04485sp.pdf</a:t>
            </a:r>
            <a:endParaRPr lang="en-US" smtClean="0"/>
          </a:p>
          <a:p>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12192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pPr eaLnBrk="1" hangingPunct="1">
              <a:defRPr/>
            </a:pPr>
            <a:r>
              <a:rPr lang="en-US" smtClean="0"/>
              <a:t>What Is the Trade Deficit? </a:t>
            </a:r>
          </a:p>
        </p:txBody>
      </p:sp>
      <p:sp>
        <p:nvSpPr>
          <p:cNvPr id="351235" name="Rectangle 3"/>
          <p:cNvSpPr>
            <a:spLocks noGrp="1" noChangeArrowheads="1"/>
          </p:cNvSpPr>
          <p:nvPr>
            <p:ph idx="1"/>
          </p:nvPr>
        </p:nvSpPr>
        <p:spPr/>
        <p:txBody>
          <a:bodyPr/>
          <a:lstStyle/>
          <a:p>
            <a:pPr eaLnBrk="1" hangingPunct="1">
              <a:defRPr/>
            </a:pPr>
            <a:r>
              <a:rPr lang="en-US" dirty="0" smtClean="0"/>
              <a:t>Trade deficit  - means that U.S. consumers are buying more imported products than U.S. producers are able to sell to foreign buyers. </a:t>
            </a:r>
          </a:p>
          <a:p>
            <a:pPr eaLnBrk="1" hangingPunct="1">
              <a:defRPr/>
            </a:pPr>
            <a:r>
              <a:rPr lang="en-US" dirty="0" smtClean="0"/>
              <a:t>Trade surplus – means the opposite of trade deficit – in that U.S. consumers are buying less imported products than U.S. producers are able to sell to foreign buyers. </a:t>
            </a:r>
          </a:p>
        </p:txBody>
      </p:sp>
      <p:pic>
        <p:nvPicPr>
          <p:cNvPr id="28676" name="Picture 4"/>
          <p:cNvPicPr>
            <a:picLocks noChangeAspect="1" noChangeArrowheads="1"/>
          </p:cNvPicPr>
          <p:nvPr/>
        </p:nvPicPr>
        <p:blipFill>
          <a:blip r:embed="rId5" cstate="print"/>
          <a:srcRect/>
          <a:stretch>
            <a:fillRect/>
          </a:stretch>
        </p:blipFill>
        <p:spPr bwMode="auto">
          <a:xfrm>
            <a:off x="5029200" y="4800600"/>
            <a:ext cx="3276600" cy="1841500"/>
          </a:xfrm>
          <a:prstGeom prst="rect">
            <a:avLst/>
          </a:prstGeom>
          <a:noFill/>
          <a:ln w="12700">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8382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eaLnBrk="1" hangingPunct="1">
              <a:defRPr/>
            </a:pPr>
            <a:r>
              <a:rPr lang="en-US" sz="4000" dirty="0" smtClean="0">
                <a:solidFill>
                  <a:schemeClr val="tx1"/>
                </a:solidFill>
              </a:rPr>
              <a:t>Wh</a:t>
            </a:r>
            <a:r>
              <a:rPr lang="en-US" sz="4000" dirty="0" smtClean="0"/>
              <a:t>at is U.S. Trade Deficit Situation?</a:t>
            </a:r>
          </a:p>
        </p:txBody>
      </p:sp>
      <p:sp>
        <p:nvSpPr>
          <p:cNvPr id="352259" name="Rectangle 3"/>
          <p:cNvSpPr>
            <a:spLocks noGrp="1" noChangeArrowheads="1"/>
          </p:cNvSpPr>
          <p:nvPr>
            <p:ph idx="1"/>
          </p:nvPr>
        </p:nvSpPr>
        <p:spPr/>
        <p:txBody>
          <a:bodyPr>
            <a:normAutofit lnSpcReduction="10000"/>
          </a:bodyPr>
          <a:lstStyle/>
          <a:p>
            <a:pPr eaLnBrk="1" hangingPunct="1">
              <a:defRPr/>
            </a:pPr>
            <a:r>
              <a:rPr lang="en-US" dirty="0" smtClean="0"/>
              <a:t>The United States has posted a trade deficit since the 1970s, and it has been rapidly increasing since 1997. As of December </a:t>
            </a:r>
            <a:r>
              <a:rPr lang="en-US" dirty="0" smtClean="0"/>
              <a:t>2012, </a:t>
            </a:r>
            <a:r>
              <a:rPr lang="en-US" dirty="0" smtClean="0"/>
              <a:t>the trade deficit in the U.S. was $</a:t>
            </a:r>
            <a:r>
              <a:rPr lang="en-US" dirty="0" smtClean="0"/>
              <a:t>540.4 </a:t>
            </a:r>
            <a:r>
              <a:rPr lang="en-US" dirty="0" smtClean="0"/>
              <a:t>billion dollars. </a:t>
            </a:r>
          </a:p>
          <a:p>
            <a:pPr eaLnBrk="1" hangingPunct="1">
              <a:defRPr/>
            </a:pPr>
            <a:r>
              <a:rPr lang="en-US" dirty="0" smtClean="0"/>
              <a:t>Is </a:t>
            </a:r>
            <a:r>
              <a:rPr lang="en-US" dirty="0" smtClean="0"/>
              <a:t>such a high trade deficit bad?</a:t>
            </a:r>
          </a:p>
          <a:p>
            <a:pPr lvl="1">
              <a:defRPr/>
            </a:pPr>
            <a:r>
              <a:rPr lang="en-US" dirty="0"/>
              <a:t>In general, a high trade deficit can only be dealt with by eventually lowering the value of U.S. dollars against other currencies.</a:t>
            </a:r>
          </a:p>
          <a:p>
            <a:pPr lvl="1">
              <a:defRPr/>
            </a:pPr>
            <a:r>
              <a:rPr lang="en-US" dirty="0"/>
              <a:t>As such, a high trade deficit will eventually lead to </a:t>
            </a:r>
          </a:p>
          <a:p>
            <a:pPr lvl="2">
              <a:defRPr/>
            </a:pPr>
            <a:r>
              <a:rPr lang="en-US" dirty="0"/>
              <a:t>Higher prices for imported goods. </a:t>
            </a:r>
          </a:p>
          <a:p>
            <a:pPr lvl="2">
              <a:defRPr/>
            </a:pPr>
            <a:r>
              <a:rPr lang="en-US" dirty="0"/>
              <a:t>More expensive to travel to foreign destinations.</a:t>
            </a:r>
            <a:endParaRPr lang="en-US" dirty="0" smtClean="0"/>
          </a:p>
        </p:txBody>
      </p:sp>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25</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9144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mtClean="0"/>
              <a:t>Recap on Forecasting</a:t>
            </a:r>
          </a:p>
        </p:txBody>
      </p:sp>
      <p:sp>
        <p:nvSpPr>
          <p:cNvPr id="270339" name="Rectangle 3"/>
          <p:cNvSpPr>
            <a:spLocks noGrp="1" noChangeArrowheads="1"/>
          </p:cNvSpPr>
          <p:nvPr>
            <p:ph idx="1"/>
          </p:nvPr>
        </p:nvSpPr>
        <p:spPr/>
        <p:txBody>
          <a:bodyPr>
            <a:normAutofit lnSpcReduction="10000"/>
          </a:bodyPr>
          <a:lstStyle/>
          <a:p>
            <a:pPr eaLnBrk="1" hangingPunct="1">
              <a:lnSpc>
                <a:spcPct val="90000"/>
              </a:lnSpc>
              <a:defRPr/>
            </a:pPr>
            <a:r>
              <a:rPr lang="en-US" sz="2400" smtClean="0"/>
              <a:t>How to forecast inflation?</a:t>
            </a:r>
          </a:p>
          <a:p>
            <a:pPr lvl="1" eaLnBrk="1" hangingPunct="1">
              <a:lnSpc>
                <a:spcPct val="90000"/>
              </a:lnSpc>
              <a:defRPr/>
            </a:pPr>
            <a:r>
              <a:rPr lang="en-US" sz="2000" smtClean="0"/>
              <a:t>Predicted inflation rate in year A = Money supply increase rate in year (A-2) -Economy growth rate in year A</a:t>
            </a:r>
          </a:p>
          <a:p>
            <a:pPr eaLnBrk="1" hangingPunct="1">
              <a:lnSpc>
                <a:spcPct val="90000"/>
              </a:lnSpc>
              <a:defRPr/>
            </a:pPr>
            <a:r>
              <a:rPr lang="en-US" sz="2400" smtClean="0"/>
              <a:t> How to forecasting interest rate?</a:t>
            </a:r>
          </a:p>
          <a:p>
            <a:pPr lvl="1" eaLnBrk="1" hangingPunct="1">
              <a:lnSpc>
                <a:spcPct val="90000"/>
              </a:lnSpc>
              <a:defRPr/>
            </a:pPr>
            <a:r>
              <a:rPr lang="en-US" sz="2000" smtClean="0"/>
              <a:t>Use predicted inflation rate</a:t>
            </a:r>
          </a:p>
          <a:p>
            <a:pPr lvl="1" eaLnBrk="1" hangingPunct="1">
              <a:lnSpc>
                <a:spcPct val="90000"/>
              </a:lnSpc>
              <a:defRPr/>
            </a:pPr>
            <a:r>
              <a:rPr lang="en-US" sz="2000" smtClean="0"/>
              <a:t>Use interest rate spread:  </a:t>
            </a:r>
          </a:p>
          <a:p>
            <a:pPr lvl="2" eaLnBrk="1" hangingPunct="1">
              <a:lnSpc>
                <a:spcPct val="90000"/>
              </a:lnSpc>
              <a:defRPr/>
            </a:pPr>
            <a:r>
              <a:rPr lang="en-US" sz="1800" smtClean="0"/>
              <a:t>Large positive spread: interest rate will go up. </a:t>
            </a:r>
          </a:p>
          <a:p>
            <a:pPr lvl="2" eaLnBrk="1" hangingPunct="1">
              <a:lnSpc>
                <a:spcPct val="90000"/>
              </a:lnSpc>
              <a:defRPr/>
            </a:pPr>
            <a:r>
              <a:rPr lang="en-US" sz="1800" smtClean="0"/>
              <a:t>Negative spread: interest rate will go down.  </a:t>
            </a:r>
          </a:p>
          <a:p>
            <a:pPr eaLnBrk="1" hangingPunct="1">
              <a:lnSpc>
                <a:spcPct val="90000"/>
              </a:lnSpc>
              <a:defRPr/>
            </a:pPr>
            <a:r>
              <a:rPr lang="en-US" sz="2400" smtClean="0"/>
              <a:t> How to forecast employment opportunities?</a:t>
            </a:r>
          </a:p>
          <a:p>
            <a:pPr lvl="1" eaLnBrk="1" hangingPunct="1">
              <a:lnSpc>
                <a:spcPct val="90000"/>
              </a:lnSpc>
              <a:defRPr/>
            </a:pPr>
            <a:r>
              <a:rPr lang="en-US" sz="2000" smtClean="0"/>
              <a:t>Use money supply growth rate </a:t>
            </a:r>
          </a:p>
          <a:p>
            <a:pPr lvl="2" eaLnBrk="1" hangingPunct="1">
              <a:lnSpc>
                <a:spcPct val="90000"/>
              </a:lnSpc>
              <a:defRPr/>
            </a:pPr>
            <a:r>
              <a:rPr lang="en-US" sz="1800" smtClean="0"/>
              <a:t>More money supply -&gt; create boom period -&gt; better employment opportunities</a:t>
            </a:r>
          </a:p>
          <a:p>
            <a:pPr lvl="2" eaLnBrk="1" hangingPunct="1">
              <a:lnSpc>
                <a:spcPct val="90000"/>
              </a:lnSpc>
              <a:defRPr/>
            </a:pPr>
            <a:r>
              <a:rPr lang="en-US" sz="1800" smtClean="0"/>
              <a:t>Less money supply -&gt; possibly recession -&gt; fewer employment opportunities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1219200"/>
            <a:ext cx="609600" cy="609600"/>
          </a:xfrm>
          <a:prstGeom prst="rect">
            <a:avLst/>
          </a:prstGeom>
        </p:spPr>
      </p:pic>
      <p:sp>
        <p:nvSpPr>
          <p:cNvPr id="3" name="Slide Number Placeholder 2"/>
          <p:cNvSpPr>
            <a:spLocks noGrp="1"/>
          </p:cNvSpPr>
          <p:nvPr>
            <p:ph type="sldNum" sz="quarter" idx="12"/>
          </p:nvPr>
        </p:nvSpPr>
        <p:spPr/>
        <p:txBody>
          <a:bodyPr/>
          <a:lstStyle/>
          <a:p>
            <a:pPr>
              <a:defRPr/>
            </a:pPr>
            <a:fld id="{2AC46866-2480-4E07-93AF-1C718F299498}" type="slidenum">
              <a:rPr lang="en-US" smtClean="0"/>
              <a:pPr>
                <a:defRPr/>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Grp="1" noChangeArrowheads="1"/>
          </p:cNvSpPr>
          <p:nvPr>
            <p:ph type="title"/>
          </p:nvPr>
        </p:nvSpPr>
        <p:spPr/>
        <p:txBody>
          <a:bodyPr>
            <a:normAutofit fontScale="90000"/>
          </a:bodyPr>
          <a:lstStyle/>
          <a:p>
            <a:r>
              <a:rPr lang="en-US" smtClean="0"/>
              <a:t>First Partial Answer: Supply Shocks</a:t>
            </a:r>
          </a:p>
        </p:txBody>
      </p:sp>
      <p:sp>
        <p:nvSpPr>
          <p:cNvPr id="254979" name="Rectangle 3"/>
          <p:cNvSpPr>
            <a:spLocks noGrp="1" noChangeArrowheads="1"/>
          </p:cNvSpPr>
          <p:nvPr>
            <p:ph idx="1"/>
          </p:nvPr>
        </p:nvSpPr>
        <p:spPr/>
        <p:txBody>
          <a:bodyPr>
            <a:normAutofit fontScale="92500" lnSpcReduction="20000"/>
          </a:bodyPr>
          <a:lstStyle/>
          <a:p>
            <a:r>
              <a:rPr lang="en-US" dirty="0" smtClean="0"/>
              <a:t>What are supply shocks? </a:t>
            </a:r>
          </a:p>
          <a:p>
            <a:pPr lvl="1"/>
            <a:r>
              <a:rPr lang="en-US" dirty="0" smtClean="0"/>
              <a:t>Supply shocks are unexpected events that cause a significant change in the economy.</a:t>
            </a:r>
          </a:p>
          <a:p>
            <a:r>
              <a:rPr lang="en-US" dirty="0" smtClean="0"/>
              <a:t>There are two types of supply shocks</a:t>
            </a:r>
          </a:p>
          <a:p>
            <a:pPr lvl="1"/>
            <a:r>
              <a:rPr lang="en-US" dirty="0" smtClean="0"/>
              <a:t>Bad supply shocks: </a:t>
            </a:r>
          </a:p>
          <a:p>
            <a:pPr lvl="2"/>
            <a:r>
              <a:rPr lang="en-US" dirty="0" smtClean="0"/>
              <a:t>Examples: Labor strikes, droughts, embargoes</a:t>
            </a:r>
          </a:p>
          <a:p>
            <a:pPr lvl="2"/>
            <a:r>
              <a:rPr lang="en-US" dirty="0" smtClean="0"/>
              <a:t>These bad supply shocks can cause a significant increase in the average price level, a reduction in economic activity, and an increase in unemployment. </a:t>
            </a:r>
          </a:p>
          <a:p>
            <a:pPr lvl="1"/>
            <a:r>
              <a:rPr lang="en-US" dirty="0" smtClean="0"/>
              <a:t>Good supply shocks</a:t>
            </a:r>
          </a:p>
          <a:p>
            <a:pPr lvl="2"/>
            <a:r>
              <a:rPr lang="en-US" dirty="0" smtClean="0"/>
              <a:t>Examples: Mild weather, an unusually good growing season, and the invention of new technologies which lower the cost of production</a:t>
            </a:r>
          </a:p>
          <a:p>
            <a:pPr lvl="2"/>
            <a:r>
              <a:rPr lang="en-US" dirty="0" smtClean="0"/>
              <a:t>These good supply shocks can reduce the average price level, increase economic activity, and increase income.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7620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p:txBody>
          <a:bodyPr/>
          <a:lstStyle/>
          <a:p>
            <a:r>
              <a:rPr lang="en-US" dirty="0" smtClean="0"/>
              <a:t>Can we use supply shocks to forecast economic ups and downs? </a:t>
            </a:r>
          </a:p>
          <a:p>
            <a:pPr lvl="1"/>
            <a:r>
              <a:rPr lang="en-US" dirty="0" smtClean="0"/>
              <a:t>No. Unfortunately supply shocks are usually not predictable, at least for the average consumer. As such, this explanation is not particularly useful for forecasting.</a:t>
            </a:r>
          </a:p>
        </p:txBody>
      </p:sp>
      <p:pic>
        <p:nvPicPr>
          <p:cNvPr id="7171" name="Picture 3" descr="C:\Program Files\Microsoft Office\MEDIA\CAGCAT10\j0293828.wmf"/>
          <p:cNvPicPr>
            <a:picLocks noChangeAspect="1" noChangeArrowheads="1"/>
          </p:cNvPicPr>
          <p:nvPr/>
        </p:nvPicPr>
        <p:blipFill>
          <a:blip r:embed="rId5" cstate="print"/>
          <a:srcRect/>
          <a:stretch>
            <a:fillRect/>
          </a:stretch>
        </p:blipFill>
        <p:spPr bwMode="auto">
          <a:xfrm>
            <a:off x="6172200" y="4338638"/>
            <a:ext cx="1820863" cy="1917700"/>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8263" y="11430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30" name="Rectangle 6"/>
          <p:cNvSpPr>
            <a:spLocks noGrp="1" noChangeArrowheads="1"/>
          </p:cNvSpPr>
          <p:nvPr>
            <p:ph type="title"/>
          </p:nvPr>
        </p:nvSpPr>
        <p:spPr/>
        <p:txBody>
          <a:bodyPr>
            <a:normAutofit fontScale="90000"/>
          </a:bodyPr>
          <a:lstStyle/>
          <a:p>
            <a:r>
              <a:rPr lang="en-US" smtClean="0"/>
              <a:t>Second Partial Answer: The Fed’s “Fine-Tuning”</a:t>
            </a:r>
          </a:p>
        </p:txBody>
      </p:sp>
      <p:sp>
        <p:nvSpPr>
          <p:cNvPr id="257027" name="Rectangle 3"/>
          <p:cNvSpPr>
            <a:spLocks noGrp="1" noChangeArrowheads="1"/>
          </p:cNvSpPr>
          <p:nvPr>
            <p:ph idx="1"/>
          </p:nvPr>
        </p:nvSpPr>
        <p:spPr/>
        <p:txBody>
          <a:bodyPr/>
          <a:lstStyle/>
          <a:p>
            <a:r>
              <a:rPr lang="en-US" smtClean="0"/>
              <a:t>Why does the Fed do fine-tuning? </a:t>
            </a:r>
          </a:p>
          <a:p>
            <a:pPr lvl="1"/>
            <a:r>
              <a:rPr lang="en-US" smtClean="0"/>
              <a:t>The Fed does “fine-tuning” because it tries to counteract bad supply shocks.</a:t>
            </a:r>
          </a:p>
          <a:p>
            <a:r>
              <a:rPr lang="en-US" smtClean="0"/>
              <a:t>How does the Fed do fine-tuning?</a:t>
            </a:r>
          </a:p>
          <a:p>
            <a:pPr lvl="1"/>
            <a:r>
              <a:rPr lang="en-US" smtClean="0"/>
              <a:t>By increasing or decreasing money supply</a:t>
            </a:r>
          </a:p>
          <a:p>
            <a:pPr lvl="2"/>
            <a:r>
              <a:rPr lang="en-US" smtClean="0"/>
              <a:t>When the Fed wants to stimulate the economy , the Fed increases money supply - loose monetary policy. </a:t>
            </a:r>
          </a:p>
          <a:p>
            <a:pPr lvl="2"/>
            <a:r>
              <a:rPr lang="en-US" smtClean="0"/>
              <a:t>When the Fed wants to slow down the economy, the Fed decreases money supply – tight monetary policy.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13716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p:txBody>
          <a:bodyPr/>
          <a:lstStyle/>
          <a:p>
            <a:r>
              <a:rPr lang="en-US" smtClean="0"/>
              <a:t>How does the loose monetary policy work?</a:t>
            </a:r>
          </a:p>
          <a:p>
            <a:pPr lvl="1"/>
            <a:r>
              <a:rPr lang="en-US" smtClean="0"/>
              <a:t>Result of such money supply increase:  </a:t>
            </a:r>
          </a:p>
          <a:p>
            <a:pPr lvl="2"/>
            <a:r>
              <a:rPr lang="en-US" smtClean="0"/>
              <a:t>Short run: lower interest rate, lower unemployment, increased economic activity and increased income.</a:t>
            </a:r>
          </a:p>
          <a:p>
            <a:pPr lvl="2"/>
            <a:r>
              <a:rPr lang="en-US" smtClean="0"/>
              <a:t>Long run: higher inflation rate -&gt; unemployment rate and economic activity return to original levels.</a:t>
            </a:r>
          </a:p>
        </p:txBody>
      </p:sp>
      <p:pic>
        <p:nvPicPr>
          <p:cNvPr id="9219" name="Picture 3"/>
          <p:cNvPicPr>
            <a:picLocks noChangeAspect="1" noChangeArrowheads="1"/>
          </p:cNvPicPr>
          <p:nvPr/>
        </p:nvPicPr>
        <p:blipFill>
          <a:blip r:embed="rId5" cstate="print"/>
          <a:srcRect/>
          <a:stretch>
            <a:fillRect/>
          </a:stretch>
        </p:blipFill>
        <p:spPr bwMode="auto">
          <a:xfrm>
            <a:off x="2743200" y="4648200"/>
            <a:ext cx="3300413" cy="1879600"/>
          </a:xfrm>
          <a:prstGeom prst="rect">
            <a:avLst/>
          </a:prstGeom>
          <a:noFill/>
          <a:ln w="12700">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10668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idx="1"/>
          </p:nvPr>
        </p:nvSpPr>
        <p:spPr>
          <a:xfrm>
            <a:off x="381000" y="1295400"/>
            <a:ext cx="8305800" cy="5029200"/>
          </a:xfrm>
        </p:spPr>
        <p:txBody>
          <a:bodyPr/>
          <a:lstStyle/>
          <a:p>
            <a:r>
              <a:rPr lang="en-US" dirty="0" smtClean="0"/>
              <a:t>How does the tight monetary policy work?</a:t>
            </a:r>
          </a:p>
          <a:p>
            <a:pPr lvl="1"/>
            <a:r>
              <a:rPr lang="en-US" dirty="0" smtClean="0"/>
              <a:t>Result of such money supply decrease:  </a:t>
            </a:r>
          </a:p>
          <a:p>
            <a:pPr lvl="2"/>
            <a:r>
              <a:rPr lang="en-US" dirty="0" smtClean="0"/>
              <a:t>Short run: higher interest rate, higher unemployment rate, decreased economic activity and decreased income</a:t>
            </a:r>
          </a:p>
          <a:p>
            <a:pPr lvl="2"/>
            <a:r>
              <a:rPr lang="en-US" dirty="0" smtClean="0"/>
              <a:t>Long run: lower inflation rate -&gt; unemployment rate and economic activity return to original levels</a:t>
            </a:r>
          </a:p>
          <a:p>
            <a:endParaRPr lang="en-US" dirty="0" smtClean="0"/>
          </a:p>
        </p:txBody>
      </p:sp>
      <p:pic>
        <p:nvPicPr>
          <p:cNvPr id="10243" name="Picture 3" descr="C:\Users\Chris\AppData\Local\Microsoft\Windows\Temporary Internet Files\Low\Content.IE5\HXHO7HBL\j0441314[1].png"/>
          <p:cNvPicPr>
            <a:picLocks noChangeAspect="1" noChangeArrowheads="1"/>
          </p:cNvPicPr>
          <p:nvPr/>
        </p:nvPicPr>
        <p:blipFill>
          <a:blip r:embed="rId5" cstate="print"/>
          <a:srcRect/>
          <a:stretch>
            <a:fillRect/>
          </a:stretch>
        </p:blipFill>
        <p:spPr bwMode="auto">
          <a:xfrm>
            <a:off x="2672443" y="3962400"/>
            <a:ext cx="2209800" cy="2209800"/>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9906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ormAutofit fontScale="90000"/>
          </a:bodyPr>
          <a:lstStyle/>
          <a:p>
            <a:r>
              <a:rPr lang="en-US" smtClean="0"/>
              <a:t>Why Would the Fed Wants to Slow Down the Economy?</a:t>
            </a:r>
          </a:p>
        </p:txBody>
      </p:sp>
      <p:sp>
        <p:nvSpPr>
          <p:cNvPr id="308227" name="Rectangle 3"/>
          <p:cNvSpPr>
            <a:spLocks noGrp="1" noChangeArrowheads="1"/>
          </p:cNvSpPr>
          <p:nvPr>
            <p:ph idx="1"/>
          </p:nvPr>
        </p:nvSpPr>
        <p:spPr/>
        <p:txBody>
          <a:bodyPr/>
          <a:lstStyle/>
          <a:p>
            <a:r>
              <a:rPr lang="en-US" smtClean="0"/>
              <a:t>It is easy to understand why the Fed wants to stimulate the economy by having loose monetary policy. But why would the Fed wants to slow down the economy?</a:t>
            </a:r>
          </a:p>
          <a:p>
            <a:pPr lvl="1"/>
            <a:r>
              <a:rPr lang="en-US" smtClean="0"/>
              <a:t>That is because if loose monetary policy is used money supply tends to exceed economic growth rate quite a bit. Over a period of time inflation can get quite high. High inflation rate is detrimental to the society. In order to bring down the inflation rate a tight monetary policy is needed to slow down the economy.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12954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idx="1"/>
          </p:nvPr>
        </p:nvSpPr>
        <p:spPr/>
        <p:txBody>
          <a:bodyPr/>
          <a:lstStyle/>
          <a:p>
            <a:r>
              <a:rPr lang="en-US" smtClean="0"/>
              <a:t>When loose monetary policy is used, the Fed creates a temporary "boost" to the economy, which can result in a "peak"  on our economic roller coaster.</a:t>
            </a:r>
          </a:p>
          <a:p>
            <a:r>
              <a:rPr lang="en-US" smtClean="0"/>
              <a:t>When tight monetary policy is used, the Fed can cause a temporally downturn in economy, which, if severe enough, can become a recession.</a:t>
            </a:r>
          </a:p>
          <a:p>
            <a:endParaRPr lang="en-US" smtClean="0"/>
          </a:p>
          <a:p>
            <a:endParaRPr lang="en-US"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990600"/>
            <a:ext cx="609600" cy="609600"/>
          </a:xfrm>
          <a:prstGeom prst="rect">
            <a:avLst/>
          </a:prstGeom>
        </p:spPr>
      </p:pic>
      <p:sp>
        <p:nvSpPr>
          <p:cNvPr id="2" name="Slide Number Placeholder 1"/>
          <p:cNvSpPr>
            <a:spLocks noGrp="1"/>
          </p:cNvSpPr>
          <p:nvPr>
            <p:ph type="sldNum" sz="quarter" idx="12"/>
          </p:nvPr>
        </p:nvSpPr>
        <p:spPr/>
        <p:txBody>
          <a:bodyPr/>
          <a:lstStyle/>
          <a:p>
            <a:pPr>
              <a:defRPr/>
            </a:pPr>
            <a:fld id="{2AC46866-2480-4E07-93AF-1C718F299498}" type="slidenum">
              <a:rPr lang="en-US" smtClean="0"/>
              <a:pPr>
                <a:defRPr/>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d9f4ba8814d8b5a91f898f12c67d9bd582c4fb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10142</TotalTime>
  <Pages>21</Pages>
  <Words>1884</Words>
  <Application>Microsoft Office PowerPoint</Application>
  <PresentationFormat>On-screen Show (4:3)</PresentationFormat>
  <Paragraphs>151</Paragraphs>
  <Slides>26</Slides>
  <Notes>26</Notes>
  <HiddenSlides>0</HiddenSlides>
  <MMClips>26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Flow</vt:lpstr>
      <vt:lpstr>Drawing</vt:lpstr>
      <vt:lpstr>Unit 06  Macroeconomic Foundations – Section 2</vt:lpstr>
      <vt:lpstr>What Pushes the Economic Roller Coaster? </vt:lpstr>
      <vt:lpstr>First Partial Answer: Supply Shocks</vt:lpstr>
      <vt:lpstr>PowerPoint Presentation</vt:lpstr>
      <vt:lpstr>Second Partial Answer: The Fed’s “Fine-Tuning”</vt:lpstr>
      <vt:lpstr>PowerPoint Presentation</vt:lpstr>
      <vt:lpstr>PowerPoint Presentation</vt:lpstr>
      <vt:lpstr>Why Would the Fed Wants to Slow Down the Economy?</vt:lpstr>
      <vt:lpstr>PowerPoint Presentation</vt:lpstr>
      <vt:lpstr>Figure: Fed “Fine-Tuning” and Business Cycle</vt:lpstr>
      <vt:lpstr>The Long and Short of Interest Rates: What Does the Spread Tell You? </vt:lpstr>
      <vt:lpstr>Long-Term  and Short-Term Interest Rates </vt:lpstr>
      <vt:lpstr>The Interest Rate Spread </vt:lpstr>
      <vt:lpstr>Implications of the Spread</vt:lpstr>
      <vt:lpstr>The Federal Budget Deficit</vt:lpstr>
      <vt:lpstr>Federal Budget Deficit or Surplus:  1980-2014(in Millions of $)</vt:lpstr>
      <vt:lpstr>Historical Budget Deficit Numbers</vt:lpstr>
      <vt:lpstr>Budget Deficit as a Percentage of GDP</vt:lpstr>
      <vt:lpstr>National Debt</vt:lpstr>
      <vt:lpstr>National debt excluding intragovernmental debt</vt:lpstr>
      <vt:lpstr>National Debt in % of GDP</vt:lpstr>
      <vt:lpstr>PowerPoint Presentation</vt:lpstr>
      <vt:lpstr>Are Federal Budget Deficits and a High National Debt Bad?</vt:lpstr>
      <vt:lpstr>What Is the Trade Deficit? </vt:lpstr>
      <vt:lpstr>What is U.S. Trade Deficit Situation?</vt:lpstr>
      <vt:lpstr>Recap on Forecasting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FCS3450Unit06Voice</dc:title>
  <dc:creator>Chris and Danielle</dc:creator>
  <cp:lastModifiedBy>Jessie Fan</cp:lastModifiedBy>
  <cp:revision>213</cp:revision>
  <cp:lastPrinted>2014-09-26T18:42:16Z</cp:lastPrinted>
  <dcterms:created xsi:type="dcterms:W3CDTF">1997-04-16T17:04:14Z</dcterms:created>
  <dcterms:modified xsi:type="dcterms:W3CDTF">2014-09-26T18:44:53Z</dcterms:modified>
</cp:coreProperties>
</file>