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av" ContentType="audio/wav"/>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763" r:id="rId1"/>
  </p:sldMasterIdLst>
  <p:notesMasterIdLst>
    <p:notesMasterId r:id="rId31"/>
  </p:notesMasterIdLst>
  <p:handoutMasterIdLst>
    <p:handoutMasterId r:id="rId32"/>
  </p:handoutMasterIdLst>
  <p:sldIdLst>
    <p:sldId id="286" r:id="rId2"/>
    <p:sldId id="314" r:id="rId3"/>
    <p:sldId id="287" r:id="rId4"/>
    <p:sldId id="315" r:id="rId5"/>
    <p:sldId id="288" r:id="rId6"/>
    <p:sldId id="316" r:id="rId7"/>
    <p:sldId id="320" r:id="rId8"/>
    <p:sldId id="309" r:id="rId9"/>
    <p:sldId id="319" r:id="rId10"/>
    <p:sldId id="311" r:id="rId11"/>
    <p:sldId id="326" r:id="rId12"/>
    <p:sldId id="290" r:id="rId13"/>
    <p:sldId id="321" r:id="rId14"/>
    <p:sldId id="322" r:id="rId15"/>
    <p:sldId id="323" r:id="rId16"/>
    <p:sldId id="324" r:id="rId17"/>
    <p:sldId id="325" r:id="rId18"/>
    <p:sldId id="291" r:id="rId19"/>
    <p:sldId id="328" r:id="rId20"/>
    <p:sldId id="329" r:id="rId21"/>
    <p:sldId id="330" r:id="rId22"/>
    <p:sldId id="327" r:id="rId23"/>
    <p:sldId id="292" r:id="rId24"/>
    <p:sldId id="294" r:id="rId25"/>
    <p:sldId id="295" r:id="rId26"/>
    <p:sldId id="331" r:id="rId27"/>
    <p:sldId id="296" r:id="rId28"/>
    <p:sldId id="333" r:id="rId29"/>
    <p:sldId id="298" r:id="rId30"/>
  </p:sldIdLst>
  <p:sldSz cx="9144000" cy="6858000" type="screen4x3"/>
  <p:notesSz cx="7315200" cy="9601200"/>
  <p:custDataLst>
    <p:tags r:id="rId33"/>
  </p:custDataLst>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216" autoAdjust="0"/>
    <p:restoredTop sz="85546" autoAdjust="0"/>
  </p:normalViewPr>
  <p:slideViewPr>
    <p:cSldViewPr>
      <p:cViewPr varScale="1">
        <p:scale>
          <a:sx n="75" d="100"/>
          <a:sy n="75" d="100"/>
        </p:scale>
        <p:origin x="-1776" y="-8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984911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74725" y="4560888"/>
            <a:ext cx="5365750" cy="4319587"/>
          </a:xfrm>
          <a:prstGeom prst="rect">
            <a:avLst/>
          </a:prstGeom>
          <a:noFill/>
          <a:ln w="12700">
            <a:noFill/>
            <a:miter lim="800000"/>
            <a:headEnd/>
            <a:tailEnd/>
          </a:ln>
          <a:effectLst/>
        </p:spPr>
        <p:txBody>
          <a:bodyPr vert="horz" wrap="square" lIns="95438" tIns="46881" rIns="95438" bIns="46881" numCol="1" anchor="t" anchorCtr="0" compatLnSpc="1">
            <a:prstTxWarp prst="textNoShape">
              <a:avLst/>
            </a:prstTxWarp>
          </a:bodyPr>
          <a:lstStyle/>
          <a:p>
            <a:pPr lvl="0"/>
            <a:r>
              <a:rPr lang="en-US" noProof="0" smtClean="0"/>
              <a:t>Click to edit Master notes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2771" name="Rectangle 3"/>
          <p:cNvSpPr>
            <a:spLocks noGrp="1" noRot="1" noChangeAspect="1" noChangeArrowheads="1" noTextEdit="1"/>
          </p:cNvSpPr>
          <p:nvPr>
            <p:ph type="sldImg" idx="2"/>
          </p:nvPr>
        </p:nvSpPr>
        <p:spPr bwMode="auto">
          <a:xfrm>
            <a:off x="1266825" y="727075"/>
            <a:ext cx="4781550" cy="358616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211159392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www.federalreserve.gov/datadownload/Choose.aspx?rel=H.6"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Spread </a:t>
            </a:r>
            <a:r>
              <a:rPr lang="en-US" dirty="0" smtClean="0"/>
              <a:t>sheet used.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018550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608785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11420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302864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endParaRPr lang="en-US" sz="100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319216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246445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275114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eaLnBrk="1" hangingPunct="1">
              <a:lnSpc>
                <a:spcPct val="90000"/>
              </a:lnSpc>
            </a:pPr>
            <a:r>
              <a:rPr lang="en-US" sz="2000" dirty="0" smtClean="0"/>
              <a:t>(1)  Lack of uniform money – Different regions (such as states, cities) may have different forms of money, just like today, different countries have different forms of money.</a:t>
            </a:r>
          </a:p>
          <a:p>
            <a:pPr lvl="2" eaLnBrk="1" hangingPunct="1">
              <a:lnSpc>
                <a:spcPct val="90000"/>
              </a:lnSpc>
            </a:pPr>
            <a:r>
              <a:rPr lang="en-US" sz="2000" dirty="0" smtClean="0"/>
              <a:t>(2)  Bank failures - Failure occurs if a bank cannot meet the demands of its depositors. There was no one for the bank to turn to for help if a large amount is drawn by the depositors and the bank does not have enough cash on hand (bank run). </a:t>
            </a:r>
          </a:p>
          <a:p>
            <a:endParaRPr lang="en-US" dirty="0"/>
          </a:p>
        </p:txBody>
      </p:sp>
    </p:spTree>
    <p:extLst>
      <p:ext uri="{BB962C8B-B14F-4D97-AF65-F5344CB8AC3E}">
        <p14:creationId xmlns:p14="http://schemas.microsoft.com/office/powerpoint/2010/main" val="4814703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689069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2" eaLnBrk="1" hangingPunct="1">
              <a:lnSpc>
                <a:spcPct val="80000"/>
              </a:lnSpc>
            </a:pPr>
            <a:r>
              <a:rPr lang="en-US" sz="1600" dirty="0" smtClean="0"/>
              <a:t>In line (a), a bank receives a deposit of 100 paper dollars and credits the depositors checking account with 100 dollars. At this point the bank is maintaining 100% reserves of paper dollars against the checking account dollars it has issued. </a:t>
            </a:r>
          </a:p>
          <a:p>
            <a:pPr lvl="2" eaLnBrk="1" hangingPunct="1">
              <a:lnSpc>
                <a:spcPct val="80000"/>
              </a:lnSpc>
            </a:pPr>
            <a:r>
              <a:rPr lang="en-US" sz="1600" dirty="0" smtClean="0"/>
              <a:t>In line (b) the banker lends 300 checking account dollars to a borrower by crediting $300 to the borrower's account. In exchange, the bank receives the borrower's IOU, which is presumably worth $300, and which may or may not be backed by collateral worth at least $300. At this point the bank is operating on fractional reserves, since the 100 paper dollars held in reserve are equal to only one fourth of the 400 checking account dollars on the bank's books. The bank's "reserve ratio" is 25%. The bank has multiplied the original $100 deposit by 4 times</a:t>
            </a:r>
          </a:p>
          <a:p>
            <a:endParaRPr lang="en-US" dirty="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en-US" sz="1000" smtClean="0"/>
              <a:t> </a:t>
            </a:r>
          </a:p>
          <a:p>
            <a:pPr>
              <a:lnSpc>
                <a:spcPct val="90000"/>
              </a:lnSpc>
            </a:pPr>
            <a:endParaRPr lang="en-US" sz="1000"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847313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8501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M2: </a:t>
            </a:r>
            <a:r>
              <a:rPr lang="en-US" dirty="0" smtClean="0">
                <a:hlinkClick r:id="rId3"/>
              </a:rPr>
              <a:t>http://www.federalreserve.gov/datadownload/Choose.aspx?rel=H.6</a:t>
            </a:r>
            <a:endParaRPr lang="en-US" dirty="0" smtClean="0"/>
          </a:p>
          <a:p>
            <a:r>
              <a:rPr lang="en-US" dirty="0" smtClean="0"/>
              <a:t>GDP growth rate: http://www.bea.gov/national/index.htm#gdp</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572717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45488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http://www.bea.gov/national/index.htm#gdp</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pPr>
              <a:defRPr/>
            </a:pPr>
            <a:endParaRPr lang="en-US"/>
          </a:p>
        </p:txBody>
      </p:sp>
      <p:sp>
        <p:nvSpPr>
          <p:cNvPr id="19" name="Footer Placeholder 18"/>
          <p:cNvSpPr>
            <a:spLocks noGrp="1"/>
          </p:cNvSpPr>
          <p:nvPr>
            <p:ph type="ftr" sz="quarter" idx="11"/>
          </p:nvPr>
        </p:nvSpPr>
        <p:spPr/>
        <p:txBody>
          <a:bodyPr/>
          <a:lstStyle/>
          <a:p>
            <a:pPr>
              <a:defRPr/>
            </a:pPr>
            <a:endParaRPr lang="en-US"/>
          </a:p>
        </p:txBody>
      </p:sp>
      <p:sp>
        <p:nvSpPr>
          <p:cNvPr id="27" name="Slide Number Placeholder 26"/>
          <p:cNvSpPr>
            <a:spLocks noGrp="1"/>
          </p:cNvSpPr>
          <p:nvPr>
            <p:ph type="sldNum" sz="quarter" idx="12"/>
          </p:nvPr>
        </p:nvSpPr>
        <p:spPr/>
        <p:txBody>
          <a:bodyPr/>
          <a:lstStyle/>
          <a:p>
            <a:pPr>
              <a:defRPr/>
            </a:pPr>
            <a:fld id="{6B705261-28C3-47F8-91E2-91048F53D632}" type="slidenum">
              <a:rPr lang="en-US" smtClean="0"/>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6655D7D-E6BD-436A-92F1-DF8ACCEC06CD}" type="slidenum">
              <a:rPr lang="en-US" smtClean="0"/>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E16E4EE-710C-4449-BA6D-E1819482A90C}" type="slidenum">
              <a:rPr lang="en-US" smtClean="0"/>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8229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 y="3941763"/>
            <a:ext cx="8229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3"/>
          <p:cNvSpPr>
            <a:spLocks noGrp="1" noChangeArrowheads="1"/>
          </p:cNvSpPr>
          <p:nvPr>
            <p:ph type="dt" sz="half" idx="10"/>
          </p:nvPr>
        </p:nvSpPr>
        <p:spPr>
          <a:ln/>
        </p:spPr>
        <p:txBody>
          <a:bodyPr/>
          <a:lstStyle>
            <a:lvl1pPr>
              <a:defRPr/>
            </a:lvl1pPr>
          </a:lstStyle>
          <a:p>
            <a:pPr>
              <a:defRPr/>
            </a:pPr>
            <a:endParaRPr lang="en-US"/>
          </a:p>
        </p:txBody>
      </p:sp>
      <p:sp>
        <p:nvSpPr>
          <p:cNvPr id="6" name="Rectangle 24"/>
          <p:cNvSpPr>
            <a:spLocks noGrp="1" noChangeArrowheads="1"/>
          </p:cNvSpPr>
          <p:nvPr>
            <p:ph type="ftr" sz="quarter" idx="11"/>
          </p:nvPr>
        </p:nvSpPr>
        <p:spPr>
          <a:ln/>
        </p:spPr>
        <p:txBody>
          <a:bodyPr/>
          <a:lstStyle>
            <a:lvl1pPr>
              <a:defRPr/>
            </a:lvl1pPr>
          </a:lstStyle>
          <a:p>
            <a:pPr>
              <a:defRPr/>
            </a:pPr>
            <a:endParaRPr lang="en-US"/>
          </a:p>
        </p:txBody>
      </p:sp>
      <p:sp>
        <p:nvSpPr>
          <p:cNvPr id="7" name="Rectangle 25"/>
          <p:cNvSpPr>
            <a:spLocks noGrp="1" noChangeArrowheads="1"/>
          </p:cNvSpPr>
          <p:nvPr>
            <p:ph type="sldNum" sz="quarter" idx="12"/>
          </p:nvPr>
        </p:nvSpPr>
        <p:spPr>
          <a:ln/>
        </p:spPr>
        <p:txBody>
          <a:bodyPr/>
          <a:lstStyle>
            <a:lvl1pPr>
              <a:defRPr/>
            </a:lvl1pPr>
          </a:lstStyle>
          <a:p>
            <a:pPr>
              <a:defRPr/>
            </a:pPr>
            <a:fld id="{3A88D169-A5A6-4480-9535-5A1CDF664F5B}" type="slidenum">
              <a:rPr lang="en-US"/>
              <a:pPr>
                <a:defRPr/>
              </a:pPr>
              <a:t>‹#›</a:t>
            </a:fld>
            <a:endParaRPr lang="en-US"/>
          </a:p>
        </p:txBody>
      </p:sp>
    </p:spTree>
    <p:extLst>
      <p:ext uri="{BB962C8B-B14F-4D97-AF65-F5344CB8AC3E}">
        <p14:creationId xmlns:p14="http://schemas.microsoft.com/office/powerpoint/2010/main" val="7187309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DCEAF88-CDFC-4496-AFB6-7684DD0B3906}" type="slidenum">
              <a:rPr lang="en-US" smtClean="0"/>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50B357C-57BB-4796-AA5F-B70303814396}" type="slidenum">
              <a:rPr lang="en-US" smtClean="0"/>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290110E3-96E9-4200-A192-BADA6D4E2A63}" type="slidenum">
              <a:rPr lang="en-US" smtClean="0"/>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11A31D9F-3711-4E4A-96AF-F86BBC99619E}" type="slidenum">
              <a:rPr lang="en-US" smtClean="0"/>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876C642B-9E07-4E84-952E-60A0070CB851}" type="slidenum">
              <a:rPr lang="en-US" smtClean="0"/>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284C8A08-425D-4DC5-9E55-FDD516A4475F}" type="slidenum">
              <a:rPr lang="en-US" smtClean="0"/>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C3F268DE-F68F-4427-94A7-7D8F87CCC437}" type="slidenum">
              <a:rPr lang="en-US" smtClean="0"/>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a:xfrm>
            <a:off x="8077200" y="6356350"/>
            <a:ext cx="609600" cy="365125"/>
          </a:xfrm>
        </p:spPr>
        <p:txBody>
          <a:bodyPr/>
          <a:lstStyle/>
          <a:p>
            <a:pPr>
              <a:defRPr/>
            </a:pPr>
            <a:fld id="{53A2B357-CC84-4923-AB7A-27AC81A33D49}" type="slidenum">
              <a:rPr lang="en-US" smtClean="0"/>
              <a:pPr>
                <a:defRPr/>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a:defRPr/>
            </a:pPr>
            <a:fld id="{95C87A73-46E0-4EB9-8550-4B27217C0F1D}" type="slidenum">
              <a:rPr lang="en-US" smtClean="0"/>
              <a:pPr>
                <a:defRPr/>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Lst>
  <p:hf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2.png"/><Relationship Id="rId5" Type="http://schemas.openxmlformats.org/officeDocument/2006/relationships/hyperlink" Target="http://www.bea.gov/national/index.htm" TargetMode="External"/><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slideLayout" Target="../slideLayouts/slideLayout2.xml"/><Relationship Id="rId7" Type="http://schemas.openxmlformats.org/officeDocument/2006/relationships/hyperlink" Target="http://www.jonessoda.com/wordpress/wp-content/uploads/2009/04/globe.png" TargetMode="External"/><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hyperlink" Target="https://www.cia.gov/library/publications/the-world-factbook/rankorder/2004rank.html" TargetMode="External"/><Relationship Id="rId5" Type="http://schemas.openxmlformats.org/officeDocument/2006/relationships/hyperlink" Target="https://www.cia.gov/library/publications/the-world-factbook/rankorder/2001rank.html" TargetMode="External"/><Relationship Id="rId4" Type="http://schemas.openxmlformats.org/officeDocument/2006/relationships/notesSlide" Target="../notesSlides/notesSlide11.xml"/><Relationship Id="rId9"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5" Type="http://schemas.openxmlformats.org/officeDocument/2006/relationships/image" Target="../media/image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5" Type="http://schemas.openxmlformats.org/officeDocument/2006/relationships/image" Target="../media/image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5" Type="http://schemas.openxmlformats.org/officeDocument/2006/relationships/image" Target="../media/image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5.wav"/><Relationship Id="rId1" Type="http://schemas.microsoft.com/office/2007/relationships/media" Target="../media/media15.wav"/><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5" Type="http://schemas.openxmlformats.org/officeDocument/2006/relationships/image" Target="../media/image2.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av"/><Relationship Id="rId1" Type="http://schemas.microsoft.com/office/2007/relationships/media" Target="../media/media17.wav"/><Relationship Id="rId6" Type="http://schemas.openxmlformats.org/officeDocument/2006/relationships/image" Target="../media/image2.png"/><Relationship Id="rId5" Type="http://schemas.openxmlformats.org/officeDocument/2006/relationships/hyperlink" Target="http://www.conference-board.org/data/bcicountry.cfm?cid=1" TargetMode="External"/><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av"/><Relationship Id="rId1" Type="http://schemas.microsoft.com/office/2007/relationships/media" Target="../media/media18.wav"/><Relationship Id="rId6" Type="http://schemas.openxmlformats.org/officeDocument/2006/relationships/image" Target="../media/image2.png"/><Relationship Id="rId5" Type="http://schemas.openxmlformats.org/officeDocument/2006/relationships/image" Target="../media/image12.wmf"/><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av"/><Relationship Id="rId1" Type="http://schemas.microsoft.com/office/2007/relationships/media" Target="../media/media19.wav"/><Relationship Id="rId5" Type="http://schemas.openxmlformats.org/officeDocument/2006/relationships/image" Target="../media/image2.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av"/><Relationship Id="rId1" Type="http://schemas.microsoft.com/office/2007/relationships/media" Target="../media/media20.wav"/><Relationship Id="rId6" Type="http://schemas.openxmlformats.org/officeDocument/2006/relationships/image" Target="../media/image2.png"/><Relationship Id="rId5" Type="http://schemas.openxmlformats.org/officeDocument/2006/relationships/image" Target="../media/image13.wmf"/><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av"/><Relationship Id="rId1" Type="http://schemas.microsoft.com/office/2007/relationships/media" Target="../media/media21.wav"/><Relationship Id="rId6" Type="http://schemas.openxmlformats.org/officeDocument/2006/relationships/image" Target="../media/image3.png"/><Relationship Id="rId5" Type="http://schemas.openxmlformats.org/officeDocument/2006/relationships/image" Target="../media/image14.jpe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av"/><Relationship Id="rId1" Type="http://schemas.microsoft.com/office/2007/relationships/media" Target="../media/media22.wav"/><Relationship Id="rId5" Type="http://schemas.openxmlformats.org/officeDocument/2006/relationships/image" Target="../media/image2.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3.wav"/><Relationship Id="rId1" Type="http://schemas.microsoft.com/office/2007/relationships/media" Target="../media/media23.wav"/><Relationship Id="rId5" Type="http://schemas.openxmlformats.org/officeDocument/2006/relationships/image" Target="../media/image2.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wav"/><Relationship Id="rId1" Type="http://schemas.microsoft.com/office/2007/relationships/media" Target="../media/media24.wav"/><Relationship Id="rId5" Type="http://schemas.openxmlformats.org/officeDocument/2006/relationships/image" Target="../media/image3.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wav"/><Relationship Id="rId1" Type="http://schemas.microsoft.com/office/2007/relationships/media" Target="../media/media25.wav"/><Relationship Id="rId5" Type="http://schemas.openxmlformats.org/officeDocument/2006/relationships/image" Target="../media/image15.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wav"/><Relationship Id="rId1" Type="http://schemas.microsoft.com/office/2007/relationships/media" Target="../media/media26.wav"/><Relationship Id="rId5" Type="http://schemas.openxmlformats.org/officeDocument/2006/relationships/image" Target="../media/image3.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wav"/><Relationship Id="rId1" Type="http://schemas.microsoft.com/office/2007/relationships/media" Target="../media/media27.wav"/><Relationship Id="rId5" Type="http://schemas.openxmlformats.org/officeDocument/2006/relationships/image" Target="../media/image3.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audio" Target="../media/media28.wav"/><Relationship Id="rId1" Type="http://schemas.microsoft.com/office/2007/relationships/media" Target="../media/media28.wav"/><Relationship Id="rId6" Type="http://schemas.openxmlformats.org/officeDocument/2006/relationships/hyperlink" Target="http://www.bea.gov/national/index.htm#gdp" TargetMode="External"/><Relationship Id="rId5" Type="http://schemas.openxmlformats.org/officeDocument/2006/relationships/hyperlink" Target="http://www.federalreserve.gov/datadownload/Choose.aspx?rel=H.6" TargetMode="External"/><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wav"/><Relationship Id="rId1" Type="http://schemas.microsoft.com/office/2007/relationships/media" Target="../media/media29.wav"/><Relationship Id="rId5" Type="http://schemas.openxmlformats.org/officeDocument/2006/relationships/image" Target="../media/image15.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3.png"/><Relationship Id="rId5" Type="http://schemas.openxmlformats.org/officeDocument/2006/relationships/image" Target="../media/image4.wmf"/><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4.wav"/><Relationship Id="rId7" Type="http://schemas.openxmlformats.org/officeDocument/2006/relationships/image" Target="../media/image5.wmf"/><Relationship Id="rId2" Type="http://schemas.microsoft.com/office/2007/relationships/media" Target="../media/media4.wav"/><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5.wav"/><Relationship Id="rId7" Type="http://schemas.openxmlformats.org/officeDocument/2006/relationships/image" Target="../media/image6.wmf"/><Relationship Id="rId2" Type="http://schemas.microsoft.com/office/2007/relationships/media" Target="../media/media5.wav"/><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hyperlink" Target="http://www.nber.org/cycles/cyclesmain.html" TargetMode="External"/><Relationship Id="rId5" Type="http://schemas.openxmlformats.org/officeDocument/2006/relationships/hyperlink" Target="http://www.nber.org/cycles/recessions.html" TargetMode="External"/><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2.png"/><Relationship Id="rId5" Type="http://schemas.openxmlformats.org/officeDocument/2006/relationships/image" Target="../media/image7.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5" Type="http://schemas.openxmlformats.org/officeDocument/2006/relationships/image" Target="../media/image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4"/>
          <p:cNvSpPr>
            <a:spLocks noGrp="1" noChangeArrowheads="1"/>
          </p:cNvSpPr>
          <p:nvPr>
            <p:ph type="ctrTitle"/>
          </p:nvPr>
        </p:nvSpPr>
        <p:spPr/>
        <p:txBody>
          <a:bodyPr>
            <a:normAutofit fontScale="90000"/>
          </a:bodyPr>
          <a:lstStyle/>
          <a:p>
            <a:r>
              <a:rPr lang="en-US" smtClean="0"/>
              <a:t>FCS 3450 Unit 05 </a:t>
            </a:r>
            <a:br>
              <a:rPr lang="en-US" smtClean="0"/>
            </a:br>
            <a:r>
              <a:rPr lang="en-US" smtClean="0"/>
              <a:t>Macroeconomic Foundations – Section 1</a:t>
            </a:r>
          </a:p>
        </p:txBody>
      </p:sp>
      <p:sp>
        <p:nvSpPr>
          <p:cNvPr id="5" name="Slide Number Placeholder 4"/>
          <p:cNvSpPr>
            <a:spLocks noGrp="1"/>
          </p:cNvSpPr>
          <p:nvPr>
            <p:ph type="sldNum" sz="quarter" idx="12"/>
          </p:nvPr>
        </p:nvSpPr>
        <p:spPr/>
        <p:txBody>
          <a:bodyPr/>
          <a:lstStyle/>
          <a:p>
            <a:pPr>
              <a:defRPr/>
            </a:pPr>
            <a:fld id="{D12A031E-2AA0-4CFF-9D6C-DA8C1EA97D5D}" type="slidenum">
              <a:rPr lang="en-US"/>
              <a:pPr>
                <a:defRPr/>
              </a:pPr>
              <a:t>1</a:t>
            </a:fld>
            <a:endParaRPr lang="en-US"/>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72400" y="457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6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5"/>
          <p:cNvSpPr>
            <a:spLocks noGrp="1" noChangeArrowheads="1"/>
          </p:cNvSpPr>
          <p:nvPr>
            <p:ph type="title"/>
          </p:nvPr>
        </p:nvSpPr>
        <p:spPr/>
        <p:txBody>
          <a:bodyPr>
            <a:normAutofit fontScale="90000"/>
          </a:bodyPr>
          <a:lstStyle/>
          <a:p>
            <a:r>
              <a:rPr lang="en-US" dirty="0" smtClean="0"/>
              <a:t>What’s the current GDP level?</a:t>
            </a:r>
            <a:br>
              <a:rPr lang="en-US" dirty="0" smtClean="0"/>
            </a:br>
            <a:endParaRPr lang="en-US" dirty="0" smtClean="0"/>
          </a:p>
        </p:txBody>
      </p:sp>
      <p:sp>
        <p:nvSpPr>
          <p:cNvPr id="279555" name="Rectangle 3"/>
          <p:cNvSpPr>
            <a:spLocks noGrp="1" noChangeArrowheads="1"/>
          </p:cNvSpPr>
          <p:nvPr>
            <p:ph idx="1"/>
          </p:nvPr>
        </p:nvSpPr>
        <p:spPr/>
        <p:txBody>
          <a:bodyPr/>
          <a:lstStyle/>
          <a:p>
            <a:r>
              <a:rPr lang="en-US" dirty="0" smtClean="0"/>
              <a:t>U.S. GDP data:</a:t>
            </a:r>
          </a:p>
          <a:p>
            <a:pPr lvl="1"/>
            <a:r>
              <a:rPr lang="en-US" dirty="0" smtClean="0"/>
              <a:t>In </a:t>
            </a:r>
            <a:r>
              <a:rPr lang="en-US" dirty="0" smtClean="0"/>
              <a:t>2013 </a:t>
            </a:r>
            <a:r>
              <a:rPr lang="en-US" dirty="0" smtClean="0"/>
              <a:t>U.S. GDP was </a:t>
            </a:r>
            <a:r>
              <a:rPr lang="en-US" dirty="0" smtClean="0"/>
              <a:t>16,768.1 </a:t>
            </a:r>
            <a:r>
              <a:rPr lang="en-US" dirty="0" smtClean="0"/>
              <a:t>billions in current dollars (</a:t>
            </a:r>
            <a:r>
              <a:rPr lang="en-US" dirty="0" smtClean="0"/>
              <a:t>15,710.3 </a:t>
            </a:r>
            <a:r>
              <a:rPr lang="en-US" dirty="0" smtClean="0"/>
              <a:t>billions in </a:t>
            </a:r>
            <a:r>
              <a:rPr lang="en-US" dirty="0" smtClean="0"/>
              <a:t>2009 </a:t>
            </a:r>
            <a:r>
              <a:rPr lang="en-US" dirty="0" smtClean="0"/>
              <a:t>dollars)</a:t>
            </a:r>
          </a:p>
          <a:p>
            <a:pPr lvl="1"/>
            <a:r>
              <a:rPr lang="en-US" dirty="0" smtClean="0"/>
              <a:t>In comparison: In </a:t>
            </a:r>
            <a:r>
              <a:rPr lang="en-US" dirty="0" smtClean="0"/>
              <a:t>2000, </a:t>
            </a:r>
            <a:r>
              <a:rPr lang="en-US" dirty="0" smtClean="0"/>
              <a:t>U.S. GDP was </a:t>
            </a:r>
            <a:r>
              <a:rPr lang="en-US" dirty="0" smtClean="0"/>
              <a:t>10,284.8 </a:t>
            </a:r>
            <a:r>
              <a:rPr lang="en-US" dirty="0" smtClean="0"/>
              <a:t>billions </a:t>
            </a:r>
            <a:r>
              <a:rPr lang="en-US" dirty="0" smtClean="0"/>
              <a:t>(12,557.9 </a:t>
            </a:r>
            <a:r>
              <a:rPr lang="en-US" dirty="0" smtClean="0"/>
              <a:t>billions in </a:t>
            </a:r>
            <a:r>
              <a:rPr lang="en-US" dirty="0" smtClean="0"/>
              <a:t>2009 </a:t>
            </a:r>
            <a:r>
              <a:rPr lang="en-US" dirty="0" smtClean="0"/>
              <a:t>dollars)</a:t>
            </a:r>
          </a:p>
          <a:p>
            <a:r>
              <a:rPr lang="en-US" dirty="0" smtClean="0"/>
              <a:t>Where to get GDP information?</a:t>
            </a:r>
          </a:p>
          <a:p>
            <a:pPr lvl="1"/>
            <a:r>
              <a:rPr lang="en-US" dirty="0" smtClean="0"/>
              <a:t>Bureau of Economic Analysis of the Dept. of Commerce at</a:t>
            </a:r>
          </a:p>
          <a:p>
            <a:pPr lvl="1"/>
            <a:r>
              <a:rPr lang="en-US" dirty="0" smtClean="0">
                <a:hlinkClick r:id="rId5"/>
              </a:rPr>
              <a:t>http://www.bea.gov/national/index.htm#gdp</a:t>
            </a:r>
            <a:endParaRPr lang="en-US" dirty="0" smtClean="0"/>
          </a:p>
          <a:p>
            <a:pPr lvl="1"/>
            <a:endParaRPr lang="en-US" dirty="0" smtClean="0"/>
          </a:p>
        </p:txBody>
      </p:sp>
      <p:sp>
        <p:nvSpPr>
          <p:cNvPr id="12292" name="Slide Number Placeholder 3"/>
          <p:cNvSpPr>
            <a:spLocks noGrp="1"/>
          </p:cNvSpPr>
          <p:nvPr>
            <p:ph type="sldNum" sz="quarter" idx="12"/>
          </p:nvPr>
        </p:nvSpPr>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1822E6E9-1FF2-4559-95E4-5D0BA0698689}" type="slidenum">
              <a:rPr lang="en-US" smtClean="0"/>
              <a:pPr/>
              <a:t>10</a:t>
            </a:fld>
            <a:endParaRPr lang="en-US"/>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96200" y="1295400"/>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77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normAutofit fontScale="90000"/>
          </a:bodyPr>
          <a:lstStyle/>
          <a:p>
            <a:pPr eaLnBrk="1" hangingPunct="1"/>
            <a:r>
              <a:rPr lang="en-US" sz="4000" smtClean="0"/>
              <a:t>How is U.S. GDP compared to other countries?</a:t>
            </a:r>
          </a:p>
        </p:txBody>
      </p:sp>
      <p:sp>
        <p:nvSpPr>
          <p:cNvPr id="313347" name="Rectangle 3"/>
          <p:cNvSpPr>
            <a:spLocks noGrp="1" noChangeArrowheads="1"/>
          </p:cNvSpPr>
          <p:nvPr>
            <p:ph idx="1"/>
          </p:nvPr>
        </p:nvSpPr>
        <p:spPr/>
        <p:txBody>
          <a:bodyPr/>
          <a:lstStyle/>
          <a:p>
            <a:pPr eaLnBrk="1" hangingPunct="1">
              <a:lnSpc>
                <a:spcPct val="80000"/>
              </a:lnSpc>
              <a:defRPr/>
            </a:pPr>
            <a:r>
              <a:rPr lang="en-US" sz="2800" dirty="0" smtClean="0"/>
              <a:t>For a comparison of overall GDP, click this web link:</a:t>
            </a:r>
          </a:p>
          <a:p>
            <a:pPr lvl="1" eaLnBrk="1" hangingPunct="1">
              <a:lnSpc>
                <a:spcPct val="80000"/>
              </a:lnSpc>
              <a:defRPr/>
            </a:pPr>
            <a:r>
              <a:rPr lang="en-US" sz="2400" dirty="0" smtClean="0">
                <a:hlinkClick r:id="rId5"/>
              </a:rPr>
              <a:t>https://www.cia.gov/library/publications/the-world-factbook/rankorder/2001rank.html</a:t>
            </a:r>
            <a:endParaRPr lang="en-US" sz="2400" dirty="0" smtClean="0"/>
          </a:p>
          <a:p>
            <a:pPr lvl="1" eaLnBrk="1" hangingPunct="1">
              <a:lnSpc>
                <a:spcPct val="80000"/>
              </a:lnSpc>
              <a:defRPr/>
            </a:pPr>
            <a:r>
              <a:rPr lang="en-US" sz="2400" dirty="0" smtClean="0"/>
              <a:t>U.S. is ranked </a:t>
            </a:r>
            <a:r>
              <a:rPr lang="en-US" sz="2400" dirty="0" smtClean="0"/>
              <a:t>#1 </a:t>
            </a:r>
            <a:r>
              <a:rPr lang="en-US" sz="2400" dirty="0" smtClean="0"/>
              <a:t>in total GDP, </a:t>
            </a:r>
            <a:r>
              <a:rPr lang="en-US" sz="2400" dirty="0" smtClean="0"/>
              <a:t>followed by </a:t>
            </a:r>
            <a:r>
              <a:rPr lang="en-US" sz="2400" dirty="0" smtClean="0"/>
              <a:t>the European </a:t>
            </a:r>
            <a:r>
              <a:rPr lang="en-US" sz="2400" dirty="0" smtClean="0"/>
              <a:t>Union and China.</a:t>
            </a:r>
            <a:endParaRPr lang="en-US" sz="2400" dirty="0" smtClean="0"/>
          </a:p>
          <a:p>
            <a:pPr eaLnBrk="1" hangingPunct="1">
              <a:lnSpc>
                <a:spcPct val="80000"/>
              </a:lnSpc>
              <a:defRPr/>
            </a:pPr>
            <a:r>
              <a:rPr lang="en-US" dirty="0" smtClean="0"/>
              <a:t>For a comparison of per capita GDP (GDP/population), click this web link:</a:t>
            </a:r>
          </a:p>
          <a:p>
            <a:pPr lvl="1" eaLnBrk="1" hangingPunct="1">
              <a:lnSpc>
                <a:spcPct val="80000"/>
              </a:lnSpc>
              <a:defRPr/>
            </a:pPr>
            <a:r>
              <a:rPr lang="en-US" sz="2400" dirty="0" smtClean="0">
                <a:hlinkClick r:id="rId6"/>
              </a:rPr>
              <a:t>https://www.cia.gov/library/publications/the-world-factbook/rankorder/2004rank.html</a:t>
            </a:r>
            <a:endParaRPr lang="en-US" sz="2400" dirty="0" smtClean="0"/>
          </a:p>
          <a:p>
            <a:pPr lvl="1" eaLnBrk="1" hangingPunct="1">
              <a:lnSpc>
                <a:spcPct val="80000"/>
              </a:lnSpc>
              <a:defRPr/>
            </a:pPr>
            <a:r>
              <a:rPr lang="en-US" sz="2400" dirty="0" smtClean="0"/>
              <a:t>U.S. is ranked #</a:t>
            </a:r>
            <a:r>
              <a:rPr lang="en-US" sz="2400" dirty="0" smtClean="0"/>
              <a:t>14 </a:t>
            </a:r>
            <a:r>
              <a:rPr lang="en-US" sz="2400" dirty="0" smtClean="0"/>
              <a:t>in per capita GDP.</a:t>
            </a:r>
          </a:p>
          <a:p>
            <a:pPr eaLnBrk="1" hangingPunct="1">
              <a:lnSpc>
                <a:spcPct val="80000"/>
              </a:lnSpc>
              <a:buFont typeface="Wingdings" pitchFamily="2" charset="2"/>
              <a:buNone/>
              <a:defRPr/>
            </a:pPr>
            <a:endParaRPr lang="en-US" dirty="0" smtClean="0">
              <a:effectLst>
                <a:outerShdw blurRad="38100" dist="38100" dir="2700000" algn="tl">
                  <a:srgbClr val="000000"/>
                </a:outerShdw>
              </a:effectLst>
            </a:endParaRPr>
          </a:p>
        </p:txBody>
      </p:sp>
      <p:sp>
        <p:nvSpPr>
          <p:cNvPr id="5" name="Slide Number Placeholder 4"/>
          <p:cNvSpPr>
            <a:spLocks noGrp="1"/>
          </p:cNvSpPr>
          <p:nvPr>
            <p:ph type="sldNum" sz="quarter" idx="12"/>
          </p:nvPr>
        </p:nvSpPr>
        <p:spPr/>
        <p:txBody>
          <a:bodyPr/>
          <a:lstStyle/>
          <a:p>
            <a:pPr>
              <a:defRPr/>
            </a:pPr>
            <a:fld id="{0720AD94-39CB-4D3D-B2B3-462FEC67CECE}" type="slidenum">
              <a:rPr lang="en-US"/>
              <a:pPr>
                <a:defRPr/>
              </a:pPr>
              <a:t>11</a:t>
            </a:fld>
            <a:endParaRPr lang="en-US"/>
          </a:p>
        </p:txBody>
      </p:sp>
      <p:pic>
        <p:nvPicPr>
          <p:cNvPr id="13316" name="Picture 5" descr="See full size image">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58000" y="5029200"/>
            <a:ext cx="14478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581900" y="1066800"/>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2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5"/>
          <p:cNvSpPr>
            <a:spLocks noGrp="1" noChangeArrowheads="1"/>
          </p:cNvSpPr>
          <p:nvPr>
            <p:ph type="title"/>
          </p:nvPr>
        </p:nvSpPr>
        <p:spPr/>
        <p:txBody>
          <a:bodyPr>
            <a:normAutofit fontScale="90000"/>
          </a:bodyPr>
          <a:lstStyle/>
          <a:p>
            <a:r>
              <a:rPr lang="en-US" smtClean="0"/>
              <a:t>Some Implications for Consumers</a:t>
            </a:r>
          </a:p>
        </p:txBody>
      </p:sp>
      <p:sp>
        <p:nvSpPr>
          <p:cNvPr id="14339" name="Rectangle 3"/>
          <p:cNvSpPr>
            <a:spLocks noGrp="1" noChangeArrowheads="1"/>
          </p:cNvSpPr>
          <p:nvPr>
            <p:ph idx="1"/>
          </p:nvPr>
        </p:nvSpPr>
        <p:spPr/>
        <p:txBody>
          <a:bodyPr/>
          <a:lstStyle/>
          <a:p>
            <a:r>
              <a:rPr lang="en-US" smtClean="0"/>
              <a:t>When in the cycle is a good time to borrow money? </a:t>
            </a:r>
          </a:p>
          <a:p>
            <a:pPr lvl="1"/>
            <a:r>
              <a:rPr lang="en-US" smtClean="0"/>
              <a:t>Interest rate is the lowest during the early part of expansion.</a:t>
            </a:r>
          </a:p>
          <a:p>
            <a:r>
              <a:rPr lang="en-US" smtClean="0"/>
              <a:t>When in the cycle is a good time to graduate and find a job?</a:t>
            </a:r>
          </a:p>
          <a:p>
            <a:pPr lvl="1"/>
            <a:r>
              <a:rPr lang="en-US" smtClean="0"/>
              <a:t>Your best luck is at the peak and the worst luck is at the trough. </a:t>
            </a:r>
          </a:p>
        </p:txBody>
      </p:sp>
      <p:sp>
        <p:nvSpPr>
          <p:cNvPr id="5" name="Slide Number Placeholder 4"/>
          <p:cNvSpPr>
            <a:spLocks noGrp="1"/>
          </p:cNvSpPr>
          <p:nvPr>
            <p:ph type="sldNum" sz="quarter" idx="12"/>
          </p:nvPr>
        </p:nvSpPr>
        <p:spPr/>
        <p:txBody>
          <a:bodyPr/>
          <a:lstStyle/>
          <a:p>
            <a:fld id="{D654914A-23B9-409E-97CE-9E1A25528CAE}" type="slidenum">
              <a:rPr lang="en-US" smtClean="0"/>
              <a:pPr/>
              <a:t>12</a:t>
            </a:fld>
            <a:endParaRPr lang="en-US"/>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53400" y="762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0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noChangeArrowheads="1"/>
          </p:cNvSpPr>
          <p:nvPr>
            <p:ph type="title"/>
          </p:nvPr>
        </p:nvSpPr>
        <p:spPr/>
        <p:txBody>
          <a:bodyPr>
            <a:normAutofit fontScale="90000"/>
          </a:bodyPr>
          <a:lstStyle/>
          <a:p>
            <a:r>
              <a:rPr lang="en-US" smtClean="0"/>
              <a:t>Can one predict business cycles?</a:t>
            </a:r>
          </a:p>
        </p:txBody>
      </p:sp>
      <p:sp>
        <p:nvSpPr>
          <p:cNvPr id="307202" name="Rectangle 2"/>
          <p:cNvSpPr>
            <a:spLocks noGrp="1" noChangeArrowheads="1"/>
          </p:cNvSpPr>
          <p:nvPr>
            <p:ph idx="1"/>
          </p:nvPr>
        </p:nvSpPr>
        <p:spPr/>
        <p:txBody>
          <a:bodyPr>
            <a:normAutofit fontScale="92500" lnSpcReduction="20000"/>
          </a:bodyPr>
          <a:lstStyle/>
          <a:p>
            <a:r>
              <a:rPr lang="en-US" dirty="0" smtClean="0"/>
              <a:t>Can one predict business cycles?</a:t>
            </a:r>
          </a:p>
          <a:p>
            <a:pPr lvl="1"/>
            <a:r>
              <a:rPr lang="en-US" dirty="0" smtClean="0"/>
              <a:t>No one yet has perfected a flawless method for forecasting business cycles.</a:t>
            </a:r>
          </a:p>
          <a:p>
            <a:pPr lvl="1"/>
            <a:r>
              <a:rPr lang="en-US" dirty="0" smtClean="0"/>
              <a:t>How long a stage will take varies cycle by cycle.</a:t>
            </a:r>
          </a:p>
          <a:p>
            <a:r>
              <a:rPr lang="en-US" dirty="0" smtClean="0"/>
              <a:t>But there are some business cycle indicators we can look at</a:t>
            </a:r>
          </a:p>
          <a:p>
            <a:pPr lvl="1"/>
            <a:r>
              <a:rPr lang="en-US" dirty="0" smtClean="0"/>
              <a:t>Leading indicators: </a:t>
            </a:r>
            <a:r>
              <a:rPr lang="en-US" dirty="0"/>
              <a:t>E</a:t>
            </a:r>
            <a:r>
              <a:rPr lang="en-US" dirty="0" smtClean="0"/>
              <a:t>conomic factors that change before the economy starts to follow a particular pattern or trend. </a:t>
            </a:r>
          </a:p>
          <a:p>
            <a:pPr lvl="1"/>
            <a:r>
              <a:rPr lang="en-US" dirty="0" smtClean="0"/>
              <a:t>Coincident indicators: Economic factors that vary directly and simultaneously with the business cycle, thus indicating the current state of the economy.</a:t>
            </a:r>
          </a:p>
          <a:p>
            <a:pPr lvl="1"/>
            <a:r>
              <a:rPr lang="en-US" dirty="0" smtClean="0"/>
              <a:t>Lagging indicators: Economic factors that change after the economy has already begun to follow a particular pattern or trend. </a:t>
            </a:r>
            <a:br>
              <a:rPr lang="en-US" dirty="0" smtClean="0"/>
            </a:br>
            <a:endParaRPr lang="en-US" dirty="0" smtClean="0"/>
          </a:p>
        </p:txBody>
      </p:sp>
      <p:sp>
        <p:nvSpPr>
          <p:cNvPr id="4" name="Slide Number Placeholder 3"/>
          <p:cNvSpPr>
            <a:spLocks noGrp="1"/>
          </p:cNvSpPr>
          <p:nvPr>
            <p:ph type="sldNum" sz="quarter" idx="12"/>
          </p:nvPr>
        </p:nvSpPr>
        <p:spPr/>
        <p:txBody>
          <a:bodyPr/>
          <a:lstStyle/>
          <a:p>
            <a:fld id="{0686B00A-86A2-4CEA-A166-F5A4AC7BB2F9}" type="slidenum">
              <a:rPr lang="en-US" smtClean="0"/>
              <a:pPr/>
              <a:t>13</a:t>
            </a:fld>
            <a:endParaRPr lang="en-US"/>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48600" y="762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6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normAutofit fontScale="90000"/>
          </a:bodyPr>
          <a:lstStyle/>
          <a:p>
            <a:r>
              <a:rPr lang="en-US" smtClean="0"/>
              <a:t>What’s included in Leading Indicators</a:t>
            </a:r>
          </a:p>
        </p:txBody>
      </p:sp>
      <p:sp>
        <p:nvSpPr>
          <p:cNvPr id="16387" name="Rectangle 3"/>
          <p:cNvSpPr>
            <a:spLocks noGrp="1" noChangeArrowheads="1"/>
          </p:cNvSpPr>
          <p:nvPr>
            <p:ph idx="1"/>
          </p:nvPr>
        </p:nvSpPr>
        <p:spPr/>
        <p:txBody>
          <a:bodyPr>
            <a:normAutofit fontScale="92500" lnSpcReduction="10000"/>
          </a:bodyPr>
          <a:lstStyle/>
          <a:p>
            <a:r>
              <a:rPr lang="en-US" dirty="0" smtClean="0"/>
              <a:t>Average weekly hours, manufacturing</a:t>
            </a:r>
          </a:p>
          <a:p>
            <a:r>
              <a:rPr lang="en-US" dirty="0" smtClean="0"/>
              <a:t>Average weekly initial claims for unemployment insurance</a:t>
            </a:r>
          </a:p>
          <a:p>
            <a:r>
              <a:rPr lang="en-US" dirty="0" smtClean="0"/>
              <a:t>Manufacturers' new orders, consumer goods and materials</a:t>
            </a:r>
          </a:p>
          <a:p>
            <a:r>
              <a:rPr lang="en-US" dirty="0" smtClean="0"/>
              <a:t>Vendor performance, slower deliveries diffusion index</a:t>
            </a:r>
          </a:p>
          <a:p>
            <a:r>
              <a:rPr lang="en-US" dirty="0" smtClean="0"/>
              <a:t>Manufacturers' new orders, non-defense capital goods</a:t>
            </a:r>
          </a:p>
          <a:p>
            <a:r>
              <a:rPr lang="en-US" dirty="0" smtClean="0"/>
              <a:t>Building permits, new private housing units</a:t>
            </a:r>
          </a:p>
          <a:p>
            <a:r>
              <a:rPr lang="en-US" dirty="0" smtClean="0"/>
              <a:t>Stock prices, 500 common stocks</a:t>
            </a:r>
          </a:p>
          <a:p>
            <a:r>
              <a:rPr lang="en-US" dirty="0" smtClean="0"/>
              <a:t>Money supply, M2</a:t>
            </a:r>
          </a:p>
          <a:p>
            <a:r>
              <a:rPr lang="en-US" dirty="0" smtClean="0"/>
              <a:t>Interest rate spread, 10-year Treasury bonds less federal funds</a:t>
            </a:r>
          </a:p>
          <a:p>
            <a:r>
              <a:rPr lang="en-US" dirty="0" smtClean="0"/>
              <a:t>Index of consumer expectations</a:t>
            </a:r>
          </a:p>
        </p:txBody>
      </p:sp>
      <p:sp>
        <p:nvSpPr>
          <p:cNvPr id="4" name="Slide Number Placeholder 3"/>
          <p:cNvSpPr>
            <a:spLocks noGrp="1"/>
          </p:cNvSpPr>
          <p:nvPr>
            <p:ph type="sldNum" sz="quarter" idx="12"/>
          </p:nvPr>
        </p:nvSpPr>
        <p:spPr/>
        <p:txBody>
          <a:bodyPr/>
          <a:lstStyle/>
          <a:p>
            <a:fld id="{92B999CB-2F13-4C15-A583-71EC06363940}" type="slidenum">
              <a:rPr lang="en-US" smtClean="0"/>
              <a:pPr/>
              <a:t>14</a:t>
            </a:fld>
            <a:endParaRPr lang="en-US"/>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72400" y="9906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1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normAutofit fontScale="90000"/>
          </a:bodyPr>
          <a:lstStyle/>
          <a:p>
            <a:r>
              <a:rPr lang="en-US" dirty="0" smtClean="0"/>
              <a:t>What’s included in Coincident Indicators?</a:t>
            </a:r>
          </a:p>
        </p:txBody>
      </p:sp>
      <p:sp>
        <p:nvSpPr>
          <p:cNvPr id="17411" name="Rectangle 3"/>
          <p:cNvSpPr>
            <a:spLocks noGrp="1" noChangeArrowheads="1"/>
          </p:cNvSpPr>
          <p:nvPr>
            <p:ph idx="1"/>
          </p:nvPr>
        </p:nvSpPr>
        <p:spPr/>
        <p:txBody>
          <a:bodyPr/>
          <a:lstStyle/>
          <a:p>
            <a:r>
              <a:rPr lang="en-US" dirty="0" smtClean="0"/>
              <a:t>Employees on nonagricultural payrolls</a:t>
            </a:r>
          </a:p>
          <a:p>
            <a:r>
              <a:rPr lang="en-US" dirty="0" smtClean="0"/>
              <a:t>Personal income less transfer payments</a:t>
            </a:r>
          </a:p>
          <a:p>
            <a:r>
              <a:rPr lang="en-US" dirty="0" smtClean="0"/>
              <a:t>Industrial production</a:t>
            </a:r>
          </a:p>
          <a:p>
            <a:r>
              <a:rPr lang="en-US" dirty="0" smtClean="0"/>
              <a:t>Manufacturing and trade sales</a:t>
            </a:r>
          </a:p>
        </p:txBody>
      </p:sp>
      <p:sp>
        <p:nvSpPr>
          <p:cNvPr id="6" name="Slide Number Placeholder 5"/>
          <p:cNvSpPr>
            <a:spLocks noGrp="1"/>
          </p:cNvSpPr>
          <p:nvPr>
            <p:ph type="sldNum" sz="quarter" idx="12"/>
          </p:nvPr>
        </p:nvSpPr>
        <p:spPr/>
        <p:txBody>
          <a:bodyPr/>
          <a:lstStyle/>
          <a:p>
            <a:fld id="{B0765AB0-7159-4FDA-9EDD-5AF2222D6C34}" type="slidenum">
              <a:rPr lang="en-US" smtClean="0"/>
              <a:pPr/>
              <a:t>15</a:t>
            </a:fld>
            <a:endParaRPr lang="en-US"/>
          </a:p>
        </p:txBody>
      </p:sp>
      <p:pic>
        <p:nvPicPr>
          <p:cNvPr id="17412" name="Picture 5" descr="http://www.cnq.ca/Storage.asp?StorageID=88809&amp;SiteLanguageID=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4267200"/>
            <a:ext cx="26416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7" descr="C:\Users\Chris\AppData\Local\Microsoft\Windows\Temporary Internet Files\Content.IE5\QV5F301A\MPj043881000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2600" y="4267200"/>
            <a:ext cx="258445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842250" y="1143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4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normAutofit fontScale="90000"/>
          </a:bodyPr>
          <a:lstStyle/>
          <a:p>
            <a:r>
              <a:rPr lang="en-US" dirty="0" smtClean="0"/>
              <a:t>What’s included in Lagging Indicators?</a:t>
            </a:r>
          </a:p>
        </p:txBody>
      </p:sp>
      <p:sp>
        <p:nvSpPr>
          <p:cNvPr id="18435" name="Rectangle 3"/>
          <p:cNvSpPr>
            <a:spLocks noGrp="1" noChangeArrowheads="1"/>
          </p:cNvSpPr>
          <p:nvPr>
            <p:ph idx="1"/>
          </p:nvPr>
        </p:nvSpPr>
        <p:spPr/>
        <p:txBody>
          <a:bodyPr/>
          <a:lstStyle/>
          <a:p>
            <a:r>
              <a:rPr lang="en-US" smtClean="0"/>
              <a:t>Average duration of unemployment</a:t>
            </a:r>
          </a:p>
          <a:p>
            <a:r>
              <a:rPr lang="en-US" smtClean="0"/>
              <a:t>Inventories to sales ratio, manufacturing and trade</a:t>
            </a:r>
          </a:p>
          <a:p>
            <a:r>
              <a:rPr lang="en-US" smtClean="0"/>
              <a:t>Labor cost per unit of output, manufacturing</a:t>
            </a:r>
          </a:p>
          <a:p>
            <a:r>
              <a:rPr lang="en-US" smtClean="0"/>
              <a:t>Average prime rate</a:t>
            </a:r>
          </a:p>
          <a:p>
            <a:r>
              <a:rPr lang="en-US" smtClean="0"/>
              <a:t>Commercial and industrial loans</a:t>
            </a:r>
          </a:p>
          <a:p>
            <a:r>
              <a:rPr lang="en-US" smtClean="0"/>
              <a:t>Consumer installment credit to personal income ratio</a:t>
            </a:r>
          </a:p>
          <a:p>
            <a:r>
              <a:rPr lang="en-US" smtClean="0"/>
              <a:t>Consumer price index for services</a:t>
            </a:r>
          </a:p>
        </p:txBody>
      </p:sp>
      <p:sp>
        <p:nvSpPr>
          <p:cNvPr id="4" name="Slide Number Placeholder 3"/>
          <p:cNvSpPr>
            <a:spLocks noGrp="1"/>
          </p:cNvSpPr>
          <p:nvPr>
            <p:ph type="sldNum" sz="quarter" idx="12"/>
          </p:nvPr>
        </p:nvSpPr>
        <p:spPr/>
        <p:txBody>
          <a:bodyPr/>
          <a:lstStyle/>
          <a:p>
            <a:fld id="{9FB7630E-DA8B-4FB5-982E-D3AE2048BC0A}" type="slidenum">
              <a:rPr lang="en-US" smtClean="0"/>
              <a:pPr/>
              <a:t>16</a:t>
            </a:fld>
            <a:endParaRPr lang="en-US"/>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24800" y="914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3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3" name="Rectangle 3"/>
          <p:cNvSpPr>
            <a:spLocks noGrp="1" noChangeArrowheads="1"/>
          </p:cNvSpPr>
          <p:nvPr>
            <p:ph idx="1"/>
          </p:nvPr>
        </p:nvSpPr>
        <p:spPr/>
        <p:txBody>
          <a:bodyPr/>
          <a:lstStyle/>
          <a:p>
            <a:pPr eaLnBrk="1" hangingPunct="1">
              <a:defRPr/>
            </a:pPr>
            <a:r>
              <a:rPr lang="en-US" dirty="0" smtClean="0"/>
              <a:t>For more information on leading, coincident, and lagging indicators visit</a:t>
            </a:r>
          </a:p>
          <a:p>
            <a:pPr>
              <a:defRPr/>
            </a:pPr>
            <a:r>
              <a:rPr lang="en-US" dirty="0">
                <a:hlinkClick r:id="rId5"/>
              </a:rPr>
              <a:t>http://</a:t>
            </a:r>
            <a:r>
              <a:rPr lang="en-US" dirty="0" smtClean="0">
                <a:hlinkClick r:id="rId5"/>
              </a:rPr>
              <a:t>www.conference-board.org/data/bcicountry.cfm?cid=1</a:t>
            </a:r>
            <a:endParaRPr lang="en-US" dirty="0" smtClean="0"/>
          </a:p>
          <a:p>
            <a:pPr>
              <a:defRPr/>
            </a:pPr>
            <a:endParaRPr lang="en-US" dirty="0" smtClean="0">
              <a:effectLst>
                <a:outerShdw blurRad="38100" dist="38100" dir="2700000" algn="tl">
                  <a:srgbClr val="000000"/>
                </a:outerShdw>
              </a:effectLst>
            </a:endParaRPr>
          </a:p>
        </p:txBody>
      </p:sp>
      <p:sp>
        <p:nvSpPr>
          <p:cNvPr id="3" name="Slide Number Placeholder 2"/>
          <p:cNvSpPr>
            <a:spLocks noGrp="1"/>
          </p:cNvSpPr>
          <p:nvPr>
            <p:ph type="sldNum" sz="quarter" idx="12"/>
          </p:nvPr>
        </p:nvSpPr>
        <p:spPr/>
        <p:txBody>
          <a:bodyPr/>
          <a:lstStyle/>
          <a:p>
            <a:pPr>
              <a:defRPr/>
            </a:pPr>
            <a:fld id="{B7869F4A-69C5-4B06-8AF6-DB76648A8FB3}" type="slidenum">
              <a:rPr lang="en-US"/>
              <a:pPr>
                <a:defRPr/>
              </a:pPr>
              <a:t>17</a:t>
            </a:fld>
            <a:endParaRPr lang="en-US"/>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20000" y="1143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1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descr="C:\Users\Chris\AppData\Local\Microsoft\Windows\Temporary Internet Files\Content.IE5\3KNFJIYL\MCj03790410000[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43600" y="4472781"/>
            <a:ext cx="1992313" cy="141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Rectangle 2"/>
          <p:cNvSpPr>
            <a:spLocks noGrp="1" noChangeArrowheads="1"/>
          </p:cNvSpPr>
          <p:nvPr>
            <p:ph type="title"/>
          </p:nvPr>
        </p:nvSpPr>
        <p:spPr/>
        <p:txBody>
          <a:bodyPr/>
          <a:lstStyle/>
          <a:p>
            <a:pPr eaLnBrk="1" hangingPunct="1"/>
            <a:r>
              <a:rPr lang="en-US" smtClean="0"/>
              <a:t>The Cause of Inflation</a:t>
            </a:r>
          </a:p>
        </p:txBody>
      </p:sp>
      <p:sp>
        <p:nvSpPr>
          <p:cNvPr id="236547" name="Rectangle 3"/>
          <p:cNvSpPr>
            <a:spLocks noGrp="1" noChangeArrowheads="1"/>
          </p:cNvSpPr>
          <p:nvPr>
            <p:ph idx="1"/>
          </p:nvPr>
        </p:nvSpPr>
        <p:spPr>
          <a:xfrm>
            <a:off x="457200" y="1371600"/>
            <a:ext cx="8229600" cy="4759325"/>
          </a:xfrm>
        </p:spPr>
        <p:txBody>
          <a:bodyPr/>
          <a:lstStyle/>
          <a:p>
            <a:pPr eaLnBrk="1" hangingPunct="1">
              <a:lnSpc>
                <a:spcPct val="90000"/>
              </a:lnSpc>
              <a:spcBef>
                <a:spcPct val="0"/>
              </a:spcBef>
              <a:buClrTx/>
              <a:buFont typeface="Arial" charset="0"/>
              <a:buNone/>
              <a:defRPr/>
            </a:pPr>
            <a:endParaRPr lang="en-US" dirty="0" smtClean="0">
              <a:effectLst>
                <a:outerShdw blurRad="38100" dist="38100" dir="2700000" algn="tl">
                  <a:srgbClr val="000000"/>
                </a:outerShdw>
              </a:effectLst>
            </a:endParaRPr>
          </a:p>
          <a:p>
            <a:pPr eaLnBrk="1" hangingPunct="1">
              <a:lnSpc>
                <a:spcPct val="90000"/>
              </a:lnSpc>
              <a:defRPr/>
            </a:pPr>
            <a:r>
              <a:rPr lang="en-US" dirty="0" smtClean="0"/>
              <a:t>A modern economy is characterized by exchanges. </a:t>
            </a:r>
          </a:p>
          <a:p>
            <a:pPr eaLnBrk="1" hangingPunct="1">
              <a:lnSpc>
                <a:spcPct val="90000"/>
              </a:lnSpc>
              <a:defRPr/>
            </a:pPr>
            <a:r>
              <a:rPr lang="en-US" dirty="0" smtClean="0"/>
              <a:t>There are many explanations as to what causes inflation. The one that is supported the most is a money supply explanation. </a:t>
            </a:r>
          </a:p>
          <a:p>
            <a:pPr eaLnBrk="1" hangingPunct="1">
              <a:lnSpc>
                <a:spcPct val="90000"/>
              </a:lnSpc>
              <a:defRPr/>
            </a:pPr>
            <a:r>
              <a:rPr lang="en-US" dirty="0" smtClean="0"/>
              <a:t>In order to understand this explanation, we need to know how our current money system was developed. </a:t>
            </a:r>
          </a:p>
        </p:txBody>
      </p:sp>
      <p:sp>
        <p:nvSpPr>
          <p:cNvPr id="5" name="Slide Number Placeholder 4"/>
          <p:cNvSpPr>
            <a:spLocks noGrp="1"/>
          </p:cNvSpPr>
          <p:nvPr>
            <p:ph type="sldNum" sz="quarter" idx="12"/>
          </p:nvPr>
        </p:nvSpPr>
        <p:spPr/>
        <p:txBody>
          <a:bodyPr/>
          <a:lstStyle/>
          <a:p>
            <a:pPr>
              <a:defRPr/>
            </a:pPr>
            <a:fld id="{317DD8AA-4264-432B-994D-D0F9E9E833F2}" type="slidenum">
              <a:rPr lang="en-US"/>
              <a:pPr>
                <a:defRPr/>
              </a:pPr>
              <a:t>18</a:t>
            </a:fld>
            <a:endParaRPr lang="en-US"/>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31113" y="914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7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normAutofit fontScale="90000"/>
          </a:bodyPr>
          <a:lstStyle/>
          <a:p>
            <a:r>
              <a:rPr lang="en-US" smtClean="0"/>
              <a:t>The History of Development of Our Current Money System</a:t>
            </a:r>
          </a:p>
        </p:txBody>
      </p:sp>
      <p:sp>
        <p:nvSpPr>
          <p:cNvPr id="315395" name="Rectangle 3"/>
          <p:cNvSpPr>
            <a:spLocks noGrp="1" noChangeArrowheads="1"/>
          </p:cNvSpPr>
          <p:nvPr>
            <p:ph idx="1"/>
          </p:nvPr>
        </p:nvSpPr>
        <p:spPr/>
        <p:txBody>
          <a:bodyPr/>
          <a:lstStyle/>
          <a:p>
            <a:r>
              <a:rPr lang="en-US" dirty="0" smtClean="0"/>
              <a:t>Stage 1. In the early days a Barter system was developed when people realize that efficiency can be gained when people specialize and trade.</a:t>
            </a:r>
          </a:p>
          <a:p>
            <a:pPr lvl="1"/>
            <a:r>
              <a:rPr lang="en-US" dirty="0" smtClean="0"/>
              <a:t>Barter means trading on a product-for-product basis.</a:t>
            </a:r>
          </a:p>
          <a:p>
            <a:pPr lvl="2"/>
            <a:r>
              <a:rPr lang="en-US" dirty="0" smtClean="0"/>
              <a:t>Disadvantages of a barter system: High time cost: Not only must a barter find someone who wants the product that the barterer has to offer, but that same person must also have some product the barterer wants. Furthermore, such searches must be conducted for all products necessary to one's living. </a:t>
            </a:r>
          </a:p>
        </p:txBody>
      </p:sp>
      <p:sp>
        <p:nvSpPr>
          <p:cNvPr id="4" name="Slide Number Placeholder 3"/>
          <p:cNvSpPr>
            <a:spLocks noGrp="1"/>
          </p:cNvSpPr>
          <p:nvPr>
            <p:ph type="sldNum" sz="quarter" idx="12"/>
          </p:nvPr>
        </p:nvSpPr>
        <p:spPr/>
        <p:txBody>
          <a:bodyPr/>
          <a:lstStyle/>
          <a:p>
            <a:fld id="{7C1FBA8E-9493-428F-8233-8084EF334FAB}" type="slidenum">
              <a:rPr lang="en-US" smtClean="0"/>
              <a:pPr/>
              <a:t>19</a:t>
            </a:fld>
            <a:endParaRPr lang="en-US"/>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48600" y="1219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normAutofit fontScale="90000"/>
          </a:bodyPr>
          <a:lstStyle/>
          <a:p>
            <a:r>
              <a:rPr lang="en-US" smtClean="0"/>
              <a:t>Why is macroeconomic environment import to consumers?</a:t>
            </a:r>
          </a:p>
        </p:txBody>
      </p:sp>
      <p:sp>
        <p:nvSpPr>
          <p:cNvPr id="6147" name="Rectangle 3"/>
          <p:cNvSpPr>
            <a:spLocks noGrp="1" noChangeArrowheads="1"/>
          </p:cNvSpPr>
          <p:nvPr>
            <p:ph idx="1"/>
          </p:nvPr>
        </p:nvSpPr>
        <p:spPr/>
        <p:txBody>
          <a:bodyPr/>
          <a:lstStyle/>
          <a:p>
            <a:r>
              <a:rPr lang="en-US" smtClean="0"/>
              <a:t>The macroeconomic environment refers to the big economic environment we as individuals cannot control. </a:t>
            </a:r>
          </a:p>
          <a:p>
            <a:r>
              <a:rPr lang="en-US" smtClean="0"/>
              <a:t>Nevertheless we are affected by the national economic environment. </a:t>
            </a:r>
          </a:p>
          <a:p>
            <a:pPr lvl="1"/>
            <a:r>
              <a:rPr lang="en-US" smtClean="0"/>
              <a:t>Inflation rate, unemployment rate, housing market ups and downs</a:t>
            </a:r>
          </a:p>
          <a:p>
            <a:r>
              <a:rPr lang="en-US" smtClean="0"/>
              <a:t>While we cannot directly influence these macroeconomic changes, we can anticipate these changes, know their effects, and cope with them.</a:t>
            </a:r>
            <a:endParaRPr lang="en-US" dirty="0" smtClean="0"/>
          </a:p>
        </p:txBody>
      </p:sp>
      <p:sp>
        <p:nvSpPr>
          <p:cNvPr id="4" name="Slide Number Placeholder 3"/>
          <p:cNvSpPr>
            <a:spLocks noGrp="1"/>
          </p:cNvSpPr>
          <p:nvPr>
            <p:ph type="sldNum" sz="quarter" idx="12"/>
          </p:nvPr>
        </p:nvSpPr>
        <p:spPr/>
        <p:txBody>
          <a:bodyPr/>
          <a:lstStyle/>
          <a:p>
            <a:fld id="{814BDBD5-38CA-4AC9-99C2-DDBEFFD4B08F}" type="slidenum">
              <a:rPr lang="en-US" smtClean="0"/>
              <a:pPr/>
              <a:t>2</a:t>
            </a:fld>
            <a:endParaRPr lang="en-US"/>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39959" y="6096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5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3" descr="C:\Users\Chris\AppData\Local\Microsoft\Windows\Temporary Internet Files\Content.IE5\WX5OIXNP\MCj01051760000[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73462" y="2393950"/>
            <a:ext cx="1752600"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6419" name="Rectangle 3"/>
          <p:cNvSpPr>
            <a:spLocks noGrp="1" noChangeArrowheads="1"/>
          </p:cNvSpPr>
          <p:nvPr>
            <p:ph idx="1"/>
          </p:nvPr>
        </p:nvSpPr>
        <p:spPr>
          <a:xfrm>
            <a:off x="457200" y="1219200"/>
            <a:ext cx="6400800" cy="4911725"/>
          </a:xfrm>
        </p:spPr>
        <p:txBody>
          <a:bodyPr/>
          <a:lstStyle/>
          <a:p>
            <a:pPr eaLnBrk="1" hangingPunct="1">
              <a:defRPr/>
            </a:pPr>
            <a:r>
              <a:rPr lang="en-US" dirty="0" smtClean="0"/>
              <a:t>Stage 2. Exchange tickets – work like an I-owe-you. They are accepted by everyone in the community as payment for a product or services. </a:t>
            </a:r>
          </a:p>
          <a:p>
            <a:pPr lvl="1" eaLnBrk="1" hangingPunct="1">
              <a:defRPr/>
            </a:pPr>
            <a:r>
              <a:rPr lang="en-US" dirty="0" smtClean="0"/>
              <a:t>Earlier days, people use precious metals (gold and/or silver) as exchange tickets.</a:t>
            </a:r>
          </a:p>
          <a:p>
            <a:pPr lvl="1" eaLnBrk="1" hangingPunct="1">
              <a:defRPr/>
            </a:pPr>
            <a:r>
              <a:rPr lang="en-US" dirty="0" smtClean="0"/>
              <a:t>In modern economy, we use currency (paper dollars, coins) and checking accounts.</a:t>
            </a:r>
          </a:p>
          <a:p>
            <a:pPr eaLnBrk="1" hangingPunct="1">
              <a:defRPr/>
            </a:pPr>
            <a:endParaRPr lang="en-US" dirty="0" smtClean="0">
              <a:effectLst>
                <a:outerShdw blurRad="38100" dist="38100" dir="2700000" algn="tl">
                  <a:srgbClr val="000000"/>
                </a:outerShdw>
              </a:effectLst>
            </a:endParaRPr>
          </a:p>
        </p:txBody>
      </p:sp>
      <p:sp>
        <p:nvSpPr>
          <p:cNvPr id="4" name="Slide Number Placeholder 3"/>
          <p:cNvSpPr>
            <a:spLocks noGrp="1"/>
          </p:cNvSpPr>
          <p:nvPr>
            <p:ph type="sldNum" sz="quarter" idx="12"/>
          </p:nvPr>
        </p:nvSpPr>
        <p:spPr/>
        <p:txBody>
          <a:bodyPr/>
          <a:lstStyle/>
          <a:p>
            <a:pPr>
              <a:defRPr/>
            </a:pPr>
            <a:fld id="{967B0772-9A90-4E4E-AEB8-330C3D9B9783}" type="slidenum">
              <a:rPr lang="en-US"/>
              <a:pPr>
                <a:defRPr/>
              </a:pPr>
              <a:t>20</a:t>
            </a:fld>
            <a:endParaRPr lang="en-US"/>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13476" y="685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2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3"/>
          <p:cNvSpPr>
            <a:spLocks noGrp="1" noChangeArrowheads="1"/>
          </p:cNvSpPr>
          <p:nvPr>
            <p:ph idx="1"/>
          </p:nvPr>
        </p:nvSpPr>
        <p:spPr/>
        <p:txBody>
          <a:bodyPr>
            <a:normAutofit/>
          </a:bodyPr>
          <a:lstStyle/>
          <a:p>
            <a:pPr eaLnBrk="1" hangingPunct="1">
              <a:lnSpc>
                <a:spcPct val="90000"/>
              </a:lnSpc>
            </a:pPr>
            <a:r>
              <a:rPr lang="en-US" sz="2800" dirty="0" smtClean="0"/>
              <a:t>Stage 3: Then early banks developed.</a:t>
            </a:r>
          </a:p>
          <a:p>
            <a:pPr lvl="1" eaLnBrk="1" hangingPunct="1">
              <a:lnSpc>
                <a:spcPct val="90000"/>
              </a:lnSpc>
            </a:pPr>
            <a:r>
              <a:rPr lang="en-US" sz="2400" dirty="0" smtClean="0"/>
              <a:t>First, there was fee for deposit -  Receipts of these deposits can be used as a form of money</a:t>
            </a:r>
          </a:p>
          <a:p>
            <a:pPr lvl="1" eaLnBrk="1" hangingPunct="1">
              <a:lnSpc>
                <a:spcPct val="90000"/>
              </a:lnSpc>
            </a:pPr>
            <a:r>
              <a:rPr lang="en-US" sz="2400" dirty="0" smtClean="0"/>
              <a:t>Then bankers realized that they can loan a fraction of the bank’s total deposits to earn interest so bank loans started. </a:t>
            </a:r>
          </a:p>
          <a:p>
            <a:pPr lvl="1" eaLnBrk="1" hangingPunct="1">
              <a:lnSpc>
                <a:spcPct val="90000"/>
              </a:lnSpc>
            </a:pPr>
            <a:r>
              <a:rPr lang="en-US" sz="2400" dirty="0" smtClean="0"/>
              <a:t>Two problems developed in this early banking system: </a:t>
            </a:r>
          </a:p>
          <a:p>
            <a:pPr lvl="2" eaLnBrk="1" hangingPunct="1">
              <a:lnSpc>
                <a:spcPct val="90000"/>
              </a:lnSpc>
            </a:pPr>
            <a:r>
              <a:rPr lang="en-US" sz="2000" dirty="0" smtClean="0"/>
              <a:t>(1)  Lack of uniform money </a:t>
            </a:r>
            <a:endParaRPr lang="en-US" sz="2000" dirty="0"/>
          </a:p>
          <a:p>
            <a:pPr lvl="2" eaLnBrk="1" hangingPunct="1">
              <a:lnSpc>
                <a:spcPct val="90000"/>
              </a:lnSpc>
            </a:pPr>
            <a:r>
              <a:rPr lang="en-US" sz="2000" dirty="0" smtClean="0"/>
              <a:t>(2)  Bank failures - Failure occurs if a bank cannot meet the demands of its depositors. There was no one for the bank to turn to for help if a large amount is drawn by the depositors and the bank does not have enough cash on hand (bank run). </a:t>
            </a:r>
          </a:p>
        </p:txBody>
      </p:sp>
      <p:sp>
        <p:nvSpPr>
          <p:cNvPr id="4" name="Slide Number Placeholder 3"/>
          <p:cNvSpPr>
            <a:spLocks noGrp="1"/>
          </p:cNvSpPr>
          <p:nvPr>
            <p:ph type="sldNum" sz="quarter" idx="12"/>
          </p:nvPr>
        </p:nvSpPr>
        <p:spPr/>
        <p:txBody>
          <a:bodyPr/>
          <a:lstStyle/>
          <a:p>
            <a:pPr>
              <a:defRPr/>
            </a:pPr>
            <a:fld id="{62103599-7B3F-4128-ACF7-0FA14B65B253}" type="slidenum">
              <a:rPr lang="en-US"/>
              <a:pPr>
                <a:defRPr/>
              </a:pPr>
              <a:t>21</a:t>
            </a:fld>
            <a:endParaRPr lang="en-US"/>
          </a:p>
        </p:txBody>
      </p:sp>
      <p:pic>
        <p:nvPicPr>
          <p:cNvPr id="23555" name="Picture 4" descr="C:\Users\Chris\AppData\Local\Microsoft\Windows\Temporary Internet Files\Content.IE5\MMRTTI3Z\MPj043285500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1800" y="762000"/>
            <a:ext cx="2057400" cy="154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77200" y="457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46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1" name="Rectangle 3"/>
          <p:cNvSpPr>
            <a:spLocks noGrp="1" noChangeArrowheads="1"/>
          </p:cNvSpPr>
          <p:nvPr>
            <p:ph idx="1"/>
          </p:nvPr>
        </p:nvSpPr>
        <p:spPr>
          <a:xfrm>
            <a:off x="457200" y="762000"/>
            <a:ext cx="8229600" cy="5368925"/>
          </a:xfrm>
        </p:spPr>
        <p:txBody>
          <a:bodyPr/>
          <a:lstStyle/>
          <a:p>
            <a:pPr eaLnBrk="1" hangingPunct="1">
              <a:lnSpc>
                <a:spcPct val="80000"/>
              </a:lnSpc>
              <a:defRPr/>
            </a:pPr>
            <a:r>
              <a:rPr lang="en-US" sz="2800" dirty="0" smtClean="0"/>
              <a:t>Stage 4: To address the problems with the early bank system, the Federal Reserve (Fed) was established in 1913 in the United States. The Fed is an independent government agency whose Board of Governors is appointed by the President with the consent of the Senate.</a:t>
            </a:r>
          </a:p>
          <a:p>
            <a:pPr lvl="1" eaLnBrk="1" hangingPunct="1">
              <a:lnSpc>
                <a:spcPct val="80000"/>
              </a:lnSpc>
              <a:defRPr/>
            </a:pPr>
            <a:r>
              <a:rPr lang="en-US" sz="2400" dirty="0" smtClean="0"/>
              <a:t> The major goals of the Fed are</a:t>
            </a:r>
            <a:r>
              <a:rPr lang="en-US" sz="2400" dirty="0" smtClean="0">
                <a:sym typeface="Wingdings" pitchFamily="2" charset="2"/>
              </a:rPr>
              <a:t>: </a:t>
            </a:r>
          </a:p>
          <a:p>
            <a:pPr lvl="2" eaLnBrk="1" hangingPunct="1">
              <a:lnSpc>
                <a:spcPct val="80000"/>
              </a:lnSpc>
              <a:defRPr/>
            </a:pPr>
            <a:r>
              <a:rPr lang="en-US" sz="2000" dirty="0" smtClean="0">
                <a:sym typeface="Wingdings" pitchFamily="2" charset="2"/>
              </a:rPr>
              <a:t>(1) </a:t>
            </a:r>
            <a:r>
              <a:rPr lang="en-US" sz="2000" dirty="0" smtClean="0"/>
              <a:t> Serving as the lender of last resort to the private banks </a:t>
            </a:r>
          </a:p>
          <a:p>
            <a:pPr lvl="2" eaLnBrk="1" hangingPunct="1">
              <a:lnSpc>
                <a:spcPct val="80000"/>
              </a:lnSpc>
              <a:defRPr/>
            </a:pPr>
            <a:r>
              <a:rPr lang="en-US" sz="2000" dirty="0" smtClean="0"/>
              <a:t>(2)  Issuing a common, uniform currency </a:t>
            </a:r>
          </a:p>
          <a:p>
            <a:pPr lvl="2" eaLnBrk="1" hangingPunct="1">
              <a:lnSpc>
                <a:spcPct val="80000"/>
              </a:lnSpc>
              <a:defRPr/>
            </a:pPr>
            <a:r>
              <a:rPr lang="en-US" sz="2000" dirty="0" smtClean="0"/>
              <a:t>(3)  Establishing and enforcing regulations regarding the proportion of deposits which banks must keep "on hand" to meet depositors' demands (reserve requirement) </a:t>
            </a:r>
          </a:p>
          <a:p>
            <a:pPr lvl="2" eaLnBrk="1" hangingPunct="1">
              <a:lnSpc>
                <a:spcPct val="80000"/>
              </a:lnSpc>
              <a:defRPr/>
            </a:pPr>
            <a:r>
              <a:rPr lang="en-US" sz="2000" dirty="0" smtClean="0"/>
              <a:t>(4) Controlling the supply of money to the economy. </a:t>
            </a:r>
          </a:p>
          <a:p>
            <a:pPr lvl="1" eaLnBrk="1" hangingPunct="1">
              <a:lnSpc>
                <a:spcPct val="80000"/>
              </a:lnSpc>
              <a:defRPr/>
            </a:pPr>
            <a:r>
              <a:rPr lang="en-US" sz="2400" dirty="0" smtClean="0"/>
              <a:t>The latter two functions are of particular interest to us in understanding the reasons for inflation. </a:t>
            </a:r>
          </a:p>
          <a:p>
            <a:pPr eaLnBrk="1" hangingPunct="1">
              <a:lnSpc>
                <a:spcPct val="80000"/>
              </a:lnSpc>
              <a:defRPr/>
            </a:pPr>
            <a:endParaRPr lang="en-US" sz="2800" dirty="0" smtClean="0">
              <a:effectLst>
                <a:outerShdw blurRad="38100" dist="38100" dir="2700000" algn="tl">
                  <a:srgbClr val="000000"/>
                </a:outerShdw>
              </a:effectLst>
            </a:endParaRPr>
          </a:p>
        </p:txBody>
      </p:sp>
      <p:sp>
        <p:nvSpPr>
          <p:cNvPr id="3" name="Slide Number Placeholder 2"/>
          <p:cNvSpPr>
            <a:spLocks noGrp="1"/>
          </p:cNvSpPr>
          <p:nvPr>
            <p:ph type="sldNum" sz="quarter" idx="12"/>
          </p:nvPr>
        </p:nvSpPr>
        <p:spPr/>
        <p:txBody>
          <a:bodyPr/>
          <a:lstStyle/>
          <a:p>
            <a:pPr>
              <a:defRPr/>
            </a:pPr>
            <a:fld id="{C1DA819A-B91E-4FC4-93C4-02F6246E0EED}" type="slidenum">
              <a:rPr lang="en-US"/>
              <a:pPr>
                <a:defRPr/>
              </a:pPr>
              <a:t>22</a:t>
            </a:fld>
            <a:endParaRPr lang="en-US"/>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77200" y="838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38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4"/>
          <p:cNvSpPr>
            <a:spLocks noGrp="1" noChangeArrowheads="1"/>
          </p:cNvSpPr>
          <p:nvPr>
            <p:ph type="title"/>
          </p:nvPr>
        </p:nvSpPr>
        <p:spPr/>
        <p:txBody>
          <a:bodyPr>
            <a:normAutofit fontScale="90000"/>
          </a:bodyPr>
          <a:lstStyle/>
          <a:p>
            <a:r>
              <a:rPr lang="en-US" smtClean="0"/>
              <a:t>What is Fractional-Reserve Banking?</a:t>
            </a:r>
          </a:p>
        </p:txBody>
      </p:sp>
      <p:sp>
        <p:nvSpPr>
          <p:cNvPr id="25603" name="Rectangle 3"/>
          <p:cNvSpPr>
            <a:spLocks noGrp="1" noChangeArrowheads="1"/>
          </p:cNvSpPr>
          <p:nvPr>
            <p:ph type="body" sz="half" idx="1"/>
          </p:nvPr>
        </p:nvSpPr>
        <p:spPr/>
        <p:txBody>
          <a:bodyPr>
            <a:normAutofit fontScale="85000" lnSpcReduction="10000"/>
          </a:bodyPr>
          <a:lstStyle/>
          <a:p>
            <a:r>
              <a:rPr lang="en-US" dirty="0" smtClean="0"/>
              <a:t>Fractional reserve banking</a:t>
            </a:r>
          </a:p>
          <a:p>
            <a:pPr lvl="1"/>
            <a:r>
              <a:rPr lang="en-US" dirty="0" smtClean="0"/>
              <a:t>Only a fraction of a bank's deposits (reserves) needs to be kept on hand -the rest can be loaned to borrowers. </a:t>
            </a:r>
          </a:p>
          <a:p>
            <a:pPr lvl="1"/>
            <a:r>
              <a:rPr lang="en-US" dirty="0" smtClean="0"/>
              <a:t>These loans in essence are an increase in the money supply because they are an expansion of the original deposits at the bank.</a:t>
            </a:r>
          </a:p>
          <a:p>
            <a:pPr lvl="1"/>
            <a:r>
              <a:rPr lang="en-US" dirty="0" smtClean="0"/>
              <a:t>The table below shows an example:</a:t>
            </a:r>
          </a:p>
        </p:txBody>
      </p:sp>
      <p:graphicFrame>
        <p:nvGraphicFramePr>
          <p:cNvPr id="238629" name="Group 37"/>
          <p:cNvGraphicFramePr>
            <a:graphicFrameLocks noGrp="1"/>
          </p:cNvGraphicFramePr>
          <p:nvPr>
            <p:ph sz="half" idx="2"/>
            <p:extLst>
              <p:ext uri="{D42A27DB-BD31-4B8C-83A1-F6EECF244321}">
                <p14:modId xmlns:p14="http://schemas.microsoft.com/office/powerpoint/2010/main" val="864962843"/>
              </p:ext>
            </p:extLst>
          </p:nvPr>
        </p:nvGraphicFramePr>
        <p:xfrm>
          <a:off x="685800" y="3657600"/>
          <a:ext cx="7924800" cy="2006604"/>
        </p:xfrm>
        <a:graphic>
          <a:graphicData uri="http://schemas.openxmlformats.org/drawingml/2006/table">
            <a:tbl>
              <a:tblPr/>
              <a:tblGrid>
                <a:gridCol w="3962400"/>
                <a:gridCol w="3962400"/>
              </a:tblGrid>
              <a:tr h="501651">
                <a:tc gridSpan="2">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1600" b="0" i="0" u="none" strike="noStrike" cap="none" normalizeH="0" baseline="0" dirty="0" smtClean="0">
                          <a:ln>
                            <a:noFill/>
                          </a:ln>
                          <a:solidFill>
                            <a:schemeClr val="tx1"/>
                          </a:solidFill>
                          <a:effectLst/>
                          <a:latin typeface="Times New Roman" pitchFamily="18" charset="0"/>
                        </a:rPr>
                        <a:t>Table: Private Bank Account</a:t>
                      </a:r>
                    </a:p>
                  </a:txBody>
                  <a:tcPr marT="45731" marB="45731"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r>
              <a:tr h="501651">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1600" b="0" i="0" u="none" strike="noStrike" cap="none" normalizeH="0" baseline="0" dirty="0" smtClean="0">
                          <a:ln>
                            <a:noFill/>
                          </a:ln>
                          <a:solidFill>
                            <a:schemeClr val="tx1"/>
                          </a:solidFill>
                          <a:effectLst/>
                          <a:latin typeface="Times New Roman" pitchFamily="18" charset="0"/>
                        </a:rPr>
                        <a:t>Assets</a:t>
                      </a:r>
                    </a:p>
                  </a:txBody>
                  <a:tcPr marT="45731" marB="4573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1600" b="0" i="0" u="none" strike="noStrike" cap="none" normalizeH="0" baseline="0" smtClean="0">
                          <a:ln>
                            <a:noFill/>
                          </a:ln>
                          <a:solidFill>
                            <a:schemeClr val="tx1"/>
                          </a:solidFill>
                          <a:effectLst/>
                          <a:latin typeface="Times New Roman" pitchFamily="18" charset="0"/>
                        </a:rPr>
                        <a:t>Liabilities</a:t>
                      </a:r>
                    </a:p>
                  </a:txBody>
                  <a:tcPr marT="45731" marB="4573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01651">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1600" b="0" i="0" u="none" strike="noStrike" cap="none" normalizeH="0" baseline="0" dirty="0" smtClean="0">
                          <a:ln>
                            <a:noFill/>
                          </a:ln>
                          <a:solidFill>
                            <a:schemeClr val="tx1"/>
                          </a:solidFill>
                          <a:effectLst/>
                          <a:latin typeface="Times New Roman" pitchFamily="18" charset="0"/>
                        </a:rPr>
                        <a:t>(a) 100 paper dollars deposited </a:t>
                      </a:r>
                    </a:p>
                  </a:txBody>
                  <a:tcPr marT="45731" marB="4573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1600" b="0" i="0" u="none" strike="noStrike" cap="none" normalizeH="0" baseline="0" dirty="0" smtClean="0">
                          <a:ln>
                            <a:noFill/>
                          </a:ln>
                          <a:solidFill>
                            <a:schemeClr val="tx1"/>
                          </a:solidFill>
                          <a:effectLst/>
                          <a:latin typeface="Times New Roman" pitchFamily="18" charset="0"/>
                        </a:rPr>
                        <a:t>100 checking account dollars </a:t>
                      </a:r>
                    </a:p>
                  </a:txBody>
                  <a:tcPr marT="45731" marB="4573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01651">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1600" b="0" i="0" u="none" strike="noStrike" cap="none" normalizeH="0" baseline="0" dirty="0" smtClean="0">
                          <a:ln>
                            <a:noFill/>
                          </a:ln>
                          <a:solidFill>
                            <a:schemeClr val="tx1"/>
                          </a:solidFill>
                          <a:effectLst/>
                          <a:latin typeface="Times New Roman" pitchFamily="18" charset="0"/>
                        </a:rPr>
                        <a:t>(b) Borrower's IOU worth $300 </a:t>
                      </a:r>
                    </a:p>
                  </a:txBody>
                  <a:tcPr marT="45731" marB="4573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1600" b="0" i="0" u="none" strike="noStrike" cap="none" normalizeH="0" baseline="0" dirty="0" smtClean="0">
                          <a:ln>
                            <a:noFill/>
                          </a:ln>
                          <a:solidFill>
                            <a:schemeClr val="tx1"/>
                          </a:solidFill>
                          <a:effectLst/>
                          <a:latin typeface="Times New Roman" pitchFamily="18" charset="0"/>
                        </a:rPr>
                        <a:t>300 checking account dollars lent </a:t>
                      </a:r>
                    </a:p>
                  </a:txBody>
                  <a:tcPr marT="45731" marB="4573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5" name="Slide Number Placeholder 4"/>
          <p:cNvSpPr>
            <a:spLocks noGrp="1"/>
          </p:cNvSpPr>
          <p:nvPr>
            <p:ph type="sldNum" sz="quarter" idx="12"/>
          </p:nvPr>
        </p:nvSpPr>
        <p:spPr/>
        <p:txBody>
          <a:bodyPr/>
          <a:lstStyle/>
          <a:p>
            <a:fld id="{BE883AEF-2643-4E05-8AAC-9E7311957F47}" type="slidenum">
              <a:rPr lang="en-US" smtClean="0"/>
              <a:pPr/>
              <a:t>23</a:t>
            </a:fld>
            <a:endParaRPr lang="en-US"/>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43800" y="685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19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4"/>
          <p:cNvSpPr>
            <a:spLocks noGrp="1" noChangeArrowheads="1"/>
          </p:cNvSpPr>
          <p:nvPr>
            <p:ph type="title"/>
          </p:nvPr>
        </p:nvSpPr>
        <p:spPr/>
        <p:txBody>
          <a:bodyPr>
            <a:normAutofit fontScale="90000"/>
          </a:bodyPr>
          <a:lstStyle/>
          <a:p>
            <a:r>
              <a:rPr lang="en-US" dirty="0" smtClean="0"/>
              <a:t>How does The Fed Manipulate Money Supply?</a:t>
            </a:r>
          </a:p>
        </p:txBody>
      </p:sp>
      <p:sp>
        <p:nvSpPr>
          <p:cNvPr id="26626" name="Rectangle 3"/>
          <p:cNvSpPr>
            <a:spLocks noGrp="1" noChangeArrowheads="1"/>
          </p:cNvSpPr>
          <p:nvPr>
            <p:ph idx="1"/>
          </p:nvPr>
        </p:nvSpPr>
        <p:spPr/>
        <p:txBody>
          <a:bodyPr>
            <a:normAutofit fontScale="85000" lnSpcReduction="20000"/>
          </a:bodyPr>
          <a:lstStyle/>
          <a:p>
            <a:r>
              <a:rPr lang="en-US" dirty="0" smtClean="0"/>
              <a:t>Two traditional methods:</a:t>
            </a:r>
          </a:p>
          <a:p>
            <a:pPr lvl="1"/>
            <a:r>
              <a:rPr lang="en-US" dirty="0" smtClean="0"/>
              <a:t>Changing minimum reserve requirement: Altering the rate at which banks create loans</a:t>
            </a:r>
          </a:p>
          <a:p>
            <a:pPr lvl="2"/>
            <a:r>
              <a:rPr lang="en-US" dirty="0" smtClean="0"/>
              <a:t>Increase reserve requirement: decrease money supply</a:t>
            </a:r>
          </a:p>
          <a:p>
            <a:pPr lvl="2"/>
            <a:r>
              <a:rPr lang="en-US" dirty="0" smtClean="0"/>
              <a:t>Decrease reserve requirement: increase money supply</a:t>
            </a:r>
          </a:p>
          <a:p>
            <a:pPr lvl="1"/>
            <a:r>
              <a:rPr lang="en-US" dirty="0" smtClean="0"/>
              <a:t>Directly changing bank's cash reserve by buying Treasury Bills (TBs) from banks or selling TBs to banks through open market operation. </a:t>
            </a:r>
          </a:p>
          <a:p>
            <a:pPr lvl="2"/>
            <a:r>
              <a:rPr lang="en-US" dirty="0" smtClean="0"/>
              <a:t>Buy: increase money supply</a:t>
            </a:r>
          </a:p>
          <a:p>
            <a:pPr lvl="2"/>
            <a:r>
              <a:rPr lang="en-US" dirty="0" smtClean="0"/>
              <a:t>Sell: decrease money supply</a:t>
            </a:r>
          </a:p>
          <a:p>
            <a:r>
              <a:rPr lang="en-US" dirty="0" smtClean="0"/>
              <a:t>The second method is more commonly used than the first method. </a:t>
            </a:r>
          </a:p>
          <a:p>
            <a:r>
              <a:rPr lang="en-US" dirty="0" smtClean="0"/>
              <a:t>Recently (after the 2007-2008 financial crisis) the Fed extended its purchases to include a variety of debt instruments -&gt; further increasing money supply.</a:t>
            </a:r>
          </a:p>
        </p:txBody>
      </p:sp>
      <p:sp>
        <p:nvSpPr>
          <p:cNvPr id="4" name="Slide Number Placeholder 3"/>
          <p:cNvSpPr>
            <a:spLocks noGrp="1"/>
          </p:cNvSpPr>
          <p:nvPr>
            <p:ph type="sldNum" sz="quarter" idx="12"/>
          </p:nvPr>
        </p:nvSpPr>
        <p:spPr/>
        <p:txBody>
          <a:bodyPr/>
          <a:lstStyle/>
          <a:p>
            <a:fld id="{0CA21BCE-F151-45C9-967A-98A8A7DF9005}" type="slidenum">
              <a:rPr lang="en-US" smtClean="0"/>
              <a:pPr/>
              <a:t>24</a:t>
            </a:fld>
            <a:endParaRPr lang="en-US"/>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43800" y="1066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67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4"/>
          <p:cNvSpPr>
            <a:spLocks noGrp="1" noChangeArrowheads="1"/>
          </p:cNvSpPr>
          <p:nvPr>
            <p:ph type="title"/>
          </p:nvPr>
        </p:nvSpPr>
        <p:spPr/>
        <p:txBody>
          <a:bodyPr>
            <a:normAutofit fontScale="90000"/>
          </a:bodyPr>
          <a:lstStyle/>
          <a:p>
            <a:r>
              <a:rPr lang="en-US" dirty="0" smtClean="0"/>
              <a:t>The Relationship between Money </a:t>
            </a:r>
            <a:r>
              <a:rPr lang="en-US" sz="4900" dirty="0" smtClean="0"/>
              <a:t>Supply and the Real Value of Money</a:t>
            </a:r>
          </a:p>
        </p:txBody>
      </p:sp>
      <p:sp>
        <p:nvSpPr>
          <p:cNvPr id="243715" name="Rectangle 3"/>
          <p:cNvSpPr>
            <a:spLocks noGrp="1" noChangeArrowheads="1"/>
          </p:cNvSpPr>
          <p:nvPr>
            <p:ph idx="1"/>
          </p:nvPr>
        </p:nvSpPr>
        <p:spPr/>
        <p:txBody>
          <a:bodyPr>
            <a:normAutofit fontScale="85000" lnSpcReduction="20000"/>
          </a:bodyPr>
          <a:lstStyle/>
          <a:p>
            <a:r>
              <a:rPr lang="en-US" dirty="0" smtClean="0"/>
              <a:t>Over-supply of money leads to inflation</a:t>
            </a:r>
          </a:p>
          <a:p>
            <a:pPr lvl="1"/>
            <a:r>
              <a:rPr lang="en-US" dirty="0" smtClean="0"/>
              <a:t>Money is just a medium of exchange. To facilitate exchanges in the economy, the supply of money should grow at a rate comparable to the growth of exchanges of economy, and therefore should grow at about the same rate as the economy is growing.</a:t>
            </a:r>
          </a:p>
          <a:p>
            <a:r>
              <a:rPr lang="en-US" dirty="0" smtClean="0"/>
              <a:t>When the supply of money grows faster than the rate of the economic growth, we have inflation</a:t>
            </a:r>
          </a:p>
          <a:p>
            <a:pPr lvl="1"/>
            <a:r>
              <a:rPr lang="en-US" dirty="0" smtClean="0"/>
              <a:t>Example: </a:t>
            </a:r>
          </a:p>
          <a:p>
            <a:pPr lvl="2"/>
            <a:r>
              <a:rPr lang="en-US" dirty="0" smtClean="0"/>
              <a:t>Suppose we only have one product in the economy, and the country produces a total of 1 million units of this product. Money supply is $1 million. </a:t>
            </a:r>
          </a:p>
          <a:p>
            <a:pPr lvl="2"/>
            <a:r>
              <a:rPr lang="en-US" dirty="0" smtClean="0"/>
              <a:t>Unit price is $1million/1 million product =  $1.00 per  product</a:t>
            </a:r>
          </a:p>
          <a:p>
            <a:pPr lvl="2"/>
            <a:r>
              <a:rPr lang="en-US" dirty="0" smtClean="0"/>
              <a:t>Now suppose the second year, the economy grows to a production of 1.2 million, but money supply is increased to 1.5 million. </a:t>
            </a:r>
          </a:p>
          <a:p>
            <a:pPr lvl="2"/>
            <a:r>
              <a:rPr lang="en-US" dirty="0" smtClean="0"/>
              <a:t>New price = 1.5 million/1.2 million=  $1.25 per product</a:t>
            </a:r>
          </a:p>
          <a:p>
            <a:pPr lvl="2"/>
            <a:r>
              <a:rPr lang="en-US" dirty="0" smtClean="0"/>
              <a:t>We have an inflation rate of 25% in this example (1.25/1.00-1)</a:t>
            </a:r>
          </a:p>
          <a:p>
            <a:endParaRPr lang="en-US" dirty="0" smtClean="0"/>
          </a:p>
        </p:txBody>
      </p:sp>
      <p:sp>
        <p:nvSpPr>
          <p:cNvPr id="4" name="Slide Number Placeholder 3"/>
          <p:cNvSpPr>
            <a:spLocks noGrp="1"/>
          </p:cNvSpPr>
          <p:nvPr>
            <p:ph type="sldNum" sz="quarter" idx="12"/>
          </p:nvPr>
        </p:nvSpPr>
        <p:spPr/>
        <p:txBody>
          <a:bodyPr/>
          <a:lstStyle/>
          <a:p>
            <a:fld id="{E6083675-9564-4487-95D0-9C7B15792572}" type="slidenum">
              <a:rPr lang="en-US" smtClean="0"/>
              <a:pPr/>
              <a:t>25</a:t>
            </a:fld>
            <a:endParaRPr lang="en-US"/>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381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54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normAutofit fontScale="90000"/>
          </a:bodyPr>
          <a:lstStyle/>
          <a:p>
            <a:pPr eaLnBrk="1" hangingPunct="1"/>
            <a:r>
              <a:rPr lang="en-US" sz="4000" smtClean="0"/>
              <a:t>Does The Effect of Money Oversupply show immediately? </a:t>
            </a:r>
          </a:p>
        </p:txBody>
      </p:sp>
      <p:sp>
        <p:nvSpPr>
          <p:cNvPr id="28675" name="Rectangle 3"/>
          <p:cNvSpPr>
            <a:spLocks noGrp="1" noChangeArrowheads="1"/>
          </p:cNvSpPr>
          <p:nvPr>
            <p:ph idx="1"/>
          </p:nvPr>
        </p:nvSpPr>
        <p:spPr/>
        <p:txBody>
          <a:bodyPr/>
          <a:lstStyle/>
          <a:p>
            <a:pPr eaLnBrk="1" hangingPunct="1"/>
            <a:r>
              <a:rPr lang="en-US" sz="2800" dirty="0" smtClean="0"/>
              <a:t>No. This process does take time. A good estimate is that it takes two years for excessive money growth to lead to higher inflation. </a:t>
            </a:r>
          </a:p>
          <a:p>
            <a:pPr eaLnBrk="1" hangingPunct="1"/>
            <a:r>
              <a:rPr lang="en-US" sz="2800" dirty="0" smtClean="0"/>
              <a:t>Why doesn’t the Fed just supply less money?</a:t>
            </a:r>
          </a:p>
          <a:p>
            <a:pPr lvl="1" eaLnBrk="1" hangingPunct="1"/>
            <a:r>
              <a:rPr lang="en-US" sz="2400" dirty="0" smtClean="0"/>
              <a:t>If money is undersupplied, it can hinder the economy. The problem of undersupplying money is much worse than the problem of oversupplying money. Given the uncertain in the future (remember it takes two years for the effect to happy), it is much better to err on the oversupply side. </a:t>
            </a:r>
          </a:p>
        </p:txBody>
      </p:sp>
      <p:sp>
        <p:nvSpPr>
          <p:cNvPr id="5" name="Slide Number Placeholder 4"/>
          <p:cNvSpPr>
            <a:spLocks noGrp="1"/>
          </p:cNvSpPr>
          <p:nvPr>
            <p:ph type="sldNum" sz="quarter" idx="12"/>
          </p:nvPr>
        </p:nvSpPr>
        <p:spPr/>
        <p:txBody>
          <a:bodyPr/>
          <a:lstStyle/>
          <a:p>
            <a:pPr>
              <a:defRPr/>
            </a:pPr>
            <a:fld id="{842EB8FF-395E-4028-8A63-FB2F6F1C41EB}" type="slidenum">
              <a:rPr lang="en-US"/>
              <a:pPr>
                <a:defRPr/>
              </a:pPr>
              <a:t>26</a:t>
            </a:fld>
            <a:endParaRPr lang="en-US"/>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72400" y="1447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0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en-US" sz="3600" smtClean="0"/>
              <a:t>How Might We Predict Inflation Rate?</a:t>
            </a:r>
          </a:p>
        </p:txBody>
      </p:sp>
      <p:sp>
        <p:nvSpPr>
          <p:cNvPr id="246787" name="Rectangle 3"/>
          <p:cNvSpPr>
            <a:spLocks noGrp="1" noChangeArrowheads="1"/>
          </p:cNvSpPr>
          <p:nvPr>
            <p:ph idx="1"/>
          </p:nvPr>
        </p:nvSpPr>
        <p:spPr/>
        <p:txBody>
          <a:bodyPr/>
          <a:lstStyle/>
          <a:p>
            <a:pPr eaLnBrk="1" hangingPunct="1">
              <a:defRPr/>
            </a:pPr>
            <a:r>
              <a:rPr lang="en-US" dirty="0" smtClean="0"/>
              <a:t>Knowing the cause of inflation, we have a way to predict future inflation rate. </a:t>
            </a:r>
          </a:p>
          <a:p>
            <a:pPr lvl="1" eaLnBrk="1" hangingPunct="1">
              <a:defRPr/>
            </a:pPr>
            <a:r>
              <a:rPr lang="en-US" dirty="0" smtClean="0"/>
              <a:t>A rough way: Excess money growth equals to inflation </a:t>
            </a:r>
          </a:p>
          <a:p>
            <a:pPr lvl="1" eaLnBrk="1" hangingPunct="1">
              <a:defRPr/>
            </a:pPr>
            <a:r>
              <a:rPr lang="en-US" dirty="0" smtClean="0"/>
              <a:t>Given there is a two-year delay, we use a two-year lag model. </a:t>
            </a:r>
          </a:p>
          <a:p>
            <a:pPr lvl="2" eaLnBrk="1" hangingPunct="1">
              <a:defRPr/>
            </a:pPr>
            <a:r>
              <a:rPr lang="en-US" dirty="0" smtClean="0"/>
              <a:t>Predicted inflation rate in year A = Money supply growth  rate in year (A-2) - Economy growth rate in year A</a:t>
            </a:r>
          </a:p>
          <a:p>
            <a:pPr lvl="2" eaLnBrk="1" hangingPunct="1">
              <a:buFont typeface="Wingdings" pitchFamily="2" charset="2"/>
              <a:buNone/>
              <a:defRPr/>
            </a:pPr>
            <a:endParaRPr lang="en-US" dirty="0" smtClean="0">
              <a:effectLst>
                <a:outerShdw blurRad="38100" dist="38100" dir="2700000" algn="tl">
                  <a:srgbClr val="000000"/>
                </a:outerShdw>
              </a:effectLst>
            </a:endParaRPr>
          </a:p>
        </p:txBody>
      </p:sp>
      <p:sp>
        <p:nvSpPr>
          <p:cNvPr id="4" name="Slide Number Placeholder 3"/>
          <p:cNvSpPr>
            <a:spLocks noGrp="1"/>
          </p:cNvSpPr>
          <p:nvPr>
            <p:ph type="sldNum" sz="quarter" idx="12"/>
          </p:nvPr>
        </p:nvSpPr>
        <p:spPr/>
        <p:txBody>
          <a:bodyPr/>
          <a:lstStyle/>
          <a:p>
            <a:pPr>
              <a:defRPr/>
            </a:pPr>
            <a:fld id="{F53CE627-DEFB-44D9-A662-37027726B276}" type="slidenum">
              <a:rPr lang="en-US"/>
              <a:pPr>
                <a:defRPr/>
              </a:pPr>
              <a:t>27</a:t>
            </a:fld>
            <a:endParaRPr lang="en-US"/>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48600" y="762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2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252959962"/>
              </p:ext>
            </p:extLst>
          </p:nvPr>
        </p:nvGraphicFramePr>
        <p:xfrm>
          <a:off x="1524000" y="1752600"/>
          <a:ext cx="6172200" cy="4343600"/>
        </p:xfrm>
        <a:graphic>
          <a:graphicData uri="http://schemas.openxmlformats.org/drawingml/2006/table">
            <a:tbl>
              <a:tblPr/>
              <a:tblGrid>
                <a:gridCol w="2057400"/>
                <a:gridCol w="2057400"/>
                <a:gridCol w="2057400"/>
              </a:tblGrid>
              <a:tr h="6858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Times New Roman" pitchFamily="18" charset="0"/>
                        </a:rPr>
                        <a:t>Beginning of</a:t>
                      </a:r>
                    </a:p>
                  </a:txBody>
                  <a:tcPr marT="45730" marB="4573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Times New Roman" pitchFamily="18" charset="0"/>
                        </a:rPr>
                        <a:t>Money Supply(M2 in billions), Jan.</a:t>
                      </a:r>
                    </a:p>
                  </a:txBody>
                  <a:tcPr marT="45730" marB="4573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Times New Roman" pitchFamily="18" charset="0"/>
                        </a:rPr>
                        <a:t>GDP Growth Rate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Times New Roman" pitchFamily="18" charset="0"/>
                        </a:rPr>
                        <a:t>(w/o inflation adj.) </a:t>
                      </a:r>
                    </a:p>
                  </a:txBody>
                  <a:tcPr marT="45730" marB="4573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34024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3366"/>
                          </a:solidFill>
                          <a:effectLst/>
                          <a:latin typeface="Times New Roman" pitchFamily="18" charset="0"/>
                        </a:rPr>
                        <a:t>2005</a:t>
                      </a:r>
                    </a:p>
                  </a:txBody>
                  <a:tcPr marT="45730" marB="4573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2E8F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3366"/>
                          </a:solidFill>
                          <a:effectLst/>
                          <a:latin typeface="Times New Roman" pitchFamily="18" charset="0"/>
                        </a:rPr>
                        <a:t>6388.8</a:t>
                      </a:r>
                    </a:p>
                  </a:txBody>
                  <a:tcPr marT="45730" marB="4573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2E8F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3366"/>
                          </a:solidFill>
                          <a:effectLst/>
                          <a:latin typeface="Times New Roman" pitchFamily="18" charset="0"/>
                        </a:rPr>
                        <a:t>6.5%</a:t>
                      </a:r>
                    </a:p>
                  </a:txBody>
                  <a:tcPr marT="45730" marB="4573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2E8F7"/>
                    </a:solidFill>
                  </a:tcPr>
                </a:tc>
              </a:tr>
              <a:tr h="34024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3366"/>
                          </a:solidFill>
                          <a:effectLst/>
                          <a:latin typeface="Times New Roman" pitchFamily="18" charset="0"/>
                        </a:rPr>
                        <a:t>2006</a:t>
                      </a:r>
                    </a:p>
                  </a:txBody>
                  <a:tcPr marT="45730" marB="4573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F4F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3366"/>
                          </a:solidFill>
                          <a:effectLst/>
                          <a:latin typeface="Times New Roman" pitchFamily="18" charset="0"/>
                        </a:rPr>
                        <a:t>6691.6</a:t>
                      </a:r>
                    </a:p>
                  </a:txBody>
                  <a:tcPr marT="45730" marB="4573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F4F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3366"/>
                          </a:solidFill>
                          <a:effectLst/>
                          <a:latin typeface="Times New Roman" pitchFamily="18" charset="0"/>
                        </a:rPr>
                        <a:t>6.0%</a:t>
                      </a:r>
                    </a:p>
                  </a:txBody>
                  <a:tcPr marT="45730" marB="4573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F4FB"/>
                    </a:solidFill>
                  </a:tcPr>
                </a:tc>
              </a:tr>
              <a:tr h="34024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3366"/>
                          </a:solidFill>
                          <a:effectLst/>
                          <a:latin typeface="Times New Roman" pitchFamily="18" charset="0"/>
                        </a:rPr>
                        <a:t>2007</a:t>
                      </a:r>
                    </a:p>
                  </a:txBody>
                  <a:tcPr marT="45730" marB="4573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2E8F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3366"/>
                          </a:solidFill>
                          <a:effectLst/>
                          <a:latin typeface="Times New Roman" pitchFamily="18" charset="0"/>
                        </a:rPr>
                        <a:t>7077.5</a:t>
                      </a:r>
                    </a:p>
                  </a:txBody>
                  <a:tcPr marT="45730" marB="4573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2E8F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3366"/>
                          </a:solidFill>
                          <a:effectLst/>
                          <a:latin typeface="Times New Roman" pitchFamily="18" charset="0"/>
                        </a:rPr>
                        <a:t>4.9%</a:t>
                      </a:r>
                    </a:p>
                  </a:txBody>
                  <a:tcPr marT="45730" marB="4573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2E8F7"/>
                    </a:solidFill>
                  </a:tcPr>
                </a:tc>
              </a:tr>
              <a:tr h="34024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3366"/>
                          </a:solidFill>
                          <a:effectLst/>
                          <a:latin typeface="Times New Roman" pitchFamily="18" charset="0"/>
                        </a:rPr>
                        <a:t>2008</a:t>
                      </a:r>
                    </a:p>
                  </a:txBody>
                  <a:tcPr marT="45730" marB="4573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F4F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3366"/>
                          </a:solidFill>
                          <a:effectLst/>
                          <a:latin typeface="Times New Roman" pitchFamily="18" charset="0"/>
                        </a:rPr>
                        <a:t>7483.6</a:t>
                      </a:r>
                    </a:p>
                  </a:txBody>
                  <a:tcPr marT="45730" marB="4573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F4F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3366"/>
                          </a:solidFill>
                          <a:effectLst/>
                          <a:latin typeface="Times New Roman" pitchFamily="18" charset="0"/>
                        </a:rPr>
                        <a:t>1.9%</a:t>
                      </a:r>
                    </a:p>
                  </a:txBody>
                  <a:tcPr marT="45730" marB="4573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F4FB"/>
                    </a:solidFill>
                  </a:tcPr>
                </a:tc>
              </a:tr>
              <a:tr h="34024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3366"/>
                          </a:solidFill>
                          <a:effectLst/>
                          <a:latin typeface="Times New Roman" pitchFamily="18" charset="0"/>
                        </a:rPr>
                        <a:t>2009</a:t>
                      </a:r>
                    </a:p>
                  </a:txBody>
                  <a:tcPr marT="45730" marB="4573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2E8F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3366"/>
                          </a:solidFill>
                          <a:effectLst/>
                          <a:latin typeface="Times New Roman" pitchFamily="18" charset="0"/>
                        </a:rPr>
                        <a:t>8252.9</a:t>
                      </a:r>
                    </a:p>
                  </a:txBody>
                  <a:tcPr marT="45730" marB="4573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2E8F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3366"/>
                          </a:solidFill>
                          <a:effectLst/>
                          <a:latin typeface="Times New Roman" pitchFamily="18" charset="0"/>
                        </a:rPr>
                        <a:t>-2.2%</a:t>
                      </a:r>
                    </a:p>
                  </a:txBody>
                  <a:tcPr marT="45730" marB="4573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2E8F7"/>
                    </a:solidFill>
                  </a:tcPr>
                </a:tc>
              </a:tr>
              <a:tr h="34024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3366"/>
                          </a:solidFill>
                          <a:effectLst/>
                          <a:latin typeface="Times New Roman" pitchFamily="18" charset="0"/>
                        </a:rPr>
                        <a:t>2010</a:t>
                      </a:r>
                    </a:p>
                  </a:txBody>
                  <a:tcPr marT="45730" marB="4573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F4F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3366"/>
                          </a:solidFill>
                          <a:effectLst/>
                          <a:latin typeface="Times New Roman" pitchFamily="18" charset="0"/>
                        </a:rPr>
                        <a:t>8438.4</a:t>
                      </a:r>
                    </a:p>
                  </a:txBody>
                  <a:tcPr marT="45730" marB="4573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F4F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3366"/>
                          </a:solidFill>
                          <a:effectLst/>
                          <a:latin typeface="Times New Roman" pitchFamily="18" charset="0"/>
                        </a:rPr>
                        <a:t>2.4%</a:t>
                      </a:r>
                    </a:p>
                  </a:txBody>
                  <a:tcPr marT="45730" marB="4573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F4FB"/>
                    </a:solidFill>
                  </a:tcPr>
                </a:tc>
              </a:tr>
              <a:tr h="34024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3366"/>
                          </a:solidFill>
                          <a:effectLst/>
                          <a:latin typeface="Times New Roman" pitchFamily="18" charset="0"/>
                        </a:rPr>
                        <a:t>2011</a:t>
                      </a:r>
                    </a:p>
                  </a:txBody>
                  <a:tcPr marT="45730" marB="4573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F4F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3366"/>
                          </a:solidFill>
                          <a:effectLst/>
                          <a:latin typeface="Times New Roman" pitchFamily="18" charset="0"/>
                        </a:rPr>
                        <a:t>8830.1</a:t>
                      </a:r>
                    </a:p>
                  </a:txBody>
                  <a:tcPr marT="45730" marB="4573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F4F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3366"/>
                          </a:solidFill>
                          <a:effectLst/>
                          <a:latin typeface="Times New Roman" pitchFamily="18" charset="0"/>
                        </a:rPr>
                        <a:t>1.8%</a:t>
                      </a:r>
                    </a:p>
                  </a:txBody>
                  <a:tcPr marT="45730" marB="4573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F4FB"/>
                    </a:solidFill>
                  </a:tcPr>
                </a:tc>
              </a:tr>
              <a:tr h="34024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3366"/>
                          </a:solidFill>
                          <a:effectLst/>
                          <a:latin typeface="Times New Roman" pitchFamily="18" charset="0"/>
                        </a:rPr>
                        <a:t>2012</a:t>
                      </a:r>
                    </a:p>
                  </a:txBody>
                  <a:tcPr marT="45730" marB="4573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F4F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3366"/>
                          </a:solidFill>
                          <a:effectLst/>
                          <a:latin typeface="Times New Roman" pitchFamily="18" charset="0"/>
                        </a:rPr>
                        <a:t>9749.4</a:t>
                      </a:r>
                    </a:p>
                  </a:txBody>
                  <a:tcPr marT="45730" marB="4573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F4F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3366"/>
                          </a:solidFill>
                          <a:effectLst/>
                          <a:latin typeface="Times New Roman" pitchFamily="18" charset="0"/>
                        </a:rPr>
                        <a:t>4.2%</a:t>
                      </a:r>
                      <a:endParaRPr kumimoji="0" lang="en-US" sz="1800" b="0" i="0" u="none" strike="noStrike" cap="none" normalizeH="0" baseline="0" dirty="0" smtClean="0">
                        <a:ln>
                          <a:noFill/>
                        </a:ln>
                        <a:solidFill>
                          <a:srgbClr val="003366"/>
                        </a:solidFill>
                        <a:effectLst/>
                        <a:latin typeface="Times New Roman" pitchFamily="18" charset="0"/>
                      </a:endParaRPr>
                    </a:p>
                  </a:txBody>
                  <a:tcPr marT="45730" marB="4573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F4FB"/>
                    </a:solidFill>
                  </a:tcPr>
                </a:tc>
              </a:tr>
              <a:tr h="34024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3366"/>
                          </a:solidFill>
                          <a:effectLst/>
                          <a:latin typeface="Times New Roman" pitchFamily="18" charset="0"/>
                        </a:rPr>
                        <a:t>2013</a:t>
                      </a:r>
                      <a:endParaRPr kumimoji="0" lang="en-US" sz="1800" b="0" i="0" u="none" strike="noStrike" cap="none" normalizeH="0" baseline="0" dirty="0" smtClean="0">
                        <a:ln>
                          <a:noFill/>
                        </a:ln>
                        <a:solidFill>
                          <a:srgbClr val="003366"/>
                        </a:solidFill>
                        <a:effectLst/>
                        <a:latin typeface="Times New Roman" pitchFamily="18" charset="0"/>
                      </a:endParaRPr>
                    </a:p>
                  </a:txBody>
                  <a:tcPr marT="45730" marB="4573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F4F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3366"/>
                          </a:solidFill>
                          <a:effectLst/>
                          <a:latin typeface="Times New Roman" pitchFamily="18" charset="0"/>
                        </a:rPr>
                        <a:t>10,446.0</a:t>
                      </a:r>
                      <a:endParaRPr kumimoji="0" lang="en-US" sz="1800" b="0" i="0" u="none" strike="noStrike" cap="none" normalizeH="0" baseline="0" dirty="0" smtClean="0">
                        <a:ln>
                          <a:noFill/>
                        </a:ln>
                        <a:solidFill>
                          <a:srgbClr val="003366"/>
                        </a:solidFill>
                        <a:effectLst/>
                        <a:latin typeface="Times New Roman" pitchFamily="18" charset="0"/>
                      </a:endParaRPr>
                    </a:p>
                  </a:txBody>
                  <a:tcPr marT="45730" marB="4573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F4F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3366"/>
                          </a:solidFill>
                          <a:effectLst/>
                          <a:latin typeface="Times New Roman" pitchFamily="18" charset="0"/>
                        </a:rPr>
                        <a:t>3.7%</a:t>
                      </a:r>
                      <a:endParaRPr kumimoji="0" lang="en-US" sz="1800" b="0" i="0" u="none" strike="noStrike" cap="none" normalizeH="0" baseline="0" dirty="0" smtClean="0">
                        <a:ln>
                          <a:noFill/>
                        </a:ln>
                        <a:solidFill>
                          <a:srgbClr val="003366"/>
                        </a:solidFill>
                        <a:effectLst/>
                        <a:latin typeface="Times New Roman" pitchFamily="18" charset="0"/>
                      </a:endParaRPr>
                    </a:p>
                  </a:txBody>
                  <a:tcPr marT="45730" marB="4573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F4FB"/>
                    </a:solidFill>
                  </a:tcPr>
                </a:tc>
              </a:tr>
              <a:tr h="34024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3366"/>
                          </a:solidFill>
                          <a:effectLst/>
                          <a:latin typeface="Times New Roman" pitchFamily="18" charset="0"/>
                        </a:rPr>
                        <a:t>2014</a:t>
                      </a:r>
                      <a:endParaRPr kumimoji="0" lang="en-US" sz="1800" b="0" i="0" u="none" strike="noStrike" cap="none" normalizeH="0" baseline="0" dirty="0" smtClean="0">
                        <a:ln>
                          <a:noFill/>
                        </a:ln>
                        <a:solidFill>
                          <a:srgbClr val="003366"/>
                        </a:solidFill>
                        <a:effectLst/>
                        <a:latin typeface="Times New Roman" pitchFamily="18" charset="0"/>
                      </a:endParaRPr>
                    </a:p>
                  </a:txBody>
                  <a:tcPr marT="45730" marB="4573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F4F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3366"/>
                          </a:solidFill>
                          <a:effectLst/>
                          <a:latin typeface="Times New Roman" pitchFamily="18" charset="0"/>
                        </a:rPr>
                        <a:t>11,025.7</a:t>
                      </a:r>
                      <a:endParaRPr kumimoji="0" lang="en-US" sz="1800" b="0" i="0" u="none" strike="noStrike" cap="none" normalizeH="0" baseline="0" dirty="0" smtClean="0">
                        <a:ln>
                          <a:noFill/>
                        </a:ln>
                        <a:solidFill>
                          <a:srgbClr val="003366"/>
                        </a:solidFill>
                        <a:effectLst/>
                        <a:latin typeface="Times New Roman" pitchFamily="18" charset="0"/>
                      </a:endParaRPr>
                    </a:p>
                  </a:txBody>
                  <a:tcPr marT="45730" marB="4573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F4F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003366"/>
                        </a:solidFill>
                        <a:effectLst/>
                        <a:latin typeface="Times New Roman" pitchFamily="18" charset="0"/>
                      </a:endParaRPr>
                    </a:p>
                  </a:txBody>
                  <a:tcPr marT="45730" marB="4573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F4FB"/>
                    </a:solidFill>
                  </a:tcPr>
                </a:tc>
              </a:tr>
            </a:tbl>
          </a:graphicData>
        </a:graphic>
      </p:graphicFrame>
      <p:sp>
        <p:nvSpPr>
          <p:cNvPr id="30756" name="TextBox 3"/>
          <p:cNvSpPr txBox="1">
            <a:spLocks noChangeArrowheads="1"/>
          </p:cNvSpPr>
          <p:nvPr/>
        </p:nvSpPr>
        <p:spPr bwMode="auto">
          <a:xfrm>
            <a:off x="990600" y="479425"/>
            <a:ext cx="76200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800" dirty="0"/>
              <a:t>Example: </a:t>
            </a:r>
          </a:p>
          <a:p>
            <a:pPr lvl="1" eaLnBrk="1" hangingPunct="1"/>
            <a:r>
              <a:rPr lang="en-US" dirty="0"/>
              <a:t>Predict the inflation rate in </a:t>
            </a:r>
            <a:r>
              <a:rPr lang="en-US" dirty="0">
                <a:solidFill>
                  <a:schemeClr val="tx2"/>
                </a:solidFill>
              </a:rPr>
              <a:t>2008</a:t>
            </a:r>
            <a:r>
              <a:rPr lang="en-US" dirty="0"/>
              <a:t> and </a:t>
            </a:r>
            <a:r>
              <a:rPr lang="en-US" dirty="0">
                <a:solidFill>
                  <a:schemeClr val="tx2"/>
                </a:solidFill>
              </a:rPr>
              <a:t>2009</a:t>
            </a:r>
            <a:r>
              <a:rPr lang="en-US" dirty="0"/>
              <a:t> given the following information.</a:t>
            </a:r>
          </a:p>
          <a:p>
            <a:endParaRPr lang="en-US" dirty="0"/>
          </a:p>
        </p:txBody>
      </p:sp>
      <p:sp>
        <p:nvSpPr>
          <p:cNvPr id="4" name="Slide Number Placeholder 3"/>
          <p:cNvSpPr>
            <a:spLocks noGrp="1"/>
          </p:cNvSpPr>
          <p:nvPr>
            <p:ph type="sldNum" sz="quarter" idx="12"/>
          </p:nvPr>
        </p:nvSpPr>
        <p:spPr/>
        <p:txBody>
          <a:bodyPr/>
          <a:lstStyle/>
          <a:p>
            <a:pPr>
              <a:defRPr/>
            </a:pPr>
            <a:fld id="{2840D53C-AD7E-4CC7-A637-C340CD575D6E}" type="slidenum">
              <a:rPr lang="en-US"/>
              <a:pPr>
                <a:defRPr/>
              </a:pPr>
              <a:t>28</a:t>
            </a:fld>
            <a:endParaRPr lang="en-US"/>
          </a:p>
        </p:txBody>
      </p:sp>
      <p:sp>
        <p:nvSpPr>
          <p:cNvPr id="3" name="TextBox 2"/>
          <p:cNvSpPr txBox="1"/>
          <p:nvPr/>
        </p:nvSpPr>
        <p:spPr>
          <a:xfrm>
            <a:off x="990599" y="6095999"/>
            <a:ext cx="7467601" cy="584775"/>
          </a:xfrm>
          <a:prstGeom prst="rect">
            <a:avLst/>
          </a:prstGeom>
          <a:noFill/>
        </p:spPr>
        <p:txBody>
          <a:bodyPr wrap="square" rtlCol="0">
            <a:spAutoFit/>
          </a:bodyPr>
          <a:lstStyle/>
          <a:p>
            <a:r>
              <a:rPr lang="en-US" sz="1600" dirty="0"/>
              <a:t>M2: </a:t>
            </a:r>
            <a:r>
              <a:rPr lang="en-US" sz="1600" dirty="0">
                <a:hlinkClick r:id="rId5"/>
              </a:rPr>
              <a:t>http://www.federalreserve.gov/datadownload/Choose.aspx?rel=H.6</a:t>
            </a:r>
            <a:endParaRPr lang="en-US" sz="1600" dirty="0"/>
          </a:p>
          <a:p>
            <a:r>
              <a:rPr lang="en-US" sz="1600" dirty="0"/>
              <a:t>GDP growth rate: </a:t>
            </a:r>
            <a:r>
              <a:rPr lang="en-US" sz="1600" dirty="0">
                <a:hlinkClick r:id="rId6"/>
              </a:rPr>
              <a:t>http://</a:t>
            </a:r>
            <a:r>
              <a:rPr lang="en-US" sz="1600" dirty="0" smtClean="0">
                <a:hlinkClick r:id="rId6"/>
              </a:rPr>
              <a:t>www.bea.gov/national/index.htm#gdp</a:t>
            </a:r>
            <a:endParaRPr lang="en-US" dirty="0"/>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48637" y="808037"/>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78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1" name="Rectangle 3"/>
          <p:cNvSpPr>
            <a:spLocks noGrp="1" noChangeArrowheads="1"/>
          </p:cNvSpPr>
          <p:nvPr>
            <p:ph idx="1"/>
          </p:nvPr>
        </p:nvSpPr>
        <p:spPr>
          <a:xfrm>
            <a:off x="457200" y="1143000"/>
            <a:ext cx="8229600" cy="5181600"/>
          </a:xfrm>
        </p:spPr>
        <p:txBody>
          <a:bodyPr>
            <a:normAutofit fontScale="92500"/>
          </a:bodyPr>
          <a:lstStyle/>
          <a:p>
            <a:r>
              <a:rPr lang="en-US" dirty="0" smtClean="0"/>
              <a:t>Answer:</a:t>
            </a:r>
          </a:p>
          <a:p>
            <a:r>
              <a:rPr lang="en-US" dirty="0" smtClean="0"/>
              <a:t>Money supply growth rate (two year lag): </a:t>
            </a:r>
          </a:p>
          <a:p>
            <a:pPr lvl="1"/>
            <a:r>
              <a:rPr lang="en-US" dirty="0" smtClean="0"/>
              <a:t>For 2008 inflation prediction we need 2006 money supply growth rate. It was 2007M2/2006M2-1=7077.5/6691.6-1=5.8%</a:t>
            </a:r>
          </a:p>
          <a:p>
            <a:pPr lvl="1"/>
            <a:r>
              <a:rPr lang="en-US" dirty="0" smtClean="0"/>
              <a:t>For 2009 inflation prediction we need 2007 money supply growth rate. It was 2008M2/2007M2-1=7483.6/7077.5-1=5.7%</a:t>
            </a:r>
          </a:p>
          <a:p>
            <a:r>
              <a:rPr lang="en-US" dirty="0" smtClean="0"/>
              <a:t>Predicted inflation rate:</a:t>
            </a:r>
          </a:p>
          <a:p>
            <a:pPr lvl="1"/>
            <a:r>
              <a:rPr lang="en-US" dirty="0" smtClean="0"/>
              <a:t>2008 predicted inflation = Money supply growth rate for 2006 – Economy growth rate for 2008 =5.8%-1.9%=3.9%   </a:t>
            </a:r>
          </a:p>
          <a:p>
            <a:pPr lvl="1"/>
            <a:r>
              <a:rPr lang="en-US" dirty="0" smtClean="0"/>
              <a:t>2009 predicted inflation= Money supply growth rate for 2007 – Economy growth rate for 2009=5.7%- (-2.2%)=7.9%</a:t>
            </a:r>
          </a:p>
        </p:txBody>
      </p:sp>
      <p:sp>
        <p:nvSpPr>
          <p:cNvPr id="5" name="Slide Number Placeholder 4"/>
          <p:cNvSpPr>
            <a:spLocks noGrp="1"/>
          </p:cNvSpPr>
          <p:nvPr>
            <p:ph type="sldNum" sz="quarter" idx="12"/>
          </p:nvPr>
        </p:nvSpPr>
        <p:spPr/>
        <p:txBody>
          <a:bodyPr/>
          <a:lstStyle/>
          <a:p>
            <a:fld id="{22746411-1A93-40DD-8C8A-326B2C1320A0}" type="slidenum">
              <a:rPr lang="en-US" smtClean="0"/>
              <a:pPr/>
              <a:t>29</a:t>
            </a:fld>
            <a:endParaRPr lang="en-US"/>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72400" y="914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19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normAutofit fontScale="90000"/>
          </a:bodyPr>
          <a:lstStyle/>
          <a:p>
            <a:r>
              <a:rPr lang="en-US" smtClean="0"/>
              <a:t>Business Cycle or Economic Cycle </a:t>
            </a:r>
          </a:p>
        </p:txBody>
      </p:sp>
      <p:sp>
        <p:nvSpPr>
          <p:cNvPr id="7171" name="Rectangle 3"/>
          <p:cNvSpPr>
            <a:spLocks noGrp="1" noChangeArrowheads="1"/>
          </p:cNvSpPr>
          <p:nvPr>
            <p:ph idx="1"/>
          </p:nvPr>
        </p:nvSpPr>
        <p:spPr/>
        <p:txBody>
          <a:bodyPr/>
          <a:lstStyle/>
          <a:p>
            <a:r>
              <a:rPr lang="en-US" dirty="0" smtClean="0"/>
              <a:t>What is a business cycle or an economic cycle?</a:t>
            </a:r>
          </a:p>
          <a:p>
            <a:pPr lvl="1"/>
            <a:r>
              <a:rPr lang="en-US" dirty="0" smtClean="0"/>
              <a:t>The economy goes through irregular ups and downs. There are four stages to each up and down cycle: peak, contraction, trough, and expansion. </a:t>
            </a:r>
          </a:p>
          <a:p>
            <a:pPr lvl="2"/>
            <a:r>
              <a:rPr lang="en-US" dirty="0" smtClean="0"/>
              <a:t>Peak: The height of economic prosperity </a:t>
            </a:r>
          </a:p>
          <a:p>
            <a:pPr lvl="2"/>
            <a:r>
              <a:rPr lang="en-US" dirty="0" smtClean="0"/>
              <a:t>Contraction: Economy goes down</a:t>
            </a:r>
          </a:p>
          <a:p>
            <a:pPr lvl="2"/>
            <a:r>
              <a:rPr lang="en-US" dirty="0" smtClean="0"/>
              <a:t>Trough: Worst of times</a:t>
            </a:r>
          </a:p>
          <a:p>
            <a:pPr lvl="2"/>
            <a:r>
              <a:rPr lang="en-US" dirty="0" smtClean="0"/>
              <a:t>Expansion: Prosperity returns</a:t>
            </a:r>
          </a:p>
          <a:p>
            <a:pPr lvl="1"/>
            <a:r>
              <a:rPr lang="en-US" dirty="0" smtClean="0"/>
              <a:t>A business cycle (economic cycle) is one complete movement from peak to peak (or trough to trough)</a:t>
            </a:r>
          </a:p>
        </p:txBody>
      </p:sp>
      <p:sp>
        <p:nvSpPr>
          <p:cNvPr id="6" name="Slide Number Placeholder 5"/>
          <p:cNvSpPr>
            <a:spLocks noGrp="1"/>
          </p:cNvSpPr>
          <p:nvPr>
            <p:ph type="sldNum" sz="quarter" idx="12"/>
          </p:nvPr>
        </p:nvSpPr>
        <p:spPr/>
        <p:txBody>
          <a:bodyPr/>
          <a:lstStyle/>
          <a:p>
            <a:fld id="{405733B4-6D26-4C79-B021-2E009392D7EE}" type="slidenum">
              <a:rPr lang="en-US" smtClean="0"/>
              <a:pPr/>
              <a:t>3</a:t>
            </a:fld>
            <a:endParaRPr lang="en-US"/>
          </a:p>
        </p:txBody>
      </p:sp>
      <p:sp>
        <p:nvSpPr>
          <p:cNvPr id="7172" name="Rectangle 5"/>
          <p:cNvSpPr>
            <a:spLocks noChangeArrowheads="1"/>
          </p:cNvSpPr>
          <p:nvPr/>
        </p:nvSpPr>
        <p:spPr bwMode="auto">
          <a:xfrm>
            <a:off x="0" y="14525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p>
            <a:endParaRPr lang="en-US"/>
          </a:p>
        </p:txBody>
      </p:sp>
      <p:pic>
        <p:nvPicPr>
          <p:cNvPr id="7173" name="Picture 6" descr="C:\Users\Chris\AppData\Local\Microsoft\Windows\Temporary Internet Files\Content.IE5\WX5OIXNP\MCj02380130000[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00800" y="3429000"/>
            <a:ext cx="2057400" cy="154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53400" y="685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4"/>
          <p:cNvSpPr>
            <a:spLocks noChangeArrowheads="1"/>
          </p:cNvSpPr>
          <p:nvPr/>
        </p:nvSpPr>
        <p:spPr bwMode="auto">
          <a:xfrm>
            <a:off x="0" y="14525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p>
            <a:endParaRPr lang="en-US"/>
          </a:p>
        </p:txBody>
      </p:sp>
      <p:graphicFrame>
        <p:nvGraphicFramePr>
          <p:cNvPr id="1026" name="Object 5"/>
          <p:cNvGraphicFramePr>
            <a:graphicFrameLocks noChangeAspect="1"/>
          </p:cNvGraphicFramePr>
          <p:nvPr/>
        </p:nvGraphicFramePr>
        <p:xfrm>
          <a:off x="685800" y="381000"/>
          <a:ext cx="8077200" cy="5048250"/>
        </p:xfrm>
        <a:graphic>
          <a:graphicData uri="http://schemas.openxmlformats.org/presentationml/2006/ole">
            <mc:AlternateContent xmlns:mc="http://schemas.openxmlformats.org/markup-compatibility/2006">
              <mc:Choice xmlns:v="urn:schemas-microsoft-com:vml" Requires="v">
                <p:oleObj spid="_x0000_s1079" name="Drawing" r:id="rId6" imgW="6086520" imgH="4390920" progId="Presentations.Drawing.10">
                  <p:embed/>
                </p:oleObj>
              </mc:Choice>
              <mc:Fallback>
                <p:oleObj name="Drawing" r:id="rId6" imgW="6086520" imgH="4390920" progId="Presentations.Drawing.10">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800" y="381000"/>
                        <a:ext cx="8077200" cy="5048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28" name="Text Box 7"/>
          <p:cNvSpPr txBox="1">
            <a:spLocks noChangeArrowheads="1"/>
          </p:cNvSpPr>
          <p:nvPr/>
        </p:nvSpPr>
        <p:spPr bwMode="auto">
          <a:xfrm>
            <a:off x="1050925" y="5622925"/>
            <a:ext cx="7102475"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lnSpc>
                <a:spcPct val="90000"/>
              </a:lnSpc>
              <a:spcBef>
                <a:spcPct val="20000"/>
              </a:spcBef>
              <a:buClr>
                <a:schemeClr val="hlink"/>
              </a:buClr>
              <a:buSzPct val="60000"/>
              <a:buFont typeface="Wingdings" pitchFamily="2" charset="2"/>
              <a:buNone/>
            </a:pPr>
            <a:r>
              <a:rPr lang="en-US" sz="2000" dirty="0"/>
              <a:t>Recession is the period when national economic growth is negative. In this graph, the period below the zero line indicates recession. Note that not all troughs are recessions. One can have positive economic growth (usually low rate) during trough</a:t>
            </a:r>
          </a:p>
          <a:p>
            <a:endParaRPr lang="en-US" sz="2000" dirty="0"/>
          </a:p>
        </p:txBody>
      </p:sp>
      <p:sp>
        <p:nvSpPr>
          <p:cNvPr id="5" name="Slide Number Placeholder 4"/>
          <p:cNvSpPr>
            <a:spLocks noGrp="1"/>
          </p:cNvSpPr>
          <p:nvPr>
            <p:ph type="sldNum" sz="quarter" idx="12"/>
          </p:nvPr>
        </p:nvSpPr>
        <p:spPr/>
        <p:txBody>
          <a:bodyPr/>
          <a:lstStyle/>
          <a:p>
            <a:pPr>
              <a:defRPr/>
            </a:pPr>
            <a:fld id="{DEF09C6C-1AEE-4F58-AF99-D99197656912}" type="slidenum">
              <a:rPr lang="en-US"/>
              <a:pPr>
                <a:defRPr/>
              </a:pPr>
              <a:t>4</a:t>
            </a:fld>
            <a:endParaRPr lang="en-US"/>
          </a:p>
        </p:txBody>
      </p:sp>
      <p:pic>
        <p:nvPicPr>
          <p:cNvPr id="2"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7848600" y="842963"/>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5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5"/>
          <p:cNvSpPr>
            <a:spLocks noChangeArrowheads="1"/>
          </p:cNvSpPr>
          <p:nvPr/>
        </p:nvSpPr>
        <p:spPr bwMode="auto">
          <a:xfrm>
            <a:off x="0" y="2419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p>
            <a:endParaRPr lang="en-US"/>
          </a:p>
        </p:txBody>
      </p:sp>
      <p:graphicFrame>
        <p:nvGraphicFramePr>
          <p:cNvPr id="2050" name="Object 4"/>
          <p:cNvGraphicFramePr>
            <a:graphicFrameLocks noChangeAspect="1"/>
          </p:cNvGraphicFramePr>
          <p:nvPr/>
        </p:nvGraphicFramePr>
        <p:xfrm>
          <a:off x="381000" y="2209800"/>
          <a:ext cx="8305800" cy="3225800"/>
        </p:xfrm>
        <a:graphic>
          <a:graphicData uri="http://schemas.openxmlformats.org/presentationml/2006/ole">
            <mc:AlternateContent xmlns:mc="http://schemas.openxmlformats.org/markup-compatibility/2006">
              <mc:Choice xmlns:v="urn:schemas-microsoft-com:vml" Requires="v">
                <p:oleObj spid="_x0000_s2104" name="Drawing" r:id="rId6" imgW="8591550" imgH="3162300" progId="Presentations.Drawing.10">
                  <p:embed/>
                </p:oleObj>
              </mc:Choice>
              <mc:Fallback>
                <p:oleObj name="Drawing" r:id="rId6" imgW="8591550" imgH="3162300" progId="Presentations.Drawing.10">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00" y="2209800"/>
                        <a:ext cx="8305800" cy="3225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31433" name="Rectangle 9"/>
          <p:cNvSpPr>
            <a:spLocks noGrp="1" noChangeArrowheads="1"/>
          </p:cNvSpPr>
          <p:nvPr>
            <p:ph type="title"/>
          </p:nvPr>
        </p:nvSpPr>
        <p:spPr/>
        <p:txBody>
          <a:bodyPr>
            <a:normAutofit fontScale="90000"/>
          </a:bodyPr>
          <a:lstStyle/>
          <a:p>
            <a:r>
              <a:rPr lang="en-US" dirty="0"/>
              <a:t/>
            </a:r>
            <a:br>
              <a:rPr lang="en-US" dirty="0"/>
            </a:br>
            <a:r>
              <a:rPr lang="en-US" dirty="0"/>
              <a:t>What are the characteristics of the four stages of an economic cycle?</a:t>
            </a:r>
            <a:endParaRPr lang="en-US" dirty="0" smtClean="0"/>
          </a:p>
        </p:txBody>
      </p:sp>
      <p:sp>
        <p:nvSpPr>
          <p:cNvPr id="5" name="Slide Number Placeholder 4"/>
          <p:cNvSpPr>
            <a:spLocks noGrp="1"/>
          </p:cNvSpPr>
          <p:nvPr>
            <p:ph type="sldNum" sz="quarter" idx="12"/>
          </p:nvPr>
        </p:nvSpPr>
        <p:spPr/>
        <p:txBody>
          <a:bodyPr/>
          <a:lstStyle/>
          <a:p>
            <a:fld id="{563ED718-D894-43F6-AE6E-EE0AB90770CB}" type="slidenum">
              <a:rPr lang="en-US" smtClean="0"/>
              <a:pPr/>
              <a:t>5</a:t>
            </a:fld>
            <a:endParaRPr lang="en-US"/>
          </a:p>
        </p:txBody>
      </p:sp>
      <p:pic>
        <p:nvPicPr>
          <p:cNvPr id="6"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229600" y="1143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23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sz="3600" smtClean="0"/>
              <a:t>Historical Business Cycles in the U.S.</a:t>
            </a:r>
            <a:r>
              <a:rPr lang="en-US" sz="4000" smtClean="0"/>
              <a:t> </a:t>
            </a:r>
          </a:p>
        </p:txBody>
      </p:sp>
      <p:sp>
        <p:nvSpPr>
          <p:cNvPr id="294915" name="Rectangle 3"/>
          <p:cNvSpPr>
            <a:spLocks noGrp="1" noChangeArrowheads="1"/>
          </p:cNvSpPr>
          <p:nvPr>
            <p:ph idx="1"/>
          </p:nvPr>
        </p:nvSpPr>
        <p:spPr/>
        <p:txBody>
          <a:bodyPr>
            <a:normAutofit/>
          </a:bodyPr>
          <a:lstStyle/>
          <a:p>
            <a:pPr>
              <a:defRPr/>
            </a:pPr>
            <a:r>
              <a:rPr lang="en-US" dirty="0" smtClean="0"/>
              <a:t>Who decides the dates for business cycles?</a:t>
            </a:r>
          </a:p>
          <a:p>
            <a:pPr lvl="1">
              <a:defRPr/>
            </a:pPr>
            <a:r>
              <a:rPr lang="en-US" dirty="0" smtClean="0"/>
              <a:t>Business Cycle Dating Committee, National Bureau of Economic Research</a:t>
            </a:r>
          </a:p>
          <a:p>
            <a:pPr lvl="1">
              <a:defRPr/>
            </a:pPr>
            <a:r>
              <a:rPr lang="en-US" dirty="0" smtClean="0">
                <a:hlinkClick r:id="rId5"/>
              </a:rPr>
              <a:t>http://www.nber.org/cycles/recessions.html</a:t>
            </a:r>
            <a:endParaRPr lang="en-US" dirty="0" smtClean="0"/>
          </a:p>
          <a:p>
            <a:pPr>
              <a:defRPr/>
            </a:pPr>
            <a:r>
              <a:rPr lang="en-US" dirty="0" smtClean="0"/>
              <a:t>For the most up-to-date cycle information, go to</a:t>
            </a:r>
          </a:p>
          <a:p>
            <a:pPr lvl="1">
              <a:defRPr/>
            </a:pPr>
            <a:r>
              <a:rPr lang="en-US" dirty="0" smtClean="0">
                <a:hlinkClick r:id="rId6"/>
              </a:rPr>
              <a:t>http://www.nber.org/cycles/cyclesmain.html</a:t>
            </a:r>
            <a:endParaRPr lang="en-US" dirty="0" smtClean="0"/>
          </a:p>
          <a:p>
            <a:pPr lvl="1">
              <a:defRPr/>
            </a:pPr>
            <a:r>
              <a:rPr lang="en-US" dirty="0" smtClean="0"/>
              <a:t>The most recent  peak was in December 2007</a:t>
            </a:r>
          </a:p>
          <a:p>
            <a:pPr lvl="1">
              <a:defRPr/>
            </a:pPr>
            <a:r>
              <a:rPr lang="en-US" dirty="0" smtClean="0"/>
              <a:t>The most recent trough was in June 2009</a:t>
            </a:r>
          </a:p>
          <a:p>
            <a:pPr lvl="1">
              <a:defRPr/>
            </a:pPr>
            <a:r>
              <a:rPr lang="en-US" dirty="0" smtClean="0"/>
              <a:t>Dates can be revised later on when more data become available	</a:t>
            </a:r>
          </a:p>
        </p:txBody>
      </p:sp>
      <p:sp>
        <p:nvSpPr>
          <p:cNvPr id="4" name="Slide Number Placeholder 3"/>
          <p:cNvSpPr>
            <a:spLocks noGrp="1"/>
          </p:cNvSpPr>
          <p:nvPr>
            <p:ph type="sldNum" sz="quarter" idx="12"/>
          </p:nvPr>
        </p:nvSpPr>
        <p:spPr/>
        <p:txBody>
          <a:bodyPr/>
          <a:lstStyle/>
          <a:p>
            <a:pPr>
              <a:defRPr/>
            </a:pPr>
            <a:fld id="{C6B335B3-E538-436D-B835-727CCB94DA48}" type="slidenum">
              <a:rPr lang="en-US"/>
              <a:pPr>
                <a:defRPr/>
              </a:pPr>
              <a:t>6</a:t>
            </a:fld>
            <a:endParaRPr lang="en-US"/>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620000" y="1066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5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normAutofit fontScale="90000"/>
          </a:bodyPr>
          <a:lstStyle/>
          <a:p>
            <a:pPr eaLnBrk="1" hangingPunct="1"/>
            <a:r>
              <a:rPr lang="en-US" smtClean="0"/>
              <a:t>How regular are business cycles?</a:t>
            </a:r>
          </a:p>
        </p:txBody>
      </p:sp>
      <p:sp>
        <p:nvSpPr>
          <p:cNvPr id="9219" name="Rectangle 3"/>
          <p:cNvSpPr>
            <a:spLocks noGrp="1" noChangeArrowheads="1"/>
          </p:cNvSpPr>
          <p:nvPr>
            <p:ph idx="1"/>
          </p:nvPr>
        </p:nvSpPr>
        <p:spPr/>
        <p:txBody>
          <a:bodyPr/>
          <a:lstStyle/>
          <a:p>
            <a:pPr eaLnBrk="1" hangingPunct="1"/>
            <a:r>
              <a:rPr lang="en-US" dirty="0" smtClean="0"/>
              <a:t>Business cycles are not equal in length. </a:t>
            </a:r>
          </a:p>
          <a:p>
            <a:pPr lvl="1" eaLnBrk="1" hangingPunct="1"/>
            <a:r>
              <a:rPr lang="en-US" dirty="0" smtClean="0"/>
              <a:t>One business cycle (peak to peak measure) can last as short as 17 months (January 1920- July 1921), to as long as 128 months (July 1990 – March 2001). </a:t>
            </a:r>
          </a:p>
          <a:p>
            <a:pPr eaLnBrk="1" hangingPunct="1"/>
            <a:r>
              <a:rPr lang="en-US" dirty="0" smtClean="0"/>
              <a:t>Business cycles are recurrent, but not regular. </a:t>
            </a:r>
          </a:p>
        </p:txBody>
      </p:sp>
      <p:sp>
        <p:nvSpPr>
          <p:cNvPr id="5" name="Slide Number Placeholder 4"/>
          <p:cNvSpPr>
            <a:spLocks noGrp="1"/>
          </p:cNvSpPr>
          <p:nvPr>
            <p:ph type="sldNum" sz="quarter" idx="12"/>
          </p:nvPr>
        </p:nvSpPr>
        <p:spPr/>
        <p:txBody>
          <a:bodyPr/>
          <a:lstStyle/>
          <a:p>
            <a:pPr>
              <a:defRPr/>
            </a:pPr>
            <a:fld id="{60DF9D08-B0CC-423A-8D44-AA4F0F3801E6}" type="slidenum">
              <a:rPr lang="en-US"/>
              <a:pPr>
                <a:defRPr/>
              </a:pPr>
              <a:t>7</a:t>
            </a:fld>
            <a:endParaRPr lang="en-US"/>
          </a:p>
        </p:txBody>
      </p:sp>
      <p:pic>
        <p:nvPicPr>
          <p:cNvPr id="9220" name="Picture 4" descr="C:\Users\Chris\AppData\Local\Microsoft\Windows\Temporary Internet Files\Content.IE5\MMRTTI3Z\MPj043650100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9000" y="4800600"/>
            <a:ext cx="22098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77200" y="838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8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4"/>
          <p:cNvSpPr>
            <a:spLocks noGrp="1" noChangeArrowheads="1"/>
          </p:cNvSpPr>
          <p:nvPr>
            <p:ph type="title"/>
          </p:nvPr>
        </p:nvSpPr>
        <p:spPr/>
        <p:txBody>
          <a:bodyPr>
            <a:normAutofit fontScale="90000"/>
          </a:bodyPr>
          <a:lstStyle/>
          <a:p>
            <a:r>
              <a:rPr lang="en-US" smtClean="0"/>
              <a:t>What is the most important measure of economic activity?</a:t>
            </a:r>
          </a:p>
        </p:txBody>
      </p:sp>
      <p:sp>
        <p:nvSpPr>
          <p:cNvPr id="274435" name="Rectangle 3"/>
          <p:cNvSpPr>
            <a:spLocks noGrp="1" noChangeArrowheads="1"/>
          </p:cNvSpPr>
          <p:nvPr>
            <p:ph idx="1"/>
          </p:nvPr>
        </p:nvSpPr>
        <p:spPr/>
        <p:txBody>
          <a:bodyPr/>
          <a:lstStyle/>
          <a:p>
            <a:r>
              <a:rPr lang="en-US" dirty="0" smtClean="0"/>
              <a:t>The Business Cycle Dating Committee views real GDP as the single best measure of aggregate economic activity.</a:t>
            </a:r>
          </a:p>
          <a:p>
            <a:r>
              <a:rPr lang="en-US" dirty="0" smtClean="0"/>
              <a:t>In determining whether a recession has occurred and in identifying the approximate dates of the peak and the trough, the committee places considerable weight on the estimates of real GDP issued by the Bureau of Economic Analysis of the U.S. Department of Commerce. </a:t>
            </a:r>
          </a:p>
          <a:p>
            <a:endParaRPr lang="en-US" dirty="0" smtClean="0"/>
          </a:p>
        </p:txBody>
      </p:sp>
      <p:sp>
        <p:nvSpPr>
          <p:cNvPr id="4" name="Slide Number Placeholder 3"/>
          <p:cNvSpPr>
            <a:spLocks noGrp="1"/>
          </p:cNvSpPr>
          <p:nvPr>
            <p:ph type="sldNum" sz="quarter" idx="12"/>
          </p:nvPr>
        </p:nvSpPr>
        <p:spPr/>
        <p:txBody>
          <a:bodyPr/>
          <a:lstStyle/>
          <a:p>
            <a:fld id="{4BEBF7CF-6867-4293-A54E-F4717E449B62}" type="slidenum">
              <a:rPr lang="en-US" smtClean="0"/>
              <a:pPr/>
              <a:t>8</a:t>
            </a:fld>
            <a:endParaRPr lang="en-US"/>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01000" y="838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1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ctangle 3"/>
          <p:cNvSpPr>
            <a:spLocks noGrp="1" noChangeArrowheads="1"/>
          </p:cNvSpPr>
          <p:nvPr>
            <p:ph type="title"/>
          </p:nvPr>
        </p:nvSpPr>
        <p:spPr/>
        <p:txBody>
          <a:bodyPr>
            <a:normAutofit fontScale="90000"/>
          </a:bodyPr>
          <a:lstStyle/>
          <a:p>
            <a:r>
              <a:rPr lang="en-US" smtClean="0"/>
              <a:t>What is GDP?</a:t>
            </a:r>
            <a:br>
              <a:rPr lang="en-US" smtClean="0"/>
            </a:br>
            <a:endParaRPr lang="en-US" dirty="0" smtClean="0"/>
          </a:p>
        </p:txBody>
      </p:sp>
      <p:sp>
        <p:nvSpPr>
          <p:cNvPr id="11267" name="Rectangle 2"/>
          <p:cNvSpPr>
            <a:spLocks noGrp="1" noChangeArrowheads="1"/>
          </p:cNvSpPr>
          <p:nvPr>
            <p:ph idx="1"/>
          </p:nvPr>
        </p:nvSpPr>
        <p:spPr/>
        <p:txBody>
          <a:bodyPr/>
          <a:lstStyle/>
          <a:p>
            <a:r>
              <a:rPr lang="en-US" dirty="0" smtClean="0"/>
              <a:t>GDP is Gross domestic product – sales value of all final goods and services produced in the economy in a given time period. </a:t>
            </a:r>
          </a:p>
          <a:p>
            <a:pPr lvl="1"/>
            <a:r>
              <a:rPr lang="en-US" dirty="0" smtClean="0"/>
              <a:t>GDP = consumption + investment + government spending + (exports − imports) </a:t>
            </a:r>
          </a:p>
          <a:p>
            <a:r>
              <a:rPr lang="en-US" dirty="0" smtClean="0"/>
              <a:t>GDP can be presented in both current dollars and constant dollars (to adjust for inflation). </a:t>
            </a:r>
          </a:p>
        </p:txBody>
      </p:sp>
      <p:sp>
        <p:nvSpPr>
          <p:cNvPr id="5" name="Slide Number Placeholder 4"/>
          <p:cNvSpPr>
            <a:spLocks noGrp="1"/>
          </p:cNvSpPr>
          <p:nvPr>
            <p:ph type="sldNum" sz="quarter" idx="12"/>
          </p:nvPr>
        </p:nvSpPr>
        <p:spPr/>
        <p:txBody>
          <a:bodyPr/>
          <a:lstStyle/>
          <a:p>
            <a:fld id="{EF4C7C91-251D-40A3-8851-FB9BCF7FC8EA}" type="slidenum">
              <a:rPr lang="en-US" smtClean="0"/>
              <a:pPr/>
              <a:t>9</a:t>
            </a:fld>
            <a:endParaRPr lang="en-US"/>
          </a:p>
        </p:txBody>
      </p:sp>
      <p:pic>
        <p:nvPicPr>
          <p:cNvPr id="9"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91400" y="914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32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2" val="2b8b370e5a6f4fcbba211ee8ac6a0cd9f32a2d"/>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Composite">
      <a:dk1>
        <a:sysClr val="windowText" lastClr="000000"/>
      </a:dk1>
      <a:lt1>
        <a:sysClr val="window" lastClr="FFFFFF"/>
      </a:lt1>
      <a:dk2>
        <a:srgbClr val="5B6973"/>
      </a:dk2>
      <a:lt2>
        <a:srgbClr val="E7ECED"/>
      </a:lt2>
      <a:accent1>
        <a:srgbClr val="98C723"/>
      </a:accent1>
      <a:accent2>
        <a:srgbClr val="59B0B9"/>
      </a:accent2>
      <a:accent3>
        <a:srgbClr val="DEAE00"/>
      </a:accent3>
      <a:accent4>
        <a:srgbClr val="B77BB4"/>
      </a:accent4>
      <a:accent5>
        <a:srgbClr val="E0773C"/>
      </a:accent5>
      <a:accent6>
        <a:srgbClr val="A98D63"/>
      </a:accent6>
      <a:hlink>
        <a:srgbClr val="26CBEC"/>
      </a:hlink>
      <a:folHlink>
        <a:srgbClr val="598C8C"/>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6490</TotalTime>
  <Pages>21</Pages>
  <Words>2426</Words>
  <Application>Microsoft Office PowerPoint</Application>
  <PresentationFormat>On-screen Show (4:3)</PresentationFormat>
  <Paragraphs>237</Paragraphs>
  <Slides>29</Slides>
  <Notes>29</Notes>
  <HiddenSlides>0</HiddenSlides>
  <MMClips>29</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29</vt:i4>
      </vt:variant>
    </vt:vector>
  </HeadingPairs>
  <TitlesOfParts>
    <vt:vector size="31" baseType="lpstr">
      <vt:lpstr>Flow</vt:lpstr>
      <vt:lpstr>Drawing</vt:lpstr>
      <vt:lpstr>FCS 3450 Unit 05  Macroeconomic Foundations – Section 1</vt:lpstr>
      <vt:lpstr>Why is macroeconomic environment import to consumers?</vt:lpstr>
      <vt:lpstr>Business Cycle or Economic Cycle </vt:lpstr>
      <vt:lpstr>PowerPoint Presentation</vt:lpstr>
      <vt:lpstr> What are the characteristics of the four stages of an economic cycle?</vt:lpstr>
      <vt:lpstr>Historical Business Cycles in the U.S. </vt:lpstr>
      <vt:lpstr>How regular are business cycles?</vt:lpstr>
      <vt:lpstr>What is the most important measure of economic activity?</vt:lpstr>
      <vt:lpstr>What is GDP? </vt:lpstr>
      <vt:lpstr>What’s the current GDP level? </vt:lpstr>
      <vt:lpstr>How is U.S. GDP compared to other countries?</vt:lpstr>
      <vt:lpstr>Some Implications for Consumers</vt:lpstr>
      <vt:lpstr>Can one predict business cycles?</vt:lpstr>
      <vt:lpstr>What’s included in Leading Indicators</vt:lpstr>
      <vt:lpstr>What’s included in Coincident Indicators?</vt:lpstr>
      <vt:lpstr>What’s included in Lagging Indicators?</vt:lpstr>
      <vt:lpstr>PowerPoint Presentation</vt:lpstr>
      <vt:lpstr>The Cause of Inflation</vt:lpstr>
      <vt:lpstr>The History of Development of Our Current Money System</vt:lpstr>
      <vt:lpstr>PowerPoint Presentation</vt:lpstr>
      <vt:lpstr>PowerPoint Presentation</vt:lpstr>
      <vt:lpstr>PowerPoint Presentation</vt:lpstr>
      <vt:lpstr>What is Fractional-Reserve Banking?</vt:lpstr>
      <vt:lpstr>How does The Fed Manipulate Money Supply?</vt:lpstr>
      <vt:lpstr>The Relationship between Money Supply and the Real Value of Money</vt:lpstr>
      <vt:lpstr>Does The Effect of Money Oversupply show immediately? </vt:lpstr>
      <vt:lpstr>How Might We Predict Inflation Rate?</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FCS3450Unit05Voice</dc:title>
  <dc:creator>Chris and Danielle</dc:creator>
  <cp:lastModifiedBy>Jessie Fan</cp:lastModifiedBy>
  <cp:revision>271</cp:revision>
  <cp:lastPrinted>2012-09-17T15:34:03Z</cp:lastPrinted>
  <dcterms:created xsi:type="dcterms:W3CDTF">1997-04-16T17:04:14Z</dcterms:created>
  <dcterms:modified xsi:type="dcterms:W3CDTF">2014-09-26T16:31:37Z</dcterms:modified>
</cp:coreProperties>
</file>