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35" r:id="rId1"/>
  </p:sldMasterIdLst>
  <p:notesMasterIdLst>
    <p:notesMasterId r:id="rId33"/>
  </p:notesMasterIdLst>
  <p:handoutMasterIdLst>
    <p:handoutMasterId r:id="rId34"/>
  </p:handoutMasterIdLst>
  <p:sldIdLst>
    <p:sldId id="299" r:id="rId2"/>
    <p:sldId id="316" r:id="rId3"/>
    <p:sldId id="315" r:id="rId4"/>
    <p:sldId id="300" r:id="rId5"/>
    <p:sldId id="317" r:id="rId6"/>
    <p:sldId id="313" r:id="rId7"/>
    <p:sldId id="302" r:id="rId8"/>
    <p:sldId id="303" r:id="rId9"/>
    <p:sldId id="319" r:id="rId10"/>
    <p:sldId id="339" r:id="rId11"/>
    <p:sldId id="301" r:id="rId12"/>
    <p:sldId id="320" r:id="rId13"/>
    <p:sldId id="321" r:id="rId14"/>
    <p:sldId id="306" r:id="rId15"/>
    <p:sldId id="307" r:id="rId16"/>
    <p:sldId id="324" r:id="rId17"/>
    <p:sldId id="322" r:id="rId18"/>
    <p:sldId id="308" r:id="rId19"/>
    <p:sldId id="314" r:id="rId20"/>
    <p:sldId id="325" r:id="rId21"/>
    <p:sldId id="309" r:id="rId22"/>
    <p:sldId id="326" r:id="rId23"/>
    <p:sldId id="310" r:id="rId24"/>
    <p:sldId id="327" r:id="rId25"/>
    <p:sldId id="311" r:id="rId26"/>
    <p:sldId id="328" r:id="rId27"/>
    <p:sldId id="329" r:id="rId28"/>
    <p:sldId id="330" r:id="rId29"/>
    <p:sldId id="337" r:id="rId30"/>
    <p:sldId id="333" r:id="rId31"/>
    <p:sldId id="335" r:id="rId32"/>
  </p:sldIdLst>
  <p:sldSz cx="9144000" cy="6858000" type="screen4x3"/>
  <p:notesSz cx="7315200" cy="9601200"/>
  <p:custDataLst>
    <p:tags r:id="rId35"/>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99" autoAdjust="0"/>
    <p:restoredTop sz="87037" autoAdjust="0"/>
  </p:normalViewPr>
  <p:slideViewPr>
    <p:cSldViewPr>
      <p:cViewPr>
        <p:scale>
          <a:sx n="70" d="100"/>
          <a:sy n="70" d="100"/>
        </p:scale>
        <p:origin x="-1925" y="-22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705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a:effectLst/>
        </p:spPr>
        <p:txBody>
          <a:bodyPr vert="horz" wrap="square" lIns="95655" tIns="46988" rIns="95655" bIns="46988"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6867" name="Rectangle 3"/>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419804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dirty="0"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3"/>
            <a:r>
              <a:rPr lang="en-US" dirty="0" smtClean="0">
                <a:latin typeface="Arial" charset="0"/>
              </a:rPr>
              <a:t>Medical services </a:t>
            </a:r>
            <a:r>
              <a:rPr lang="en-US" dirty="0" smtClean="0">
                <a:latin typeface="Arial" charset="0"/>
              </a:rPr>
              <a:t>CPI</a:t>
            </a:r>
          </a:p>
          <a:p>
            <a:pPr lvl="3"/>
            <a:r>
              <a:rPr lang="en-US" dirty="0" smtClean="0">
                <a:latin typeface="Arial" charset="0"/>
              </a:rPr>
              <a:t>          2012-2013:</a:t>
            </a:r>
            <a:r>
              <a:rPr lang="en-US" baseline="0" dirty="0" smtClean="0">
                <a:latin typeface="Arial" charset="0"/>
              </a:rPr>
              <a:t> 414.92-425.13</a:t>
            </a:r>
            <a:endParaRPr lang="en-US" dirty="0" smtClean="0">
              <a:latin typeface="Arial" charset="0"/>
            </a:endParaRPr>
          </a:p>
          <a:p>
            <a:pPr lvl="4"/>
            <a:r>
              <a:rPr lang="en-US" dirty="0" smtClean="0">
                <a:latin typeface="Arial" charset="0"/>
              </a:rPr>
              <a:t>1990 </a:t>
            </a:r>
            <a:r>
              <a:rPr lang="en-US" dirty="0" smtClean="0">
                <a:latin typeface="Arial" charset="0"/>
              </a:rPr>
              <a:t>– </a:t>
            </a:r>
            <a:r>
              <a:rPr lang="en-US" dirty="0" smtClean="0">
                <a:latin typeface="Arial" charset="0"/>
              </a:rPr>
              <a:t>2013 162.8-425.13 </a:t>
            </a:r>
            <a:endParaRPr lang="en-US" dirty="0" smtClean="0">
              <a:latin typeface="Arial" charset="0"/>
            </a:endParaRPr>
          </a:p>
          <a:p>
            <a:pPr lvl="4"/>
            <a:endParaRPr lang="en-US" dirty="0" smtClean="0">
              <a:latin typeface="Arial" charset="0"/>
            </a:endParaRPr>
          </a:p>
          <a:p>
            <a:pPr lvl="4"/>
            <a:r>
              <a:rPr lang="en-US" dirty="0" smtClean="0">
                <a:latin typeface="Arial" charset="0"/>
              </a:rPr>
              <a:t>Food and beverages</a:t>
            </a:r>
          </a:p>
          <a:p>
            <a:pPr lvl="4"/>
            <a:r>
              <a:rPr lang="en-US" dirty="0" smtClean="0">
                <a:latin typeface="Arial" charset="0"/>
              </a:rPr>
              <a:t>2012-2013: 233.670-236.966 </a:t>
            </a:r>
            <a:endParaRPr lang="en-US" dirty="0" smtClean="0">
              <a:latin typeface="Arial" charset="0"/>
            </a:endParaRPr>
          </a:p>
          <a:p>
            <a:pPr lvl="4"/>
            <a:r>
              <a:rPr lang="en-US" dirty="0" smtClean="0">
                <a:latin typeface="Arial" charset="0"/>
              </a:rPr>
              <a:t>1990 </a:t>
            </a:r>
            <a:r>
              <a:rPr lang="en-US" dirty="0" smtClean="0">
                <a:latin typeface="Arial" charset="0"/>
              </a:rPr>
              <a:t>- 2006:  </a:t>
            </a:r>
            <a:r>
              <a:rPr lang="en-US" dirty="0" smtClean="0">
                <a:latin typeface="Arial" charset="0"/>
              </a:rPr>
              <a:t>132.1-236.966</a:t>
            </a:r>
            <a:endParaRPr lang="en-US" dirty="0" smtClean="0">
              <a:latin typeface="Arial" charset="0"/>
            </a:endParaRPr>
          </a:p>
          <a:p>
            <a:pPr lvl="4"/>
            <a:endParaRPr lang="en-US" dirty="0" smtClean="0">
              <a:latin typeface="Arial" charset="0"/>
            </a:endParaRPr>
          </a:p>
          <a:p>
            <a:pPr lvl="4"/>
            <a:r>
              <a:rPr lang="en-US" dirty="0" smtClean="0">
                <a:latin typeface="Arial" charset="0"/>
              </a:rPr>
              <a:t>General CPI</a:t>
            </a:r>
          </a:p>
          <a:p>
            <a:pPr lvl="3"/>
            <a:r>
              <a:rPr lang="en-US" dirty="0" smtClean="0">
                <a:latin typeface="Arial" charset="0"/>
              </a:rPr>
              <a:t>          2012 </a:t>
            </a:r>
            <a:r>
              <a:rPr lang="en-US" dirty="0" smtClean="0">
                <a:latin typeface="Arial" charset="0"/>
              </a:rPr>
              <a:t>- </a:t>
            </a:r>
            <a:r>
              <a:rPr lang="en-US" dirty="0" smtClean="0">
                <a:latin typeface="Arial" charset="0"/>
              </a:rPr>
              <a:t>2013: 229.594-232.957   </a:t>
            </a:r>
            <a:endParaRPr lang="en-US" dirty="0" smtClean="0">
              <a:latin typeface="Arial" charset="0"/>
            </a:endParaRPr>
          </a:p>
          <a:p>
            <a:pPr lvl="3"/>
            <a:r>
              <a:rPr lang="en-US" dirty="0" smtClean="0">
                <a:latin typeface="Arial" charset="0"/>
              </a:rPr>
              <a:t>          1990 </a:t>
            </a:r>
            <a:r>
              <a:rPr lang="en-US" dirty="0" smtClean="0">
                <a:latin typeface="Arial" charset="0"/>
              </a:rPr>
              <a:t>- </a:t>
            </a:r>
            <a:r>
              <a:rPr lang="en-US" dirty="0" smtClean="0">
                <a:latin typeface="Arial" charset="0"/>
              </a:rPr>
              <a:t>2013: 130.7 </a:t>
            </a:r>
            <a:r>
              <a:rPr lang="en-US" dirty="0" smtClean="0">
                <a:latin typeface="Arial" charset="0"/>
              </a:rPr>
              <a:t>– </a:t>
            </a:r>
            <a:r>
              <a:rPr lang="en-US" dirty="0" smtClean="0">
                <a:latin typeface="Arial" charset="0"/>
              </a:rPr>
              <a:t>232.957 </a:t>
            </a:r>
            <a:endParaRPr lang="en-US" dirty="0" smtClean="0">
              <a:latin typeface="Arial" charset="0"/>
            </a:endParaRPr>
          </a:p>
          <a:p>
            <a:pPr lvl="4"/>
            <a:endParaRPr lang="en-US" dirty="0" smtClean="0">
              <a:latin typeface="Arial" charset="0"/>
            </a:endParaRPr>
          </a:p>
          <a:p>
            <a:endParaRPr lang="en-US" dirty="0"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90000"/>
              </a:lnSpc>
            </a:pPr>
            <a:endParaRPr 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90000"/>
              </a:lnSpc>
            </a:pPr>
            <a:endParaRPr 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rPr>
              <a:t>http://</a:t>
            </a:r>
            <a:r>
              <a:rPr lang="en-US" dirty="0" smtClean="0">
                <a:latin typeface="Arial" charset="0"/>
              </a:rPr>
              <a:t>www.inflationdata.com/inflation/images/charts/Annual_Inflation/annual_inflation_chart.htm</a:t>
            </a:r>
          </a:p>
          <a:p>
            <a:endParaRPr lang="en-US" dirty="0" smtClean="0">
              <a:latin typeface="Arial" charset="0"/>
            </a:endParaRPr>
          </a:p>
          <a:p>
            <a:r>
              <a:rPr lang="en-US" dirty="0" smtClean="0">
                <a:latin typeface="Arial" charset="0"/>
              </a:rPr>
              <a:t>Here is the graph showing annual inflation rate from 1989.</a:t>
            </a:r>
            <a:r>
              <a:rPr lang="en-US" baseline="0" dirty="0" smtClean="0">
                <a:latin typeface="Arial" charset="0"/>
              </a:rPr>
              <a:t> The black line is the actual inflation rate, which fluctuates a lot. Since 1989, the highest inflation rate was 6.29% in October 1990, while the lowest inflation rate was -2.10% in 2009, when the great recession started. </a:t>
            </a:r>
            <a:endParaRPr lang="en-US" dirty="0"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83690D09-7985-42FC-BDE4-060BCE088317}" type="slidenum">
              <a:rPr lang="en-US"/>
              <a:pPr>
                <a:defRPr/>
              </a:pPr>
              <a:t>‹#›</a:t>
            </a:fld>
            <a:endParaRPr lang="en-US"/>
          </a:p>
        </p:txBody>
      </p:sp>
    </p:spTree>
    <p:extLst>
      <p:ext uri="{BB962C8B-B14F-4D97-AF65-F5344CB8AC3E}">
        <p14:creationId xmlns:p14="http://schemas.microsoft.com/office/powerpoint/2010/main" val="400237280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71471B7-9E7D-4A67-B570-AFE687132762}" type="slidenum">
              <a:rPr lang="en-US"/>
              <a:pPr>
                <a:defRPr/>
              </a:pPr>
              <a:t>‹#›</a:t>
            </a:fld>
            <a:endParaRPr lang="en-US"/>
          </a:p>
        </p:txBody>
      </p:sp>
    </p:spTree>
    <p:extLst>
      <p:ext uri="{BB962C8B-B14F-4D97-AF65-F5344CB8AC3E}">
        <p14:creationId xmlns:p14="http://schemas.microsoft.com/office/powerpoint/2010/main" val="310557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2AA9646-42D1-48F1-ABA2-9C94D91BC1D2}" type="slidenum">
              <a:rPr lang="en-US"/>
              <a:pPr>
                <a:defRPr/>
              </a:pPr>
              <a:t>‹#›</a:t>
            </a:fld>
            <a:endParaRPr lang="en-US"/>
          </a:p>
        </p:txBody>
      </p:sp>
    </p:spTree>
    <p:extLst>
      <p:ext uri="{BB962C8B-B14F-4D97-AF65-F5344CB8AC3E}">
        <p14:creationId xmlns:p14="http://schemas.microsoft.com/office/powerpoint/2010/main" val="2200120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4CE87E0C-7A29-4987-B585-87601FD5FADF}" type="slidenum">
              <a:rPr lang="en-US"/>
              <a:pPr>
                <a:defRPr/>
              </a:pPr>
              <a:t>‹#›</a:t>
            </a:fld>
            <a:endParaRPr lang="en-US"/>
          </a:p>
        </p:txBody>
      </p:sp>
    </p:spTree>
    <p:extLst>
      <p:ext uri="{BB962C8B-B14F-4D97-AF65-F5344CB8AC3E}">
        <p14:creationId xmlns:p14="http://schemas.microsoft.com/office/powerpoint/2010/main" val="84686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9"/>
          <p:cNvSpPr>
            <a:spLocks noGrp="1"/>
          </p:cNvSpPr>
          <p:nvPr>
            <p:ph type="dt" sz="half" idx="10"/>
          </p:nvPr>
        </p:nvSpPr>
        <p:spPr/>
        <p:txBody>
          <a:bodyPr/>
          <a:lstStyle>
            <a:lvl1pPr>
              <a:defRPr/>
            </a:lvl1pPr>
          </a:lstStyle>
          <a:p>
            <a:pPr>
              <a:defRPr/>
            </a:pPr>
            <a:endParaRPr lang="en-US"/>
          </a:p>
        </p:txBody>
      </p:sp>
      <p:sp>
        <p:nvSpPr>
          <p:cNvPr id="7" name="Footer Placeholder 21"/>
          <p:cNvSpPr>
            <a:spLocks noGrp="1"/>
          </p:cNvSpPr>
          <p:nvPr>
            <p:ph type="ftr" sz="quarter" idx="11"/>
          </p:nvPr>
        </p:nvSpPr>
        <p:spPr/>
        <p:txBody>
          <a:bodyPr/>
          <a:lstStyle>
            <a:lvl1pPr>
              <a:defRPr/>
            </a:lvl1pPr>
          </a:lstStyle>
          <a:p>
            <a:pPr>
              <a:defRPr/>
            </a:pPr>
            <a:endParaRPr lang="en-US"/>
          </a:p>
        </p:txBody>
      </p:sp>
      <p:sp>
        <p:nvSpPr>
          <p:cNvPr id="8" name="Slide Number Placeholder 17"/>
          <p:cNvSpPr>
            <a:spLocks noGrp="1"/>
          </p:cNvSpPr>
          <p:nvPr>
            <p:ph type="sldNum" sz="quarter" idx="12"/>
          </p:nvPr>
        </p:nvSpPr>
        <p:spPr/>
        <p:txBody>
          <a:bodyPr/>
          <a:lstStyle>
            <a:lvl1pPr>
              <a:defRPr/>
            </a:lvl1pPr>
          </a:lstStyle>
          <a:p>
            <a:pPr>
              <a:defRPr/>
            </a:pPr>
            <a:fld id="{E524CCDE-914C-4372-A310-6D2A16F99CFA}" type="slidenum">
              <a:rPr lang="en-US"/>
              <a:pPr>
                <a:defRPr/>
              </a:pPr>
              <a:t>‹#›</a:t>
            </a:fld>
            <a:endParaRPr lang="en-US"/>
          </a:p>
        </p:txBody>
      </p:sp>
    </p:spTree>
    <p:extLst>
      <p:ext uri="{BB962C8B-B14F-4D97-AF65-F5344CB8AC3E}">
        <p14:creationId xmlns:p14="http://schemas.microsoft.com/office/powerpoint/2010/main" val="74629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832BD12-E523-479E-92B2-19F3F1F65522}" type="slidenum">
              <a:rPr lang="en-US"/>
              <a:pPr>
                <a:defRPr/>
              </a:pPr>
              <a:t>‹#›</a:t>
            </a:fld>
            <a:endParaRPr lang="en-US"/>
          </a:p>
        </p:txBody>
      </p:sp>
    </p:spTree>
    <p:extLst>
      <p:ext uri="{BB962C8B-B14F-4D97-AF65-F5344CB8AC3E}">
        <p14:creationId xmlns:p14="http://schemas.microsoft.com/office/powerpoint/2010/main" val="3199892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107FBA-658E-4043-9F09-190E3938A53C}" type="slidenum">
              <a:rPr lang="en-US"/>
              <a:pPr>
                <a:defRPr/>
              </a:pPr>
              <a:t>‹#›</a:t>
            </a:fld>
            <a:endParaRPr lang="en-US"/>
          </a:p>
        </p:txBody>
      </p:sp>
    </p:spTree>
    <p:extLst>
      <p:ext uri="{BB962C8B-B14F-4D97-AF65-F5344CB8AC3E}">
        <p14:creationId xmlns:p14="http://schemas.microsoft.com/office/powerpoint/2010/main" val="54868586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3833DA3D-EBC6-4F49-B07E-27F5AC4D0DCB}" type="slidenum">
              <a:rPr lang="en-US"/>
              <a:pPr>
                <a:defRPr/>
              </a:pPr>
              <a:t>‹#›</a:t>
            </a:fld>
            <a:endParaRPr lang="en-US"/>
          </a:p>
        </p:txBody>
      </p:sp>
    </p:spTree>
    <p:extLst>
      <p:ext uri="{BB962C8B-B14F-4D97-AF65-F5344CB8AC3E}">
        <p14:creationId xmlns:p14="http://schemas.microsoft.com/office/powerpoint/2010/main" val="260077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886D6269-AA59-4F2E-856D-806323B2EAB5}" type="slidenum">
              <a:rPr lang="en-US"/>
              <a:pPr>
                <a:defRPr/>
              </a:pPr>
              <a:t>‹#›</a:t>
            </a:fld>
            <a:endParaRPr lang="en-US"/>
          </a:p>
        </p:txBody>
      </p:sp>
    </p:spTree>
    <p:extLst>
      <p:ext uri="{BB962C8B-B14F-4D97-AF65-F5344CB8AC3E}">
        <p14:creationId xmlns:p14="http://schemas.microsoft.com/office/powerpoint/2010/main" val="1552418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8F6CCEEA-FACD-417F-9DF4-88FD44E14D6A}" type="slidenum">
              <a:rPr lang="en-US"/>
              <a:pPr>
                <a:defRPr/>
              </a:pPr>
              <a:t>‹#›</a:t>
            </a:fld>
            <a:endParaRPr lang="en-US"/>
          </a:p>
        </p:txBody>
      </p:sp>
    </p:spTree>
    <p:extLst>
      <p:ext uri="{BB962C8B-B14F-4D97-AF65-F5344CB8AC3E}">
        <p14:creationId xmlns:p14="http://schemas.microsoft.com/office/powerpoint/2010/main" val="376941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965C63CC-2A90-46B6-9D5B-D927A929BF2E}" type="slidenum">
              <a:rPr lang="en-US"/>
              <a:pPr>
                <a:defRPr/>
              </a:pPr>
              <a:t>‹#›</a:t>
            </a:fld>
            <a:endParaRPr lang="en-US"/>
          </a:p>
        </p:txBody>
      </p:sp>
    </p:spTree>
    <p:extLst>
      <p:ext uri="{BB962C8B-B14F-4D97-AF65-F5344CB8AC3E}">
        <p14:creationId xmlns:p14="http://schemas.microsoft.com/office/powerpoint/2010/main" val="1792571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0457E14D-662D-4510-BE65-382FAC3ED54F}" type="slidenum">
              <a:rPr lang="en-US"/>
              <a:pPr>
                <a:defRPr/>
              </a:pPr>
              <a:t>‹#›</a:t>
            </a:fld>
            <a:endParaRPr lang="en-US"/>
          </a:p>
        </p:txBody>
      </p:sp>
    </p:spTree>
    <p:extLst>
      <p:ext uri="{BB962C8B-B14F-4D97-AF65-F5344CB8AC3E}">
        <p14:creationId xmlns:p14="http://schemas.microsoft.com/office/powerpoint/2010/main" val="3862992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DF13415E-73A0-463A-81A2-C1B55A4BEA70}" type="slidenum">
              <a:rPr lang="en-US"/>
              <a:pPr>
                <a:defRPr/>
              </a:pPr>
              <a:t>‹#›</a:t>
            </a:fld>
            <a:endParaRPr lang="en-US"/>
          </a:p>
        </p:txBody>
      </p:sp>
    </p:spTree>
    <p:extLst>
      <p:ext uri="{BB962C8B-B14F-4D97-AF65-F5344CB8AC3E}">
        <p14:creationId xmlns:p14="http://schemas.microsoft.com/office/powerpoint/2010/main" val="3093021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DC7C95B1-F9F6-4A11-878D-C2951C3BBC16}"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780" r:id="rId1"/>
    <p:sldLayoutId id="2147483770" r:id="rId2"/>
    <p:sldLayoutId id="2147483781" r:id="rId3"/>
    <p:sldLayoutId id="2147483771" r:id="rId4"/>
    <p:sldLayoutId id="2147483772" r:id="rId5"/>
    <p:sldLayoutId id="2147483773" r:id="rId6"/>
    <p:sldLayoutId id="2147483774" r:id="rId7"/>
    <p:sldLayoutId id="2147483775" r:id="rId8"/>
    <p:sldLayoutId id="2147483782" r:id="rId9"/>
    <p:sldLayoutId id="2147483776" r:id="rId10"/>
    <p:sldLayoutId id="2147483777" r:id="rId11"/>
    <p:sldLayoutId id="2147483778" r:id="rId12"/>
    <p:sldLayoutId id="2147483779" r:id="rId13"/>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D2CB6C"/>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D2CB6C"/>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95A39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digitaleconomy.files.wordpress.com/2008/04/inflation.gif"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hyperlink" Target="http://www.bls.gov/cpi/cpid1406.pdf" TargetMode="External"/><Relationship Id="rId5" Type="http://schemas.openxmlformats.org/officeDocument/2006/relationships/hyperlink" Target="http://www.bls.gov/cpi/home.htm"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8.wav"/><Relationship Id="rId1" Type="http://schemas.openxmlformats.org/officeDocument/2006/relationships/vmlDrawing" Target="../drawings/vmlDrawing5.vml"/><Relationship Id="rId6" Type="http://schemas.openxmlformats.org/officeDocument/2006/relationships/image" Target="../media/image13.wmf"/><Relationship Id="rId5" Type="http://schemas.openxmlformats.org/officeDocument/2006/relationships/oleObject" Target="../embeddings/oleObject7.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9.wav"/><Relationship Id="rId1" Type="http://schemas.openxmlformats.org/officeDocument/2006/relationships/vmlDrawing" Target="../drawings/vmlDrawing6.vml"/><Relationship Id="rId6" Type="http://schemas.openxmlformats.org/officeDocument/2006/relationships/image" Target="../media/image14.wmf"/><Relationship Id="rId5" Type="http://schemas.openxmlformats.org/officeDocument/2006/relationships/oleObject" Target="../embeddings/oleObject8.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10.wav"/><Relationship Id="rId1" Type="http://schemas.openxmlformats.org/officeDocument/2006/relationships/vmlDrawing" Target="../drawings/vmlDrawing7.vml"/><Relationship Id="rId6" Type="http://schemas.openxmlformats.org/officeDocument/2006/relationships/image" Target="../media/image15.wmf"/><Relationship Id="rId5" Type="http://schemas.openxmlformats.org/officeDocument/2006/relationships/oleObject" Target="../embeddings/oleObject9.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slideLayout" Target="../slideLayouts/slideLayout2.xml"/><Relationship Id="rId7" Type="http://schemas.openxmlformats.org/officeDocument/2006/relationships/oleObject" Target="../embeddings/oleObject11.bin"/><Relationship Id="rId2" Type="http://schemas.openxmlformats.org/officeDocument/2006/relationships/audio" Target="../media/audio12.wav"/><Relationship Id="rId1" Type="http://schemas.openxmlformats.org/officeDocument/2006/relationships/vmlDrawing" Target="../drawings/vmlDrawing8.vml"/><Relationship Id="rId6" Type="http://schemas.openxmlformats.org/officeDocument/2006/relationships/image" Target="../media/image16.wmf"/><Relationship Id="rId5" Type="http://schemas.openxmlformats.org/officeDocument/2006/relationships/oleObject" Target="../embeddings/oleObject10.bin"/><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slideLayout" Target="../slideLayouts/slideLayout2.xml"/><Relationship Id="rId7" Type="http://schemas.openxmlformats.org/officeDocument/2006/relationships/oleObject" Target="../embeddings/oleObject13.bin"/><Relationship Id="rId2" Type="http://schemas.openxmlformats.org/officeDocument/2006/relationships/audio" Target="../media/audio13.wav"/><Relationship Id="rId1" Type="http://schemas.openxmlformats.org/officeDocument/2006/relationships/vmlDrawing" Target="../drawings/vmlDrawing9.vml"/><Relationship Id="rId6" Type="http://schemas.openxmlformats.org/officeDocument/2006/relationships/image" Target="../media/image18.wmf"/><Relationship Id="rId5" Type="http://schemas.openxmlformats.org/officeDocument/2006/relationships/oleObject" Target="../embeddings/oleObject12.bin"/><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14.wav"/><Relationship Id="rId1" Type="http://schemas.openxmlformats.org/officeDocument/2006/relationships/vmlDrawing" Target="../drawings/vmlDrawing10.vml"/><Relationship Id="rId6" Type="http://schemas.openxmlformats.org/officeDocument/2006/relationships/image" Target="../media/image20.wmf"/><Relationship Id="rId5" Type="http://schemas.openxmlformats.org/officeDocument/2006/relationships/oleObject" Target="../embeddings/oleObject14.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5.wav"/><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hyperlink" Target="http://images.google.com/imgres?imgurl=http://msp229.photobucket.com/albums/ee204/crankygamersuk/question_mark.jpg&amp;imgrefurl=http://www.myspace.com/flygnome&amp;usg=__yZY-_hl2uBy88zAbflxwS2Iyma4=&amp;h=320&amp;w=304&amp;sz=9&amp;hl=en&amp;start=6&amp;tbnid=3VgDMoM_z16TCM:&amp;tbnh=118&amp;tbnw=112&amp;prev=/images?q=question+mark&amp;gbv=2&amp;hl=en"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21.wav"/><Relationship Id="rId1" Type="http://schemas.openxmlformats.org/officeDocument/2006/relationships/vmlDrawing" Target="../drawings/vmlDrawing11.vml"/><Relationship Id="rId6" Type="http://schemas.openxmlformats.org/officeDocument/2006/relationships/image" Target="../media/image22.wmf"/><Relationship Id="rId5" Type="http://schemas.openxmlformats.org/officeDocument/2006/relationships/oleObject" Target="../embeddings/oleObject15.bin"/><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22.wav"/><Relationship Id="rId1" Type="http://schemas.openxmlformats.org/officeDocument/2006/relationships/vmlDrawing" Target="../drawings/vmlDrawing12.vml"/><Relationship Id="rId6" Type="http://schemas.openxmlformats.org/officeDocument/2006/relationships/image" Target="../media/image23.wmf"/><Relationship Id="rId5" Type="http://schemas.openxmlformats.org/officeDocument/2006/relationships/oleObject" Target="../embeddings/oleObject16.bin"/><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23.wav"/><Relationship Id="rId1" Type="http://schemas.openxmlformats.org/officeDocument/2006/relationships/vmlDrawing" Target="../drawings/vmlDrawing13.vml"/><Relationship Id="rId6" Type="http://schemas.openxmlformats.org/officeDocument/2006/relationships/image" Target="../media/image24.wmf"/><Relationship Id="rId5" Type="http://schemas.openxmlformats.org/officeDocument/2006/relationships/oleObject" Target="../embeddings/oleObject17.bin"/><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24.wav"/><Relationship Id="rId1" Type="http://schemas.openxmlformats.org/officeDocument/2006/relationships/vmlDrawing" Target="../drawings/vmlDrawing14.vml"/><Relationship Id="rId6" Type="http://schemas.openxmlformats.org/officeDocument/2006/relationships/image" Target="../media/image25.wmf"/><Relationship Id="rId5" Type="http://schemas.openxmlformats.org/officeDocument/2006/relationships/oleObject" Target="../embeddings/oleObject18.bin"/><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25.wav"/><Relationship Id="rId1" Type="http://schemas.openxmlformats.org/officeDocument/2006/relationships/vmlDrawing" Target="../drawings/vmlDrawing15.vml"/><Relationship Id="rId6" Type="http://schemas.openxmlformats.org/officeDocument/2006/relationships/image" Target="../media/image26.wmf"/><Relationship Id="rId5" Type="http://schemas.openxmlformats.org/officeDocument/2006/relationships/oleObject" Target="../embeddings/oleObject19.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27.wav"/><Relationship Id="rId1" Type="http://schemas.openxmlformats.org/officeDocument/2006/relationships/vmlDrawing" Target="../drawings/vmlDrawing16.vml"/><Relationship Id="rId6" Type="http://schemas.openxmlformats.org/officeDocument/2006/relationships/image" Target="../media/image27.wmf"/><Relationship Id="rId5" Type="http://schemas.openxmlformats.org/officeDocument/2006/relationships/oleObject" Target="../embeddings/oleObject20.bin"/><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28.wav"/><Relationship Id="rId1" Type="http://schemas.openxmlformats.org/officeDocument/2006/relationships/vmlDrawing" Target="../drawings/vmlDrawing17.vml"/><Relationship Id="rId6" Type="http://schemas.openxmlformats.org/officeDocument/2006/relationships/image" Target="../media/image28.wmf"/><Relationship Id="rId5" Type="http://schemas.openxmlformats.org/officeDocument/2006/relationships/oleObject" Target="../embeddings/oleObject21.bin"/><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slideLayout" Target="../slideLayouts/slideLayout2.xml"/><Relationship Id="rId7" Type="http://schemas.openxmlformats.org/officeDocument/2006/relationships/oleObject" Target="../embeddings/oleObject3.bin"/><Relationship Id="rId2" Type="http://schemas.openxmlformats.org/officeDocument/2006/relationships/audio" Target="../media/audio3.wav"/><Relationship Id="rId1" Type="http://schemas.openxmlformats.org/officeDocument/2006/relationships/vmlDrawing" Target="../drawings/vmlDrawing2.v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slideLayout" Target="../slideLayouts/slideLayout13.xml"/><Relationship Id="rId7" Type="http://schemas.openxmlformats.org/officeDocument/2006/relationships/oleObject" Target="../embeddings/oleObject5.bin"/><Relationship Id="rId2" Type="http://schemas.openxmlformats.org/officeDocument/2006/relationships/audio" Target="../media/audio4.wav"/><Relationship Id="rId1" Type="http://schemas.openxmlformats.org/officeDocument/2006/relationships/vmlDrawing" Target="../drawings/vmlDrawing3.vml"/><Relationship Id="rId6" Type="http://schemas.openxmlformats.org/officeDocument/2006/relationships/image" Target="../media/image7.wmf"/><Relationship Id="rId5" Type="http://schemas.openxmlformats.org/officeDocument/2006/relationships/oleObject" Target="../embeddings/oleObject4.bin"/><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audio" Target="../media/audio5.wav"/><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Concept 5. Inflation</a:t>
            </a:r>
          </a:p>
        </p:txBody>
      </p:sp>
      <p:sp>
        <p:nvSpPr>
          <p:cNvPr id="5123" name="Rectangle 3"/>
          <p:cNvSpPr>
            <a:spLocks noGrp="1" noChangeArrowheads="1"/>
          </p:cNvSpPr>
          <p:nvPr>
            <p:ph idx="1"/>
          </p:nvPr>
        </p:nvSpPr>
        <p:spPr/>
        <p:txBody>
          <a:bodyPr/>
          <a:lstStyle/>
          <a:p>
            <a:pPr eaLnBrk="1" hangingPunct="1"/>
            <a:r>
              <a:rPr lang="en-US" smtClean="0"/>
              <a:t>What is inflation?</a:t>
            </a:r>
          </a:p>
          <a:p>
            <a:pPr lvl="1" eaLnBrk="1" hangingPunct="1"/>
            <a:r>
              <a:rPr lang="en-US" smtClean="0"/>
              <a:t>Inflation means prices are rising and the purchasing power of the dollar is declining.</a:t>
            </a:r>
          </a:p>
        </p:txBody>
      </p:sp>
      <p:sp>
        <p:nvSpPr>
          <p:cNvPr id="512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1A2F4D2D-06EB-4604-BA19-2AD012B56F5C}" type="slidenum">
              <a:rPr lang="en-US" smtClean="0"/>
              <a:pPr/>
              <a:t>1</a:t>
            </a:fld>
            <a:endParaRPr lang="en-US" smtClean="0"/>
          </a:p>
        </p:txBody>
      </p:sp>
      <p:pic>
        <p:nvPicPr>
          <p:cNvPr id="5125" name="Picture 5" descr="See full 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657600"/>
            <a:ext cx="3148013"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7DF2523.wav">
            <a:hlinkClick r:id="" action="ppaction://media"/>
          </p:cNvPr>
          <p:cNvPicPr>
            <a:picLocks noChangeAspect="1"/>
          </p:cNvPicPr>
          <p:nvPr>
            <a:wavAudioFile r:embed="rId1" name="B7DFB74C.wav"/>
          </p:nvPr>
        </p:nvPicPr>
        <p:blipFill>
          <a:blip r:embed="rId6">
            <a:extLst>
              <a:ext uri="{28A0092B-C50C-407E-A947-70E740481C1C}">
                <a14:useLocalDpi xmlns:a14="http://schemas.microsoft.com/office/drawing/2010/main" val="0"/>
              </a:ext>
            </a:extLst>
          </a:blip>
          <a:srcRect/>
          <a:stretch>
            <a:fillRect/>
          </a:stretch>
        </p:blipFill>
        <p:spPr bwMode="auto">
          <a:xfrm>
            <a:off x="7772400" y="838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p:cNvSpPr>
            <a:spLocks noGrp="1"/>
          </p:cNvSpPr>
          <p:nvPr>
            <p:ph type="title"/>
          </p:nvPr>
        </p:nvSpPr>
        <p:spPr/>
        <p:txBody>
          <a:bodyPr/>
          <a:lstStyle/>
          <a:p>
            <a:pPr eaLnBrk="1" hangingPunct="1"/>
            <a:r>
              <a:rPr lang="en-US" smtClean="0"/>
              <a:t>Consumer Price Index (CPI)</a:t>
            </a:r>
          </a:p>
        </p:txBody>
      </p:sp>
      <p:sp>
        <p:nvSpPr>
          <p:cNvPr id="3" name="Content Placeholder 2"/>
          <p:cNvSpPr>
            <a:spLocks noGrp="1"/>
          </p:cNvSpPr>
          <p:nvPr>
            <p:ph idx="1"/>
          </p:nvPr>
        </p:nvSpPr>
        <p:spPr/>
        <p:txBody>
          <a:bodyPr>
            <a:normAutofit fontScale="85000" lnSpcReduction="10000"/>
          </a:bodyPr>
          <a:lstStyle/>
          <a:p>
            <a:pPr eaLnBrk="1" hangingPunct="1">
              <a:defRPr/>
            </a:pPr>
            <a:r>
              <a:rPr lang="en-US" dirty="0" smtClean="0"/>
              <a:t>Visit the CPI website at </a:t>
            </a:r>
          </a:p>
          <a:p>
            <a:pPr lvl="1" eaLnBrk="1" hangingPunct="1">
              <a:defRPr/>
            </a:pPr>
            <a:r>
              <a:rPr lang="en-US" dirty="0" smtClean="0">
                <a:hlinkClick r:id="rId5"/>
              </a:rPr>
              <a:t>http://www.bls.gov/cpi/home.htm</a:t>
            </a:r>
            <a:endParaRPr lang="en-US" dirty="0" smtClean="0"/>
          </a:p>
          <a:p>
            <a:pPr lvl="1" eaLnBrk="1" hangingPunct="1">
              <a:defRPr/>
            </a:pPr>
            <a:r>
              <a:rPr lang="en-US" dirty="0" smtClean="0"/>
              <a:t>CPI is available for different commodity groups and different regions/areas</a:t>
            </a:r>
          </a:p>
          <a:p>
            <a:pPr eaLnBrk="1" hangingPunct="1">
              <a:defRPr/>
            </a:pPr>
            <a:r>
              <a:rPr lang="en-US" dirty="0" smtClean="0"/>
              <a:t>1982-1984 CPI=100, set as the base.</a:t>
            </a:r>
          </a:p>
          <a:p>
            <a:pPr eaLnBrk="1" hangingPunct="1">
              <a:defRPr/>
            </a:pPr>
            <a:r>
              <a:rPr lang="en-US" dirty="0" smtClean="0"/>
              <a:t>Selected Annual Average CPI </a:t>
            </a:r>
            <a:r>
              <a:rPr lang="en-US" dirty="0" smtClean="0"/>
              <a:t>numbers for urban consumers:</a:t>
            </a: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r>
              <a:rPr lang="en-US" dirty="0" smtClean="0"/>
              <a:t>Here is a link to </a:t>
            </a:r>
            <a:r>
              <a:rPr lang="en-US" dirty="0" smtClean="0"/>
              <a:t>more detailed CPI data. </a:t>
            </a:r>
            <a:endParaRPr lang="en-US" dirty="0" smtClean="0"/>
          </a:p>
          <a:p>
            <a:pPr lvl="1" eaLnBrk="1" hangingPunct="1">
              <a:defRPr/>
            </a:pPr>
            <a:r>
              <a:rPr lang="en-US" dirty="0">
                <a:hlinkClick r:id="rId6"/>
              </a:rPr>
              <a:t>http://</a:t>
            </a:r>
            <a:r>
              <a:rPr lang="en-US" dirty="0" smtClean="0">
                <a:hlinkClick r:id="rId6"/>
              </a:rPr>
              <a:t>www.bls.gov/cpi/cpid1406.pdf</a:t>
            </a:r>
            <a:endParaRPr lang="en-US" dirty="0" smtClean="0"/>
          </a:p>
          <a:p>
            <a:pPr lvl="1" eaLnBrk="1" hangingPunct="1">
              <a:defRPr/>
            </a:pPr>
            <a:endParaRPr lang="en-US" dirty="0" smtClean="0"/>
          </a:p>
          <a:p>
            <a:pPr eaLnBrk="1" hangingPunct="1">
              <a:defRPr/>
            </a:pPr>
            <a:endParaRPr lang="en-US" dirty="0"/>
          </a:p>
        </p:txBody>
      </p:sp>
      <p:sp>
        <p:nvSpPr>
          <p:cNvPr id="4" name="Slide Number Placeholder 3"/>
          <p:cNvSpPr>
            <a:spLocks noGrp="1"/>
          </p:cNvSpPr>
          <p:nvPr>
            <p:ph type="sldNum" sz="quarter" idx="12"/>
          </p:nvPr>
        </p:nvSpPr>
        <p:spPr/>
        <p:txBody>
          <a:bodyPr/>
          <a:lstStyle/>
          <a:p>
            <a:pPr>
              <a:defRPr/>
            </a:pPr>
            <a:fld id="{9159DB6E-2909-462F-B5EA-5E7204664CD3}" type="slidenum">
              <a:rPr lang="en-US" smtClean="0"/>
              <a:pPr>
                <a:defRPr/>
              </a:pPr>
              <a:t>10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8341773"/>
              </p:ext>
            </p:extLst>
          </p:nvPr>
        </p:nvGraphicFramePr>
        <p:xfrm>
          <a:off x="685800" y="4114800"/>
          <a:ext cx="7620000" cy="990600"/>
        </p:xfrm>
        <a:graphic>
          <a:graphicData uri="http://schemas.openxmlformats.org/drawingml/2006/table">
            <a:tbl>
              <a:tblPr firstRow="1" bandRow="1">
                <a:tableStyleId>{5C22544A-7EE6-4342-B048-85BDC9FD1C3A}</a:tableStyleId>
              </a:tblPr>
              <a:tblGrid>
                <a:gridCol w="762000"/>
                <a:gridCol w="762000"/>
                <a:gridCol w="762000"/>
                <a:gridCol w="762000"/>
                <a:gridCol w="762000"/>
                <a:gridCol w="762000"/>
                <a:gridCol w="762000"/>
                <a:gridCol w="762000"/>
                <a:gridCol w="762000"/>
                <a:gridCol w="762000"/>
              </a:tblGrid>
              <a:tr h="533400">
                <a:tc>
                  <a:txBody>
                    <a:bodyPr/>
                    <a:lstStyle/>
                    <a:p>
                      <a:r>
                        <a:rPr lang="en-US" dirty="0" smtClean="0"/>
                        <a:t>Year</a:t>
                      </a:r>
                      <a:endParaRPr lang="en-US" dirty="0"/>
                    </a:p>
                  </a:txBody>
                  <a:tcPr/>
                </a:tc>
                <a:tc>
                  <a:txBody>
                    <a:bodyPr/>
                    <a:lstStyle/>
                    <a:p>
                      <a:r>
                        <a:rPr lang="en-US" dirty="0" smtClean="0"/>
                        <a:t>1913</a:t>
                      </a:r>
                      <a:endParaRPr lang="en-US" dirty="0"/>
                    </a:p>
                  </a:txBody>
                  <a:tcPr/>
                </a:tc>
                <a:tc>
                  <a:txBody>
                    <a:bodyPr/>
                    <a:lstStyle/>
                    <a:p>
                      <a:r>
                        <a:rPr lang="en-US" dirty="0" smtClean="0"/>
                        <a:t>1960</a:t>
                      </a:r>
                      <a:endParaRPr lang="en-US" dirty="0"/>
                    </a:p>
                  </a:txBody>
                  <a:tcPr/>
                </a:tc>
                <a:tc>
                  <a:txBody>
                    <a:bodyPr/>
                    <a:lstStyle/>
                    <a:p>
                      <a:r>
                        <a:rPr lang="en-US" dirty="0" smtClean="0"/>
                        <a:t>1980</a:t>
                      </a:r>
                      <a:endParaRPr lang="en-US" dirty="0"/>
                    </a:p>
                  </a:txBody>
                  <a:tcPr/>
                </a:tc>
                <a:tc>
                  <a:txBody>
                    <a:bodyPr/>
                    <a:lstStyle/>
                    <a:p>
                      <a:r>
                        <a:rPr lang="en-US" dirty="0" smtClean="0"/>
                        <a:t>1990</a:t>
                      </a:r>
                      <a:endParaRPr lang="en-US" dirty="0"/>
                    </a:p>
                  </a:txBody>
                  <a:tcPr/>
                </a:tc>
                <a:tc>
                  <a:txBody>
                    <a:bodyPr/>
                    <a:lstStyle/>
                    <a:p>
                      <a:r>
                        <a:rPr lang="en-US" dirty="0" smtClean="0"/>
                        <a:t>2000</a:t>
                      </a:r>
                      <a:endParaRPr lang="en-US" dirty="0"/>
                    </a:p>
                  </a:txBody>
                  <a:tcPr/>
                </a:tc>
                <a:tc>
                  <a:txBody>
                    <a:bodyPr/>
                    <a:lstStyle/>
                    <a:p>
                      <a:r>
                        <a:rPr lang="en-US" dirty="0" smtClean="0"/>
                        <a:t>2010</a:t>
                      </a:r>
                      <a:endParaRPr lang="en-US" dirty="0"/>
                    </a:p>
                  </a:txBody>
                  <a:tcPr/>
                </a:tc>
                <a:tc>
                  <a:txBody>
                    <a:bodyPr/>
                    <a:lstStyle/>
                    <a:p>
                      <a:r>
                        <a:rPr lang="en-US" dirty="0" smtClean="0"/>
                        <a:t>2012</a:t>
                      </a:r>
                      <a:endParaRPr lang="en-US" dirty="0"/>
                    </a:p>
                  </a:txBody>
                  <a:tcPr/>
                </a:tc>
                <a:tc>
                  <a:txBody>
                    <a:bodyPr/>
                    <a:lstStyle/>
                    <a:p>
                      <a:r>
                        <a:rPr lang="en-US" dirty="0" smtClean="0"/>
                        <a:t>2013</a:t>
                      </a:r>
                      <a:endParaRPr lang="en-US" dirty="0"/>
                    </a:p>
                  </a:txBody>
                  <a:tcPr/>
                </a:tc>
                <a:tc>
                  <a:txBody>
                    <a:bodyPr/>
                    <a:lstStyle/>
                    <a:p>
                      <a:r>
                        <a:rPr lang="en-US" dirty="0" smtClean="0"/>
                        <a:t>2014</a:t>
                      </a:r>
                      <a:endParaRPr lang="en-US" dirty="0"/>
                    </a:p>
                  </a:txBody>
                  <a:tcPr/>
                </a:tc>
              </a:tr>
              <a:tr h="457200">
                <a:tc>
                  <a:txBody>
                    <a:bodyPr/>
                    <a:lstStyle/>
                    <a:p>
                      <a:r>
                        <a:rPr lang="en-US" dirty="0" smtClean="0"/>
                        <a:t>CPI</a:t>
                      </a:r>
                      <a:endParaRPr lang="en-US" dirty="0"/>
                    </a:p>
                  </a:txBody>
                  <a:tcPr/>
                </a:tc>
                <a:tc>
                  <a:txBody>
                    <a:bodyPr/>
                    <a:lstStyle/>
                    <a:p>
                      <a:r>
                        <a:rPr lang="en-US" dirty="0" smtClean="0"/>
                        <a:t>9.9</a:t>
                      </a:r>
                      <a:endParaRPr lang="en-US" dirty="0"/>
                    </a:p>
                  </a:txBody>
                  <a:tcPr/>
                </a:tc>
                <a:tc>
                  <a:txBody>
                    <a:bodyPr/>
                    <a:lstStyle/>
                    <a:p>
                      <a:r>
                        <a:rPr lang="en-US" dirty="0" smtClean="0"/>
                        <a:t>29.6</a:t>
                      </a:r>
                      <a:endParaRPr lang="en-US" dirty="0"/>
                    </a:p>
                  </a:txBody>
                  <a:tcPr/>
                </a:tc>
                <a:tc>
                  <a:txBody>
                    <a:bodyPr/>
                    <a:lstStyle/>
                    <a:p>
                      <a:r>
                        <a:rPr lang="en-US" dirty="0" smtClean="0"/>
                        <a:t>82.4</a:t>
                      </a:r>
                      <a:endParaRPr lang="en-US" dirty="0"/>
                    </a:p>
                  </a:txBody>
                  <a:tcPr/>
                </a:tc>
                <a:tc>
                  <a:txBody>
                    <a:bodyPr/>
                    <a:lstStyle/>
                    <a:p>
                      <a:r>
                        <a:rPr lang="en-US" dirty="0" smtClean="0"/>
                        <a:t>130.7</a:t>
                      </a:r>
                      <a:endParaRPr lang="en-US" dirty="0"/>
                    </a:p>
                  </a:txBody>
                  <a:tcPr/>
                </a:tc>
                <a:tc>
                  <a:txBody>
                    <a:bodyPr/>
                    <a:lstStyle/>
                    <a:p>
                      <a:r>
                        <a:rPr lang="en-US" dirty="0" smtClean="0"/>
                        <a:t>172.2</a:t>
                      </a:r>
                      <a:endParaRPr lang="en-US" dirty="0"/>
                    </a:p>
                  </a:txBody>
                  <a:tcPr/>
                </a:tc>
                <a:tc>
                  <a:txBody>
                    <a:bodyPr/>
                    <a:lstStyle/>
                    <a:p>
                      <a:r>
                        <a:rPr lang="en-US" dirty="0" smtClean="0"/>
                        <a:t>218.1</a:t>
                      </a:r>
                      <a:endParaRPr lang="en-US" dirty="0"/>
                    </a:p>
                  </a:txBody>
                  <a:tcPr/>
                </a:tc>
                <a:tc>
                  <a:txBody>
                    <a:bodyPr/>
                    <a:lstStyle/>
                    <a:p>
                      <a:r>
                        <a:rPr lang="en-US" dirty="0" smtClean="0"/>
                        <a:t>229.5</a:t>
                      </a:r>
                      <a:endParaRPr lang="en-US" dirty="0"/>
                    </a:p>
                  </a:txBody>
                  <a:tcPr/>
                </a:tc>
                <a:tc>
                  <a:txBody>
                    <a:bodyPr/>
                    <a:lstStyle/>
                    <a:p>
                      <a:r>
                        <a:rPr lang="en-US" dirty="0" smtClean="0"/>
                        <a:t>232.9</a:t>
                      </a:r>
                      <a:endParaRPr lang="en-US" dirty="0"/>
                    </a:p>
                  </a:txBody>
                  <a:tcPr/>
                </a:tc>
                <a:tc>
                  <a:txBody>
                    <a:bodyPr/>
                    <a:lstStyle/>
                    <a:p>
                      <a:r>
                        <a:rPr lang="en-US" dirty="0" smtClean="0"/>
                        <a:t>236.4</a:t>
                      </a:r>
                      <a:endParaRPr lang="en-US" dirty="0"/>
                    </a:p>
                  </a:txBody>
                  <a:tcPr/>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2400" y="10668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4"/>
          <p:cNvSpPr>
            <a:spLocks noGrp="1" noChangeArrowheads="1"/>
          </p:cNvSpPr>
          <p:nvPr>
            <p:ph type="title"/>
          </p:nvPr>
        </p:nvSpPr>
        <p:spPr/>
        <p:txBody>
          <a:bodyPr>
            <a:normAutofit fontScale="90000"/>
          </a:bodyPr>
          <a:lstStyle/>
          <a:p>
            <a:pPr eaLnBrk="1" fontAlgn="auto" hangingPunct="1">
              <a:spcAft>
                <a:spcPts val="0"/>
              </a:spcAft>
              <a:defRPr/>
            </a:pPr>
            <a:r>
              <a:rPr lang="en-US" dirty="0" smtClean="0"/>
              <a:t>How to compute inflation rate from year A to year B?</a:t>
            </a:r>
          </a:p>
        </p:txBody>
      </p:sp>
      <p:graphicFrame>
        <p:nvGraphicFramePr>
          <p:cNvPr id="15363" name="Object 5"/>
          <p:cNvGraphicFramePr>
            <a:graphicFrameLocks noGrp="1" noChangeAspect="1"/>
          </p:cNvGraphicFramePr>
          <p:nvPr>
            <p:ph idx="1"/>
          </p:nvPr>
        </p:nvGraphicFramePr>
        <p:xfrm>
          <a:off x="2971800" y="4495800"/>
          <a:ext cx="2492375" cy="1193800"/>
        </p:xfrm>
        <a:graphic>
          <a:graphicData uri="http://schemas.openxmlformats.org/presentationml/2006/ole">
            <mc:AlternateContent xmlns:mc="http://schemas.openxmlformats.org/markup-compatibility/2006">
              <mc:Choice xmlns:v="urn:schemas-microsoft-com:vml" Requires="v">
                <p:oleObj spid="_x0000_s15378" name="Equation" r:id="rId5" imgW="901309" imgH="431613" progId="Equation.3">
                  <p:embed/>
                </p:oleObj>
              </mc:Choice>
              <mc:Fallback>
                <p:oleObj name="Equation" r:id="rId5" imgW="901309" imgH="431613" progId="Equation.3">
                  <p:embed/>
                  <p:pic>
                    <p:nvPicPr>
                      <p:cNvPr id="0" name="Object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4495800"/>
                        <a:ext cx="249237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09F3805B-BAD4-47C4-860A-072ED7429C4B}" type="slidenum">
              <a:rPr lang="en-US" smtClean="0"/>
              <a:pPr/>
              <a:t>11</a:t>
            </a:fld>
            <a:endParaRPr lang="en-US" smtClean="0"/>
          </a:p>
        </p:txBody>
      </p:sp>
      <p:sp>
        <p:nvSpPr>
          <p:cNvPr id="15365" name="Rectangle 3"/>
          <p:cNvSpPr>
            <a:spLocks noGrp="1" noChangeArrowheads="1"/>
          </p:cNvSpPr>
          <p:nvPr>
            <p:ph type="body" idx="4294967295"/>
          </p:nvPr>
        </p:nvSpPr>
        <p:spPr>
          <a:xfrm>
            <a:off x="838200" y="2133600"/>
            <a:ext cx="7010400" cy="2362200"/>
          </a:xfrm>
        </p:spPr>
        <p:txBody>
          <a:bodyPr/>
          <a:lstStyle/>
          <a:p>
            <a:pPr eaLnBrk="1" hangingPunct="1">
              <a:lnSpc>
                <a:spcPct val="90000"/>
              </a:lnSpc>
            </a:pPr>
            <a:r>
              <a:rPr lang="en-US" sz="2800" smtClean="0"/>
              <a:t>Notations:</a:t>
            </a:r>
          </a:p>
          <a:p>
            <a:pPr lvl="1" eaLnBrk="1" hangingPunct="1">
              <a:lnSpc>
                <a:spcPct val="90000"/>
              </a:lnSpc>
            </a:pPr>
            <a:r>
              <a:rPr lang="en-US" smtClean="0"/>
              <a:t>i</a:t>
            </a:r>
            <a:r>
              <a:rPr lang="en-US" baseline="-25000" smtClean="0"/>
              <a:t>AB</a:t>
            </a:r>
            <a:r>
              <a:rPr lang="en-US" smtClean="0"/>
              <a:t>=inflation rate from year A to year B</a:t>
            </a:r>
          </a:p>
          <a:p>
            <a:pPr lvl="1" eaLnBrk="1" hangingPunct="1">
              <a:lnSpc>
                <a:spcPct val="90000"/>
              </a:lnSpc>
            </a:pPr>
            <a:r>
              <a:rPr lang="en-US" smtClean="0"/>
              <a:t>CPI</a:t>
            </a:r>
            <a:r>
              <a:rPr lang="en-US" baseline="-25000" smtClean="0"/>
              <a:t>A</a:t>
            </a:r>
            <a:r>
              <a:rPr lang="en-US" smtClean="0"/>
              <a:t>=CPI for year A</a:t>
            </a:r>
          </a:p>
          <a:p>
            <a:pPr lvl="1" eaLnBrk="1" hangingPunct="1">
              <a:lnSpc>
                <a:spcPct val="90000"/>
              </a:lnSpc>
            </a:pPr>
            <a:r>
              <a:rPr lang="en-US" smtClean="0"/>
              <a:t>CPI</a:t>
            </a:r>
            <a:r>
              <a:rPr lang="en-US" baseline="-25000" smtClean="0"/>
              <a:t>B</a:t>
            </a:r>
            <a:r>
              <a:rPr lang="en-US" smtClean="0"/>
              <a:t>=CPI for year B</a:t>
            </a:r>
          </a:p>
          <a:p>
            <a:pPr eaLnBrk="1" hangingPunct="1">
              <a:lnSpc>
                <a:spcPct val="90000"/>
              </a:lnSpc>
            </a:pPr>
            <a:r>
              <a:rPr lang="en-US" sz="2800" smtClean="0"/>
              <a:t>Formula:</a:t>
            </a:r>
          </a:p>
        </p:txBody>
      </p:sp>
      <p:pic>
        <p:nvPicPr>
          <p:cNvPr id="2" name="E4CF2664.wav">
            <a:hlinkClick r:id="" action="ppaction://media"/>
          </p:cNvPr>
          <p:cNvPicPr>
            <a:picLocks noChangeAspect="1"/>
          </p:cNvPicPr>
          <p:nvPr>
            <a:wavAudioFile r:embed="rId2" name="E4CF4D1B.wav"/>
          </p:nvPr>
        </p:nvPicPr>
        <p:blipFill>
          <a:blip r:embed="rId7">
            <a:extLst>
              <a:ext uri="{28A0092B-C50C-407E-A947-70E740481C1C}">
                <a14:useLocalDpi xmlns:a14="http://schemas.microsoft.com/office/drawing/2010/main" val="0"/>
              </a:ext>
            </a:extLst>
          </a:blip>
          <a:srcRect/>
          <a:stretch>
            <a:fillRect/>
          </a:stretch>
        </p:blipFill>
        <p:spPr bwMode="auto">
          <a:xfrm>
            <a:off x="7772400" y="1295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457200" y="704850"/>
            <a:ext cx="8229600" cy="742950"/>
          </a:xfrm>
        </p:spPr>
        <p:txBody>
          <a:bodyPr>
            <a:normAutofit fontScale="90000"/>
          </a:bodyPr>
          <a:lstStyle/>
          <a:p>
            <a:pPr eaLnBrk="1" fontAlgn="auto" hangingPunct="1">
              <a:spcAft>
                <a:spcPts val="0"/>
              </a:spcAft>
              <a:defRPr/>
            </a:pPr>
            <a:r>
              <a:rPr lang="en-US" dirty="0" smtClean="0"/>
              <a:t>Examples</a:t>
            </a:r>
          </a:p>
        </p:txBody>
      </p:sp>
      <p:graphicFrame>
        <p:nvGraphicFramePr>
          <p:cNvPr id="16387" name="Object 5"/>
          <p:cNvGraphicFramePr>
            <a:graphicFrameLocks noGrp="1" noChangeAspect="1"/>
          </p:cNvGraphicFramePr>
          <p:nvPr>
            <p:ph idx="1"/>
          </p:nvPr>
        </p:nvGraphicFramePr>
        <p:xfrm>
          <a:off x="1371600" y="3352800"/>
          <a:ext cx="5792788" cy="915988"/>
        </p:xfrm>
        <a:graphic>
          <a:graphicData uri="http://schemas.openxmlformats.org/presentationml/2006/ole">
            <mc:AlternateContent xmlns:mc="http://schemas.openxmlformats.org/markup-compatibility/2006">
              <mc:Choice xmlns:v="urn:schemas-microsoft-com:vml" Requires="v">
                <p:oleObj spid="_x0000_s16402" name="Equation" r:id="rId5" imgW="2730500" imgH="431800" progId="Equation.3">
                  <p:embed/>
                </p:oleObj>
              </mc:Choice>
              <mc:Fallback>
                <p:oleObj name="Equation" r:id="rId5" imgW="2730500" imgH="431800" progId="Equation.3">
                  <p:embed/>
                  <p:pic>
                    <p:nvPicPr>
                      <p:cNvPr id="0" name="Object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352800"/>
                        <a:ext cx="579278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6474984E-71DF-49E1-B167-7109B51767C0}" type="slidenum">
              <a:rPr lang="en-US" smtClean="0"/>
              <a:pPr/>
              <a:t>12</a:t>
            </a:fld>
            <a:endParaRPr lang="en-US" smtClean="0"/>
          </a:p>
        </p:txBody>
      </p:sp>
      <p:sp>
        <p:nvSpPr>
          <p:cNvPr id="241667" name="Rectangle 3"/>
          <p:cNvSpPr>
            <a:spLocks noGrp="1" noChangeArrowheads="1"/>
          </p:cNvSpPr>
          <p:nvPr>
            <p:ph type="body" idx="4294967295"/>
          </p:nvPr>
        </p:nvSpPr>
        <p:spPr>
          <a:xfrm>
            <a:off x="914400" y="1600200"/>
            <a:ext cx="7315200" cy="1752600"/>
          </a:xfrm>
        </p:spPr>
        <p:txBody>
          <a:bodyPr>
            <a:normAutofit/>
          </a:bodyPr>
          <a:lstStyle/>
          <a:p>
            <a:pPr marL="274320" indent="-274320" eaLnBrk="1" fontAlgn="auto" hangingPunct="1">
              <a:spcAft>
                <a:spcPts val="0"/>
              </a:spcAft>
              <a:buClr>
                <a:schemeClr val="accent3"/>
              </a:buClr>
              <a:buFont typeface="Wingdings 2"/>
              <a:buChar char=""/>
              <a:defRPr/>
            </a:pPr>
            <a:r>
              <a:rPr lang="en-US" dirty="0" smtClean="0"/>
              <a:t>The overall CPI in 1992 was 140.3. The overall CPI was 144.5 in 1993. What was the annual inflation rate from 1992 to 1993?</a:t>
            </a:r>
          </a:p>
          <a:p>
            <a:pPr marL="274320" indent="-274320" eaLnBrk="1" fontAlgn="auto" hangingPunct="1">
              <a:spcAft>
                <a:spcPts val="0"/>
              </a:spcAft>
              <a:buClr>
                <a:schemeClr val="accent3"/>
              </a:buClr>
              <a:buFont typeface="Wingdings 2"/>
              <a:buChar char=""/>
              <a:defRPr/>
            </a:pPr>
            <a:endParaRPr lang="en-US" dirty="0" smtClean="0">
              <a:effectLst>
                <a:outerShdw blurRad="38100" dist="38100" dir="2700000" algn="tl">
                  <a:srgbClr val="000000"/>
                </a:outerShdw>
              </a:effectLst>
            </a:endParaRPr>
          </a:p>
          <a:p>
            <a:pPr marL="274320" indent="-274320" eaLnBrk="1" fontAlgn="auto" hangingPunct="1">
              <a:spcAft>
                <a:spcPts val="0"/>
              </a:spcAft>
              <a:buClr>
                <a:schemeClr val="accent3"/>
              </a:buClr>
              <a:buFont typeface="Wingdings 2"/>
              <a:buChar char=""/>
              <a:defRPr/>
            </a:pPr>
            <a:endParaRPr lang="en-US" dirty="0" smtClean="0">
              <a:effectLst>
                <a:outerShdw blurRad="38100" dist="38100" dir="2700000" algn="tl">
                  <a:srgbClr val="000000"/>
                </a:outerShdw>
              </a:effectLst>
            </a:endParaRPr>
          </a:p>
        </p:txBody>
      </p:sp>
      <p:pic>
        <p:nvPicPr>
          <p:cNvPr id="2" name="8DC42679.wav">
            <a:hlinkClick r:id="" action="ppaction://media"/>
          </p:cNvPr>
          <p:cNvPicPr>
            <a:picLocks noChangeAspect="1"/>
          </p:cNvPicPr>
          <p:nvPr>
            <a:wavAudioFile r:embed="rId2" name="8DC43357.wav"/>
          </p:nvPr>
        </p:nvPicPr>
        <p:blipFill>
          <a:blip r:embed="rId7">
            <a:extLst>
              <a:ext uri="{28A0092B-C50C-407E-A947-70E740481C1C}">
                <a14:useLocalDpi xmlns:a14="http://schemas.microsoft.com/office/drawing/2010/main" val="0"/>
              </a:ext>
            </a:extLst>
          </a:blip>
          <a:srcRect/>
          <a:stretch>
            <a:fillRect/>
          </a:stretch>
        </p:blipFill>
        <p:spPr bwMode="auto">
          <a:xfrm>
            <a:off x="8001000" y="838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4"/>
          <p:cNvGraphicFramePr>
            <a:graphicFrameLocks noGrp="1" noChangeAspect="1"/>
          </p:cNvGraphicFramePr>
          <p:nvPr>
            <p:ph idx="1"/>
          </p:nvPr>
        </p:nvGraphicFramePr>
        <p:xfrm>
          <a:off x="685800" y="3441700"/>
          <a:ext cx="7620000" cy="1120775"/>
        </p:xfrm>
        <a:graphic>
          <a:graphicData uri="http://schemas.openxmlformats.org/presentationml/2006/ole">
            <mc:AlternateContent xmlns:mc="http://schemas.openxmlformats.org/markup-compatibility/2006">
              <mc:Choice xmlns:v="urn:schemas-microsoft-com:vml" Requires="v">
                <p:oleObj spid="_x0000_s17425" name="Equation" r:id="rId5" imgW="3022600" imgH="444500" progId="Equation.3">
                  <p:embed/>
                </p:oleObj>
              </mc:Choice>
              <mc:Fallback>
                <p:oleObj name="Equation" r:id="rId5" imgW="3022600" imgH="444500" progId="Equation.3">
                  <p:embed/>
                  <p:pic>
                    <p:nvPicPr>
                      <p:cNvPr id="0" name="Object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441700"/>
                        <a:ext cx="7620000"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15EC5312-DF56-4F1F-AC17-C38EB8FDC7CF}" type="slidenum">
              <a:rPr lang="en-US" smtClean="0"/>
              <a:pPr/>
              <a:t>13</a:t>
            </a:fld>
            <a:endParaRPr lang="en-US" smtClean="0"/>
          </a:p>
        </p:txBody>
      </p:sp>
      <p:sp>
        <p:nvSpPr>
          <p:cNvPr id="245763" name="Rectangle 3"/>
          <p:cNvSpPr>
            <a:spLocks noGrp="1" noChangeArrowheads="1"/>
          </p:cNvSpPr>
          <p:nvPr>
            <p:ph type="body" idx="4294967295"/>
          </p:nvPr>
        </p:nvSpPr>
        <p:spPr>
          <a:xfrm>
            <a:off x="762000" y="1600200"/>
            <a:ext cx="7467600" cy="1524000"/>
          </a:xfrm>
        </p:spPr>
        <p:txBody>
          <a:bodyPr>
            <a:normAutofit/>
          </a:bodyPr>
          <a:lstStyle/>
          <a:p>
            <a:pPr marL="274320" indent="-274320" eaLnBrk="1" fontAlgn="auto" hangingPunct="1">
              <a:spcAft>
                <a:spcPts val="0"/>
              </a:spcAft>
              <a:buClr>
                <a:schemeClr val="accent3"/>
              </a:buClr>
              <a:buFont typeface="Wingdings 2"/>
              <a:buChar char=""/>
              <a:defRPr/>
            </a:pPr>
            <a:r>
              <a:rPr lang="en-US" dirty="0" smtClean="0"/>
              <a:t>What is the inflation rate from 2001 to 2002, given that 2001 CPI=177.1, 2002 CPI=179.9? </a:t>
            </a:r>
          </a:p>
          <a:p>
            <a:pPr marL="274320" indent="-274320" eaLnBrk="1" fontAlgn="auto" hangingPunct="1">
              <a:spcAft>
                <a:spcPts val="0"/>
              </a:spcAft>
              <a:buClr>
                <a:schemeClr val="accent3"/>
              </a:buClr>
              <a:buFont typeface="Wingdings" pitchFamily="2" charset="2"/>
              <a:buNone/>
              <a:defRPr/>
            </a:pPr>
            <a:endParaRPr lang="en-US" dirty="0" smtClean="0">
              <a:effectLst>
                <a:outerShdw blurRad="38100" dist="38100" dir="2700000" algn="tl">
                  <a:srgbClr val="000000"/>
                </a:outerShdw>
              </a:effectLst>
            </a:endParaRPr>
          </a:p>
        </p:txBody>
      </p:sp>
      <p:pic>
        <p:nvPicPr>
          <p:cNvPr id="2" name="C08B2695.wav">
            <a:hlinkClick r:id="" action="ppaction://media"/>
          </p:cNvPr>
          <p:cNvPicPr>
            <a:picLocks noChangeAspect="1"/>
          </p:cNvPicPr>
          <p:nvPr>
            <a:wavAudioFile r:embed="rId2" name="C08B51E3.wav"/>
          </p:nvPr>
        </p:nvPicPr>
        <p:blipFill>
          <a:blip r:embed="rId7">
            <a:extLst>
              <a:ext uri="{28A0092B-C50C-407E-A947-70E740481C1C}">
                <a14:useLocalDpi xmlns:a14="http://schemas.microsoft.com/office/drawing/2010/main" val="0"/>
              </a:ext>
            </a:extLst>
          </a:blip>
          <a:srcRect/>
          <a:stretch>
            <a:fillRect/>
          </a:stretch>
        </p:blipFill>
        <p:spPr bwMode="auto">
          <a:xfrm>
            <a:off x="7620000" y="1219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p:txBody>
          <a:bodyPr/>
          <a:lstStyle/>
          <a:p>
            <a:pPr eaLnBrk="1" hangingPunct="1"/>
            <a:r>
              <a:rPr lang="en-US" smtClean="0"/>
              <a:t>Applications of CPI</a:t>
            </a:r>
          </a:p>
        </p:txBody>
      </p:sp>
      <p:sp>
        <p:nvSpPr>
          <p:cNvPr id="18435" name="Rectangle 3"/>
          <p:cNvSpPr>
            <a:spLocks noGrp="1" noChangeArrowheads="1"/>
          </p:cNvSpPr>
          <p:nvPr>
            <p:ph idx="1"/>
          </p:nvPr>
        </p:nvSpPr>
        <p:spPr/>
        <p:txBody>
          <a:bodyPr/>
          <a:lstStyle/>
          <a:p>
            <a:pPr eaLnBrk="1" hangingPunct="1"/>
            <a:r>
              <a:rPr lang="en-US" smtClean="0"/>
              <a:t>CPI can be used to compare standard of living over time. </a:t>
            </a:r>
          </a:p>
          <a:p>
            <a:pPr lvl="1" eaLnBrk="1" hangingPunct="1"/>
            <a:r>
              <a:rPr lang="en-US" smtClean="0"/>
              <a:t>Suppose that your income was $20,000 in 1992 (year A), and 25,000 in 1997 (year B), were you really better off in 1997 compared to 1992? Note that CPI for 1992 was 140.3, CPI for 1997 was 160.5.</a:t>
            </a:r>
          </a:p>
          <a:p>
            <a:pPr lvl="1" eaLnBrk="1" hangingPunct="1"/>
            <a:r>
              <a:rPr lang="en-US" smtClean="0"/>
              <a:t>There are three methods one can use to do this comparison. All three will lead to the same conclusion. </a:t>
            </a:r>
          </a:p>
          <a:p>
            <a:pPr lvl="1" eaLnBrk="1" hangingPunct="1">
              <a:buFont typeface="Wingdings" pitchFamily="2" charset="2"/>
              <a:buNone/>
            </a:pPr>
            <a:endParaRPr lang="en-US" smtClean="0"/>
          </a:p>
        </p:txBody>
      </p:sp>
      <p:sp>
        <p:nvSpPr>
          <p:cNvPr id="1843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276BDBB0-D430-4E2D-B6CE-4C54A3CD8B4C}" type="slidenum">
              <a:rPr lang="en-US" smtClean="0"/>
              <a:pPr/>
              <a:t>14</a:t>
            </a:fld>
            <a:endParaRPr lang="en-US" smtClean="0"/>
          </a:p>
        </p:txBody>
      </p:sp>
      <p:pic>
        <p:nvPicPr>
          <p:cNvPr id="2" name="EE502695.wav">
            <a:hlinkClick r:id="" action="ppaction://media"/>
          </p:cNvPr>
          <p:cNvPicPr>
            <a:picLocks noChangeAspect="1"/>
          </p:cNvPicPr>
          <p:nvPr>
            <a:wavAudioFile r:embed="rId1" name="EE50F27D.wav"/>
          </p:nvPr>
        </p:nvPicPr>
        <p:blipFill>
          <a:blip r:embed="rId4">
            <a:extLst>
              <a:ext uri="{28A0092B-C50C-407E-A947-70E740481C1C}">
                <a14:useLocalDpi xmlns:a14="http://schemas.microsoft.com/office/drawing/2010/main" val="0"/>
              </a:ext>
            </a:extLst>
          </a:blip>
          <a:srcRect/>
          <a:stretch>
            <a:fillRect/>
          </a:stretch>
        </p:blipFill>
        <p:spPr bwMode="auto">
          <a:xfrm>
            <a:off x="7315200" y="1066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a:xfrm>
            <a:off x="457200" y="381000"/>
            <a:ext cx="8229600" cy="1219200"/>
          </a:xfrm>
        </p:spPr>
        <p:txBody>
          <a:bodyPr/>
          <a:lstStyle/>
          <a:p>
            <a:pPr eaLnBrk="1" hangingPunct="1"/>
            <a:r>
              <a:rPr lang="en-US" sz="3600" smtClean="0"/>
              <a:t>Method 1- Converting today’s dollar into yesterday's dollar</a:t>
            </a:r>
            <a:endParaRPr lang="en-US" smtClean="0"/>
          </a:p>
        </p:txBody>
      </p:sp>
      <p:graphicFrame>
        <p:nvGraphicFramePr>
          <p:cNvPr id="19459" name="Object 5"/>
          <p:cNvGraphicFramePr>
            <a:graphicFrameLocks noGrp="1" noChangeAspect="1"/>
          </p:cNvGraphicFramePr>
          <p:nvPr>
            <p:ph idx="1"/>
          </p:nvPr>
        </p:nvGraphicFramePr>
        <p:xfrm>
          <a:off x="3505200" y="5410200"/>
          <a:ext cx="2286000" cy="863600"/>
        </p:xfrm>
        <a:graphic>
          <a:graphicData uri="http://schemas.openxmlformats.org/presentationml/2006/ole">
            <mc:AlternateContent xmlns:mc="http://schemas.openxmlformats.org/markup-compatibility/2006">
              <mc:Choice xmlns:v="urn:schemas-microsoft-com:vml" Requires="v">
                <p:oleObj spid="_x0000_s19487" name="Equation" r:id="rId5" imgW="1143000" imgH="431800" progId="Equation.3">
                  <p:embed/>
                </p:oleObj>
              </mc:Choice>
              <mc:Fallback>
                <p:oleObj name="Equation" r:id="rId5" imgW="1143000" imgH="431800" progId="Equation.3">
                  <p:embed/>
                  <p:pic>
                    <p:nvPicPr>
                      <p:cNvPr id="0" name="Object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5410200"/>
                        <a:ext cx="2286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2B7D1B69-9A3E-4E5D-AA2C-1FA16E635A9B}" type="slidenum">
              <a:rPr lang="en-US" smtClean="0"/>
              <a:pPr/>
              <a:t>15</a:t>
            </a:fld>
            <a:endParaRPr lang="en-US" smtClean="0"/>
          </a:p>
        </p:txBody>
      </p:sp>
      <p:sp>
        <p:nvSpPr>
          <p:cNvPr id="19461" name="Rectangle 3"/>
          <p:cNvSpPr>
            <a:spLocks noGrp="1" noChangeArrowheads="1"/>
          </p:cNvSpPr>
          <p:nvPr>
            <p:ph type="body" idx="4294967295"/>
          </p:nvPr>
        </p:nvSpPr>
        <p:spPr>
          <a:xfrm>
            <a:off x="533400" y="1752600"/>
            <a:ext cx="7924800" cy="762000"/>
          </a:xfrm>
        </p:spPr>
        <p:txBody>
          <a:bodyPr/>
          <a:lstStyle/>
          <a:p>
            <a:pPr eaLnBrk="1" hangingPunct="1">
              <a:lnSpc>
                <a:spcPct val="80000"/>
              </a:lnSpc>
            </a:pPr>
            <a:r>
              <a:rPr lang="en-US" sz="2300" smtClean="0"/>
              <a:t>In this example we convert 1997 (Year B) income into 1992 (Year A) dollar value</a:t>
            </a:r>
          </a:p>
        </p:txBody>
      </p:sp>
      <p:graphicFrame>
        <p:nvGraphicFramePr>
          <p:cNvPr id="19462" name="Object 15"/>
          <p:cNvGraphicFramePr>
            <a:graphicFrameLocks noGrp="1" noChangeAspect="1"/>
          </p:cNvGraphicFramePr>
          <p:nvPr>
            <p:ph sz="half" idx="4294967295"/>
          </p:nvPr>
        </p:nvGraphicFramePr>
        <p:xfrm>
          <a:off x="800100" y="2514600"/>
          <a:ext cx="7162800" cy="1431925"/>
        </p:xfrm>
        <a:graphic>
          <a:graphicData uri="http://schemas.openxmlformats.org/presentationml/2006/ole">
            <mc:AlternateContent xmlns:mc="http://schemas.openxmlformats.org/markup-compatibility/2006">
              <mc:Choice xmlns:v="urn:schemas-microsoft-com:vml" Requires="v">
                <p:oleObj spid="_x0000_s19488" name="Equation" r:id="rId7" imgW="3302000" imgH="660400" progId="Equation.3">
                  <p:embed/>
                </p:oleObj>
              </mc:Choice>
              <mc:Fallback>
                <p:oleObj name="Equation" r:id="rId7" imgW="3302000" imgH="660400" progId="Equation.3">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 y="2514600"/>
                        <a:ext cx="71628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3790" name="Rectangle 14"/>
          <p:cNvSpPr>
            <a:spLocks noChangeArrowheads="1"/>
          </p:cNvSpPr>
          <p:nvPr/>
        </p:nvSpPr>
        <p:spPr bwMode="auto">
          <a:xfrm>
            <a:off x="533400" y="3810000"/>
            <a:ext cx="7696200" cy="685800"/>
          </a:xfrm>
          <a:prstGeom prst="rect">
            <a:avLst/>
          </a:prstGeom>
          <a:noFill/>
          <a:ln w="9525">
            <a:noFill/>
            <a:miter lim="800000"/>
            <a:headEnd/>
            <a:tailEnd/>
          </a:ln>
          <a:effectLst/>
        </p:spPr>
        <p:txBody>
          <a:bodyPr/>
          <a:lstStyle/>
          <a:p>
            <a:pPr marL="285750" indent="-285750" eaLnBrk="1" hangingPunct="1">
              <a:lnSpc>
                <a:spcPct val="80000"/>
              </a:lnSpc>
              <a:spcBef>
                <a:spcPct val="20000"/>
              </a:spcBef>
              <a:buClr>
                <a:schemeClr val="tx2"/>
              </a:buClr>
              <a:buSzPct val="60000"/>
              <a:buFont typeface="Wingdings" pitchFamily="2" charset="2"/>
              <a:buChar char="n"/>
              <a:defRPr/>
            </a:pPr>
            <a:r>
              <a:rPr lang="en-US" sz="2400" dirty="0">
                <a:latin typeface="+mn-lt"/>
              </a:rPr>
              <a:t>Because $21,854 (1997) &gt; $20,000 (1992), better off in 1997 </a:t>
            </a:r>
          </a:p>
          <a:p>
            <a:pPr marL="342900" indent="-342900" eaLnBrk="1" hangingPunct="1">
              <a:lnSpc>
                <a:spcPct val="80000"/>
              </a:lnSpc>
              <a:spcBef>
                <a:spcPct val="20000"/>
              </a:spcBef>
              <a:buClr>
                <a:schemeClr val="hlink"/>
              </a:buClr>
              <a:buSzPct val="60000"/>
              <a:buFont typeface="Wingdings" pitchFamily="2" charset="2"/>
              <a:buChar char="n"/>
              <a:defRPr/>
            </a:pPr>
            <a:endParaRPr lang="en-US" sz="2400" dirty="0">
              <a:latin typeface="+mn-lt"/>
            </a:endParaRPr>
          </a:p>
          <a:p>
            <a:pPr marL="342900" indent="-342900" eaLnBrk="1" hangingPunct="1">
              <a:lnSpc>
                <a:spcPct val="80000"/>
              </a:lnSpc>
              <a:spcBef>
                <a:spcPct val="20000"/>
              </a:spcBef>
              <a:buClr>
                <a:schemeClr val="hlink"/>
              </a:buClr>
              <a:buSzPct val="60000"/>
              <a:buFont typeface="Wingdings" pitchFamily="2" charset="2"/>
              <a:buChar char="n"/>
              <a:defRPr/>
            </a:pPr>
            <a:r>
              <a:rPr lang="en-US" sz="2400" dirty="0">
                <a:latin typeface="+mn-lt"/>
              </a:rPr>
              <a:t>General formula for converting today’s dollar into yesterday’s dollar:</a:t>
            </a:r>
          </a:p>
        </p:txBody>
      </p:sp>
      <p:pic>
        <p:nvPicPr>
          <p:cNvPr id="2" name="692A2711.wav">
            <a:hlinkClick r:id="" action="ppaction://media"/>
          </p:cNvPr>
          <p:cNvPicPr>
            <a:picLocks noChangeAspect="1"/>
          </p:cNvPicPr>
          <p:nvPr>
            <a:wavAudioFile r:embed="rId2" name="692AD4C2.wav"/>
          </p:nvPr>
        </p:nvPicPr>
        <p:blipFill>
          <a:blip r:embed="rId9">
            <a:extLst>
              <a:ext uri="{28A0092B-C50C-407E-A947-70E740481C1C}">
                <a14:useLocalDpi xmlns:a14="http://schemas.microsoft.com/office/drawing/2010/main" val="0"/>
              </a:ext>
            </a:extLst>
          </a:blip>
          <a:srcRect/>
          <a:stretch>
            <a:fillRect/>
          </a:stretch>
        </p:blipFill>
        <p:spPr bwMode="auto">
          <a:xfrm>
            <a:off x="7924800" y="990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0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3"/>
          <p:cNvGraphicFramePr>
            <a:graphicFrameLocks noGrp="1" noChangeAspect="1"/>
          </p:cNvGraphicFramePr>
          <p:nvPr>
            <p:ph idx="1"/>
          </p:nvPr>
        </p:nvGraphicFramePr>
        <p:xfrm>
          <a:off x="2895600" y="4946650"/>
          <a:ext cx="2470150" cy="933450"/>
        </p:xfrm>
        <a:graphic>
          <a:graphicData uri="http://schemas.openxmlformats.org/presentationml/2006/ole">
            <mc:AlternateContent xmlns:mc="http://schemas.openxmlformats.org/markup-compatibility/2006">
              <mc:Choice xmlns:v="urn:schemas-microsoft-com:vml" Requires="v">
                <p:oleObj spid="_x0000_s20510" name="Equation" r:id="rId5" imgW="1143000" imgH="431800" progId="Equation.3">
                  <p:embed/>
                </p:oleObj>
              </mc:Choice>
              <mc:Fallback>
                <p:oleObj name="Equation" r:id="rId5" imgW="1143000" imgH="431800" progId="Equation.3">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946650"/>
                        <a:ext cx="2470150"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48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D1DE065B-AF2D-4892-B772-134D5AD28136}" type="slidenum">
              <a:rPr lang="en-US" smtClean="0"/>
              <a:pPr/>
              <a:t>16</a:t>
            </a:fld>
            <a:endParaRPr lang="en-US" smtClean="0"/>
          </a:p>
        </p:txBody>
      </p:sp>
      <p:sp>
        <p:nvSpPr>
          <p:cNvPr id="256002" name="Rectangle 2"/>
          <p:cNvSpPr>
            <a:spLocks noGrp="1" noChangeArrowheads="1"/>
          </p:cNvSpPr>
          <p:nvPr>
            <p:ph type="body" idx="4294967295"/>
          </p:nvPr>
        </p:nvSpPr>
        <p:spPr>
          <a:xfrm>
            <a:off x="533400" y="762000"/>
            <a:ext cx="8001000" cy="1219200"/>
          </a:xfrm>
        </p:spPr>
        <p:txBody>
          <a:bodyPr>
            <a:noAutofit/>
          </a:bodyPr>
          <a:lstStyle/>
          <a:p>
            <a:pPr marL="274320" indent="-274320" eaLnBrk="1" fontAlgn="auto" hangingPunct="1">
              <a:lnSpc>
                <a:spcPct val="80000"/>
              </a:lnSpc>
              <a:spcAft>
                <a:spcPts val="0"/>
              </a:spcAft>
              <a:buClr>
                <a:schemeClr val="accent3"/>
              </a:buClr>
              <a:buFont typeface="Wingdings 2"/>
              <a:buChar char=""/>
              <a:defRPr/>
            </a:pPr>
            <a:r>
              <a:rPr lang="en-US" sz="2400" dirty="0" smtClean="0"/>
              <a:t>Method 2. Converting yesterday’s dollar into today’s dollar</a:t>
            </a:r>
          </a:p>
          <a:p>
            <a:pPr marL="640080" lvl="1" indent="-246888" eaLnBrk="1" fontAlgn="auto" hangingPunct="1">
              <a:lnSpc>
                <a:spcPct val="80000"/>
              </a:lnSpc>
              <a:spcAft>
                <a:spcPts val="0"/>
              </a:spcAft>
              <a:buFont typeface="Wingdings 2"/>
              <a:buChar char=""/>
              <a:defRPr/>
            </a:pPr>
            <a:r>
              <a:rPr lang="en-US" dirty="0" smtClean="0"/>
              <a:t>In this example we convert 1992 (Year A) income into 1997 (Year B) dollar value</a:t>
            </a:r>
          </a:p>
        </p:txBody>
      </p:sp>
      <p:graphicFrame>
        <p:nvGraphicFramePr>
          <p:cNvPr id="20485" name="Object 5"/>
          <p:cNvGraphicFramePr>
            <a:graphicFrameLocks noGrp="1" noChangeAspect="1"/>
          </p:cNvGraphicFramePr>
          <p:nvPr>
            <p:ph sz="half" idx="4294967295"/>
          </p:nvPr>
        </p:nvGraphicFramePr>
        <p:xfrm>
          <a:off x="646113" y="2133600"/>
          <a:ext cx="7588250" cy="989013"/>
        </p:xfrm>
        <a:graphic>
          <a:graphicData uri="http://schemas.openxmlformats.org/presentationml/2006/ole">
            <mc:AlternateContent xmlns:mc="http://schemas.openxmlformats.org/markup-compatibility/2006">
              <mc:Choice xmlns:v="urn:schemas-microsoft-com:vml" Requires="v">
                <p:oleObj spid="_x0000_s20511" name="Equation" r:id="rId7" imgW="3314700" imgH="431800" progId="Equation.3">
                  <p:embed/>
                </p:oleObj>
              </mc:Choice>
              <mc:Fallback>
                <p:oleObj name="Equation" r:id="rId7" imgW="3314700" imgH="4318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113" y="2133600"/>
                        <a:ext cx="7588250" cy="989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04" name="Rectangle 4"/>
          <p:cNvSpPr>
            <a:spLocks noChangeArrowheads="1"/>
          </p:cNvSpPr>
          <p:nvPr/>
        </p:nvSpPr>
        <p:spPr bwMode="auto">
          <a:xfrm>
            <a:off x="533400" y="3505200"/>
            <a:ext cx="7696200" cy="1447800"/>
          </a:xfrm>
          <a:prstGeom prst="rect">
            <a:avLst/>
          </a:prstGeom>
          <a:noFill/>
          <a:ln w="9525">
            <a:noFill/>
            <a:miter lim="800000"/>
            <a:headEnd/>
            <a:tailEnd/>
          </a:ln>
          <a:effectLst/>
        </p:spPr>
        <p:txBody>
          <a:bodyPr/>
          <a:lstStyle/>
          <a:p>
            <a:pPr marL="285750" indent="-285750" eaLnBrk="1" hangingPunct="1">
              <a:lnSpc>
                <a:spcPct val="80000"/>
              </a:lnSpc>
              <a:spcBef>
                <a:spcPct val="20000"/>
              </a:spcBef>
              <a:buClr>
                <a:schemeClr val="tx2"/>
              </a:buClr>
              <a:buSzPct val="60000"/>
              <a:buFont typeface="Wingdings" pitchFamily="2" charset="2"/>
              <a:buChar char="n"/>
              <a:defRPr/>
            </a:pPr>
            <a:r>
              <a:rPr lang="en-US" sz="2400" dirty="0">
                <a:latin typeface="+mn-lt"/>
              </a:rPr>
              <a:t>Because $22,880 (1992) &lt; $25,000 (1997), better off in 1997 </a:t>
            </a:r>
          </a:p>
          <a:p>
            <a:pPr marL="285750" indent="-285750" eaLnBrk="1" hangingPunct="1">
              <a:lnSpc>
                <a:spcPct val="80000"/>
              </a:lnSpc>
              <a:spcBef>
                <a:spcPct val="20000"/>
              </a:spcBef>
              <a:buClr>
                <a:schemeClr val="tx2"/>
              </a:buClr>
              <a:buSzPct val="60000"/>
              <a:buFont typeface="Wingdings" pitchFamily="2" charset="2"/>
              <a:buChar char="n"/>
              <a:defRPr/>
            </a:pPr>
            <a:r>
              <a:rPr lang="en-US" sz="2400" dirty="0">
                <a:latin typeface="+mn-lt"/>
              </a:rPr>
              <a:t>General formula for converting yesterday’s dollar into today’s dollar:</a:t>
            </a:r>
          </a:p>
        </p:txBody>
      </p:sp>
      <p:pic>
        <p:nvPicPr>
          <p:cNvPr id="2" name="BBB52711.wav">
            <a:hlinkClick r:id="" action="ppaction://media"/>
          </p:cNvPr>
          <p:cNvPicPr>
            <a:picLocks noChangeAspect="1"/>
          </p:cNvPicPr>
          <p:nvPr>
            <a:wavAudioFile r:embed="rId2" name="BBB56419.wav"/>
          </p:nvPr>
        </p:nvPicPr>
        <p:blipFill>
          <a:blip r:embed="rId9">
            <a:extLst>
              <a:ext uri="{28A0092B-C50C-407E-A947-70E740481C1C}">
                <a14:useLocalDpi xmlns:a14="http://schemas.microsoft.com/office/drawing/2010/main" val="0"/>
              </a:ext>
            </a:extLst>
          </a:blip>
          <a:srcRect/>
          <a:stretch>
            <a:fillRect/>
          </a:stretch>
        </p:blipFill>
        <p:spPr bwMode="auto">
          <a:xfrm>
            <a:off x="7924800" y="685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3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3"/>
          <p:cNvGraphicFramePr>
            <a:graphicFrameLocks noGrp="1" noChangeAspect="1"/>
          </p:cNvGraphicFramePr>
          <p:nvPr>
            <p:ph idx="1"/>
          </p:nvPr>
        </p:nvGraphicFramePr>
        <p:xfrm>
          <a:off x="838200" y="2667000"/>
          <a:ext cx="7010400" cy="1009650"/>
        </p:xfrm>
        <a:graphic>
          <a:graphicData uri="http://schemas.openxmlformats.org/presentationml/2006/ole">
            <mc:AlternateContent xmlns:mc="http://schemas.openxmlformats.org/markup-compatibility/2006">
              <mc:Choice xmlns:v="urn:schemas-microsoft-com:vml" Requires="v">
                <p:oleObj spid="_x0000_s21522" name="Equation" r:id="rId5" imgW="2997200" imgH="431800" progId="Equation.3">
                  <p:embed/>
                </p:oleObj>
              </mc:Choice>
              <mc:Fallback>
                <p:oleObj name="Equation" r:id="rId5" imgW="2997200" imgH="431800" progId="Equation.3">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667000"/>
                        <a:ext cx="70104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70621A3F-C495-4AA6-BF20-B7BBC7E1CB84}" type="slidenum">
              <a:rPr lang="en-US" smtClean="0"/>
              <a:pPr/>
              <a:t>17</a:t>
            </a:fld>
            <a:endParaRPr lang="en-US" smtClean="0"/>
          </a:p>
        </p:txBody>
      </p:sp>
      <p:sp>
        <p:nvSpPr>
          <p:cNvPr id="248834" name="Rectangle 2"/>
          <p:cNvSpPr>
            <a:spLocks noGrp="1" noChangeArrowheads="1"/>
          </p:cNvSpPr>
          <p:nvPr>
            <p:ph type="body" idx="4294967295"/>
          </p:nvPr>
        </p:nvSpPr>
        <p:spPr>
          <a:xfrm>
            <a:off x="609600" y="1066800"/>
            <a:ext cx="7620000" cy="1828800"/>
          </a:xfrm>
        </p:spPr>
        <p:txBody>
          <a:bodyPr>
            <a:noAutofit/>
          </a:bodyPr>
          <a:lstStyle/>
          <a:p>
            <a:pPr marL="274320" indent="-274320" eaLnBrk="1" fontAlgn="auto" hangingPunct="1">
              <a:lnSpc>
                <a:spcPct val="80000"/>
              </a:lnSpc>
              <a:spcAft>
                <a:spcPts val="0"/>
              </a:spcAft>
              <a:buClr>
                <a:schemeClr val="accent3"/>
              </a:buClr>
              <a:buFont typeface="Wingdings 2"/>
              <a:buChar char=""/>
              <a:defRPr/>
            </a:pPr>
            <a:r>
              <a:rPr lang="en-US" sz="2400" dirty="0" smtClean="0"/>
              <a:t>Method 3. Compare percentage changes of income and price</a:t>
            </a:r>
          </a:p>
          <a:p>
            <a:pPr marL="273367" indent="-246888" eaLnBrk="1" fontAlgn="auto" hangingPunct="1">
              <a:lnSpc>
                <a:spcPct val="80000"/>
              </a:lnSpc>
              <a:spcAft>
                <a:spcPts val="0"/>
              </a:spcAft>
              <a:buFont typeface="Wingdings 2"/>
              <a:buChar char=""/>
              <a:defRPr/>
            </a:pPr>
            <a:r>
              <a:rPr lang="en-US" dirty="0" smtClean="0"/>
              <a:t>% change in price from 1992 to 1997 = inflation rate 1992-1997</a:t>
            </a:r>
          </a:p>
        </p:txBody>
      </p:sp>
      <p:sp>
        <p:nvSpPr>
          <p:cNvPr id="248841" name="Rectangle 9"/>
          <p:cNvSpPr>
            <a:spLocks noChangeArrowheads="1"/>
          </p:cNvSpPr>
          <p:nvPr/>
        </p:nvSpPr>
        <p:spPr bwMode="auto">
          <a:xfrm>
            <a:off x="609600" y="4038600"/>
            <a:ext cx="8001000" cy="1905000"/>
          </a:xfrm>
          <a:prstGeom prst="rect">
            <a:avLst/>
          </a:prstGeom>
          <a:noFill/>
          <a:ln w="9525">
            <a:noFill/>
            <a:miter lim="800000"/>
            <a:headEnd/>
            <a:tailEnd/>
          </a:ln>
          <a:effectLst/>
        </p:spPr>
        <p:txBody>
          <a:bodyPr/>
          <a:lstStyle/>
          <a:p>
            <a:pPr marL="342900" indent="-342900" eaLnBrk="1" hangingPunct="1">
              <a:lnSpc>
                <a:spcPct val="80000"/>
              </a:lnSpc>
              <a:spcBef>
                <a:spcPct val="20000"/>
              </a:spcBef>
              <a:buClr>
                <a:schemeClr val="hlink"/>
              </a:buClr>
              <a:buSzPct val="60000"/>
              <a:buFont typeface="Wingdings" pitchFamily="2" charset="2"/>
              <a:buNone/>
              <a:defRPr/>
            </a:pPr>
            <a:endParaRPr lang="en-US" sz="2400" dirty="0">
              <a:effectLst>
                <a:outerShdw blurRad="38100" dist="38100" dir="2700000" algn="tl">
                  <a:srgbClr val="000000"/>
                </a:outerShdw>
              </a:effectLst>
            </a:endParaRPr>
          </a:p>
          <a:p>
            <a:pPr marL="285750" indent="-285750" eaLnBrk="1" hangingPunct="1">
              <a:lnSpc>
                <a:spcPct val="80000"/>
              </a:lnSpc>
              <a:spcBef>
                <a:spcPct val="20000"/>
              </a:spcBef>
              <a:buClr>
                <a:schemeClr val="tx2"/>
              </a:buClr>
              <a:buSzPct val="60000"/>
              <a:buFont typeface="Wingdings" pitchFamily="2" charset="2"/>
              <a:buChar char="n"/>
              <a:defRPr/>
            </a:pPr>
            <a:r>
              <a:rPr lang="en-US" sz="2400" dirty="0">
                <a:latin typeface="+mn-lt"/>
              </a:rPr>
              <a:t>% change in income = 25000/20000 -1 = 25%</a:t>
            </a:r>
          </a:p>
          <a:p>
            <a:pPr marL="285750" indent="-285750" eaLnBrk="1" hangingPunct="1">
              <a:lnSpc>
                <a:spcPct val="80000"/>
              </a:lnSpc>
              <a:spcBef>
                <a:spcPct val="20000"/>
              </a:spcBef>
              <a:buClr>
                <a:schemeClr val="tx2"/>
              </a:buClr>
              <a:buSzPct val="60000"/>
              <a:buFont typeface="Wingdings" pitchFamily="2" charset="2"/>
              <a:buChar char="n"/>
              <a:defRPr/>
            </a:pPr>
            <a:r>
              <a:rPr lang="en-US" sz="2400" dirty="0">
                <a:latin typeface="+mn-lt"/>
              </a:rPr>
              <a:t>Because income increase at 25% is higher than price increase at 14.4%, better off in 1997</a:t>
            </a:r>
          </a:p>
        </p:txBody>
      </p:sp>
      <p:pic>
        <p:nvPicPr>
          <p:cNvPr id="2" name="116D2726.wav">
            <a:hlinkClick r:id="" action="ppaction://media"/>
          </p:cNvPr>
          <p:cNvPicPr>
            <a:picLocks noChangeAspect="1"/>
          </p:cNvPicPr>
          <p:nvPr>
            <a:wavAudioFile r:embed="rId2" name="116D6FF4.wav"/>
          </p:nvPr>
        </p:nvPicPr>
        <p:blipFill>
          <a:blip r:embed="rId7">
            <a:extLst>
              <a:ext uri="{28A0092B-C50C-407E-A947-70E740481C1C}">
                <a14:useLocalDpi xmlns:a14="http://schemas.microsoft.com/office/drawing/2010/main" val="0"/>
              </a:ext>
            </a:extLst>
          </a:blip>
          <a:srcRect/>
          <a:stretch>
            <a:fillRect/>
          </a:stretch>
        </p:blipFill>
        <p:spPr bwMode="auto">
          <a:xfrm>
            <a:off x="8015288" y="762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8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a:lstStyle/>
          <a:p>
            <a:pPr eaLnBrk="1" hangingPunct="1"/>
            <a:r>
              <a:rPr lang="en-US" smtClean="0"/>
              <a:t>Another Example</a:t>
            </a:r>
          </a:p>
        </p:txBody>
      </p:sp>
      <p:sp>
        <p:nvSpPr>
          <p:cNvPr id="22531" name="Rectangle 3"/>
          <p:cNvSpPr>
            <a:spLocks noGrp="1" noChangeArrowheads="1"/>
          </p:cNvSpPr>
          <p:nvPr>
            <p:ph idx="1"/>
          </p:nvPr>
        </p:nvSpPr>
        <p:spPr/>
        <p:txBody>
          <a:bodyPr/>
          <a:lstStyle/>
          <a:p>
            <a:pPr eaLnBrk="1" hangingPunct="1"/>
            <a:r>
              <a:rPr lang="en-US" smtClean="0"/>
              <a:t>Consider the previous salary increase case (salary increase from $20,000 to $25,000) using two different years, say, 1977 -1982? 1977 CPI: 60.6; 1982 CPI: 96.5. In which year was the consumer better off?</a:t>
            </a:r>
          </a:p>
        </p:txBody>
      </p:sp>
      <p:sp>
        <p:nvSpPr>
          <p:cNvPr id="2253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A719F583-15B5-4D3C-AF14-AC4DF58364E3}" type="slidenum">
              <a:rPr lang="en-US" smtClean="0"/>
              <a:pPr/>
              <a:t>18</a:t>
            </a:fld>
            <a:endParaRPr lang="en-US" smtClean="0"/>
          </a:p>
        </p:txBody>
      </p:sp>
      <p:pic>
        <p:nvPicPr>
          <p:cNvPr id="22533" name="Picture 6" descr="http://t3.gstatic.com/images?q=tbn:3VgDMoM_z16TCM%3Ahttp://msp229.photobucket.com/albums/ee204/crankygamersuk/question_mark.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4038600"/>
            <a:ext cx="24384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983F2742.wav">
            <a:hlinkClick r:id="" action="ppaction://media"/>
          </p:cNvPr>
          <p:cNvPicPr>
            <a:picLocks noChangeAspect="1"/>
          </p:cNvPicPr>
          <p:nvPr>
            <a:wavAudioFile r:embed="rId1" name="983F604A.wav"/>
          </p:nvPr>
        </p:nvPicPr>
        <p:blipFill>
          <a:blip r:embed="rId6">
            <a:extLst>
              <a:ext uri="{28A0092B-C50C-407E-A947-70E740481C1C}">
                <a14:useLocalDpi xmlns:a14="http://schemas.microsoft.com/office/drawing/2010/main" val="0"/>
              </a:ext>
            </a:extLst>
          </a:blip>
          <a:srcRect/>
          <a:stretch>
            <a:fillRect/>
          </a:stretch>
        </p:blipFill>
        <p:spPr bwMode="auto">
          <a:xfrm>
            <a:off x="7696200" y="914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457200" y="1143000"/>
            <a:ext cx="8229600" cy="5181600"/>
          </a:xfrm>
        </p:spPr>
        <p:txBody>
          <a:bodyPr/>
          <a:lstStyle/>
          <a:p>
            <a:pPr eaLnBrk="1" hangingPunct="1"/>
            <a:r>
              <a:rPr lang="en-US" smtClean="0"/>
              <a:t>Converting 1982 dollars to 1977 dollars</a:t>
            </a:r>
          </a:p>
          <a:p>
            <a:pPr lvl="1" eaLnBrk="1" hangingPunct="1"/>
            <a:r>
              <a:rPr lang="en-US" smtClean="0"/>
              <a:t>25,000*(60.6/96.5)=$15,699</a:t>
            </a:r>
          </a:p>
          <a:p>
            <a:pPr lvl="1" eaLnBrk="1" hangingPunct="1"/>
            <a:r>
              <a:rPr lang="en-US" smtClean="0"/>
              <a:t>They were worse off in 1982 because $15,699 &lt;20,000</a:t>
            </a:r>
          </a:p>
          <a:p>
            <a:pPr eaLnBrk="1" hangingPunct="1"/>
            <a:r>
              <a:rPr lang="en-US" smtClean="0"/>
              <a:t>Converting 1977 dollars to 1982 dollars</a:t>
            </a:r>
          </a:p>
          <a:p>
            <a:pPr lvl="1" eaLnBrk="1" hangingPunct="1"/>
            <a:r>
              <a:rPr lang="en-US" smtClean="0"/>
              <a:t>20,000*(96.5/60.6)=$31,848</a:t>
            </a:r>
          </a:p>
          <a:p>
            <a:pPr lvl="1" eaLnBrk="1" hangingPunct="1"/>
            <a:r>
              <a:rPr lang="en-US" smtClean="0"/>
              <a:t>They were worse off in 1982 because 25,000 &lt; $31,848</a:t>
            </a:r>
          </a:p>
          <a:p>
            <a:pPr eaLnBrk="1" hangingPunct="1"/>
            <a:r>
              <a:rPr lang="en-US" smtClean="0"/>
              <a:t>Comparing changes in prices and income</a:t>
            </a:r>
          </a:p>
          <a:p>
            <a:pPr lvl="1" eaLnBrk="1" hangingPunct="1"/>
            <a:r>
              <a:rPr lang="en-US" smtClean="0"/>
              <a:t>Total inflation: 96.5/60.6-1=59.2%</a:t>
            </a:r>
          </a:p>
          <a:p>
            <a:pPr lvl="1" eaLnBrk="1" hangingPunct="1"/>
            <a:r>
              <a:rPr lang="en-US" smtClean="0"/>
              <a:t>% income increase = 25000/20000 -1 = 25%</a:t>
            </a:r>
          </a:p>
          <a:p>
            <a:pPr lvl="1" eaLnBrk="1" hangingPunct="1"/>
            <a:r>
              <a:rPr lang="en-US" smtClean="0"/>
              <a:t>Same conclusion because price increase &gt; income increase</a:t>
            </a:r>
          </a:p>
          <a:p>
            <a:pPr eaLnBrk="1" hangingPunct="1"/>
            <a:endParaRPr lang="en-US" smtClean="0"/>
          </a:p>
        </p:txBody>
      </p:sp>
      <p:sp>
        <p:nvSpPr>
          <p:cNvPr id="2355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296A450-5E9B-434E-BCDF-9A80C8866C71}" type="slidenum">
              <a:rPr lang="en-US" smtClean="0"/>
              <a:pPr/>
              <a:t>19</a:t>
            </a:fld>
            <a:endParaRPr lang="en-US" smtClean="0"/>
          </a:p>
        </p:txBody>
      </p:sp>
      <p:pic>
        <p:nvPicPr>
          <p:cNvPr id="2" name="F0BC2742.wav">
            <a:hlinkClick r:id="" action="ppaction://media"/>
          </p:cNvPr>
          <p:cNvPicPr>
            <a:picLocks noChangeAspect="1"/>
          </p:cNvPicPr>
          <p:nvPr>
            <a:wavAudioFile r:embed="rId1" name="F0BCEF9F.wav"/>
          </p:nvPr>
        </p:nvPicPr>
        <p:blipFill>
          <a:blip r:embed="rId4">
            <a:extLst>
              <a:ext uri="{28A0092B-C50C-407E-A947-70E740481C1C}">
                <a14:useLocalDpi xmlns:a14="http://schemas.microsoft.com/office/drawing/2010/main" val="0"/>
              </a:ext>
            </a:extLst>
          </a:blip>
          <a:srcRect/>
          <a:stretch>
            <a:fillRect/>
          </a:stretch>
        </p:blipFill>
        <p:spPr bwMode="auto">
          <a:xfrm>
            <a:off x="7543800" y="914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4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idx="1"/>
          </p:nvPr>
        </p:nvSpPr>
        <p:spPr>
          <a:xfrm>
            <a:off x="457200" y="1143000"/>
            <a:ext cx="8229600" cy="5181600"/>
          </a:xfrm>
        </p:spPr>
        <p:txBody>
          <a:bodyPr>
            <a:normAutofit lnSpcReduction="10000"/>
          </a:bodyPr>
          <a:lstStyle/>
          <a:p>
            <a:pPr marL="274320" indent="-274320" eaLnBrk="1" fontAlgn="auto" hangingPunct="1">
              <a:spcAft>
                <a:spcPts val="0"/>
              </a:spcAft>
              <a:buClr>
                <a:schemeClr val="accent3"/>
              </a:buClr>
              <a:buFont typeface="Wingdings 2"/>
              <a:buChar char=""/>
              <a:defRPr/>
            </a:pPr>
            <a:r>
              <a:rPr lang="en-US" dirty="0" smtClean="0"/>
              <a:t>What is inflation rate?</a:t>
            </a:r>
          </a:p>
          <a:p>
            <a:pPr marL="640080" lvl="1" indent="-246888" eaLnBrk="1" fontAlgn="auto" hangingPunct="1">
              <a:spcAft>
                <a:spcPts val="0"/>
              </a:spcAft>
              <a:buFont typeface="Wingdings 2"/>
              <a:buChar char=""/>
              <a:defRPr/>
            </a:pPr>
            <a:r>
              <a:rPr lang="en-US" dirty="0" smtClean="0"/>
              <a:t>The inflation rate is the percentage increase in prices over a period of time</a:t>
            </a:r>
          </a:p>
          <a:p>
            <a:pPr marL="640080" lvl="1" indent="-246888" eaLnBrk="1" fontAlgn="auto" hangingPunct="1">
              <a:spcAft>
                <a:spcPts val="0"/>
              </a:spcAft>
              <a:buFont typeface="Wingdings 2"/>
              <a:buChar char=""/>
              <a:defRPr/>
            </a:pPr>
            <a:r>
              <a:rPr lang="en-US" dirty="0" smtClean="0"/>
              <a:t>Examples</a:t>
            </a:r>
          </a:p>
          <a:p>
            <a:pPr lvl="2" indent="-246888" eaLnBrk="1" fontAlgn="auto" hangingPunct="1">
              <a:spcAft>
                <a:spcPts val="0"/>
              </a:spcAft>
              <a:buFont typeface="Wingdings 2"/>
              <a:buChar char=""/>
              <a:defRPr/>
            </a:pPr>
            <a:r>
              <a:rPr lang="en-US" dirty="0" smtClean="0"/>
              <a:t>The inflation rate for a group of products or services</a:t>
            </a:r>
          </a:p>
          <a:p>
            <a:pPr marL="1188720" lvl="3" indent="-210312" eaLnBrk="1" fontAlgn="auto" hangingPunct="1">
              <a:spcAft>
                <a:spcPts val="0"/>
              </a:spcAft>
              <a:buClr>
                <a:schemeClr val="accent3"/>
              </a:buClr>
              <a:buFont typeface="Wingdings 2"/>
              <a:buChar char=""/>
              <a:defRPr/>
            </a:pPr>
            <a:r>
              <a:rPr lang="en-US" dirty="0" smtClean="0"/>
              <a:t>Medical </a:t>
            </a:r>
            <a:r>
              <a:rPr lang="en-US" dirty="0" smtClean="0"/>
              <a:t>care</a:t>
            </a:r>
            <a:endParaRPr lang="en-US" dirty="0" smtClean="0"/>
          </a:p>
          <a:p>
            <a:pPr marL="1463040" lvl="4" indent="-210312" eaLnBrk="1" fontAlgn="auto" hangingPunct="1">
              <a:spcAft>
                <a:spcPts val="0"/>
              </a:spcAft>
              <a:buClr>
                <a:schemeClr val="accent4"/>
              </a:buClr>
              <a:buFont typeface="Wingdings 2"/>
              <a:buChar char=""/>
              <a:defRPr/>
            </a:pPr>
            <a:r>
              <a:rPr lang="en-US" dirty="0" smtClean="0"/>
              <a:t>2012-2013: 2.5% </a:t>
            </a:r>
            <a:endParaRPr lang="en-US" dirty="0" smtClean="0"/>
          </a:p>
          <a:p>
            <a:pPr marL="1463040" lvl="4" indent="-210312" eaLnBrk="1" fontAlgn="auto" hangingPunct="1">
              <a:spcAft>
                <a:spcPts val="0"/>
              </a:spcAft>
              <a:buClr>
                <a:schemeClr val="accent4"/>
              </a:buClr>
              <a:buFont typeface="Wingdings 2"/>
              <a:buChar char=""/>
              <a:defRPr/>
            </a:pPr>
            <a:r>
              <a:rPr lang="en-US" dirty="0" smtClean="0"/>
              <a:t>1990 </a:t>
            </a:r>
            <a:r>
              <a:rPr lang="en-US" dirty="0" smtClean="0"/>
              <a:t>– </a:t>
            </a:r>
            <a:r>
              <a:rPr lang="en-US" dirty="0" smtClean="0"/>
              <a:t>2013: 154.9%</a:t>
            </a:r>
            <a:endParaRPr lang="en-US" dirty="0" smtClean="0"/>
          </a:p>
          <a:p>
            <a:pPr marL="1188720" lvl="3" indent="-210312" eaLnBrk="1" fontAlgn="auto" hangingPunct="1">
              <a:spcAft>
                <a:spcPts val="0"/>
              </a:spcAft>
              <a:buClr>
                <a:schemeClr val="accent3"/>
              </a:buClr>
              <a:buFont typeface="Wingdings 2"/>
              <a:buChar char=""/>
              <a:defRPr/>
            </a:pPr>
            <a:r>
              <a:rPr lang="en-US" dirty="0" smtClean="0"/>
              <a:t>Food and beverages</a:t>
            </a:r>
          </a:p>
          <a:p>
            <a:pPr marL="1463040" lvl="4" indent="-210312" eaLnBrk="1" fontAlgn="auto" hangingPunct="1">
              <a:spcAft>
                <a:spcPts val="0"/>
              </a:spcAft>
              <a:buClr>
                <a:schemeClr val="accent4"/>
              </a:buClr>
              <a:buFont typeface="Wingdings 2"/>
              <a:buChar char=""/>
              <a:defRPr/>
            </a:pPr>
            <a:r>
              <a:rPr lang="en-US" dirty="0" smtClean="0"/>
              <a:t>2012-2013: 1.4 </a:t>
            </a:r>
            <a:r>
              <a:rPr lang="en-US" dirty="0" smtClean="0"/>
              <a:t>% </a:t>
            </a:r>
          </a:p>
          <a:p>
            <a:pPr marL="1463040" lvl="4" indent="-210312" eaLnBrk="1" fontAlgn="auto" hangingPunct="1">
              <a:spcAft>
                <a:spcPts val="0"/>
              </a:spcAft>
              <a:buClr>
                <a:schemeClr val="accent4"/>
              </a:buClr>
              <a:buFont typeface="Wingdings 2"/>
              <a:buChar char=""/>
              <a:defRPr/>
            </a:pPr>
            <a:r>
              <a:rPr lang="en-US" dirty="0" smtClean="0"/>
              <a:t>1990 </a:t>
            </a:r>
            <a:r>
              <a:rPr lang="en-US" dirty="0" smtClean="0"/>
              <a:t>- </a:t>
            </a:r>
            <a:r>
              <a:rPr lang="en-US" dirty="0" smtClean="0"/>
              <a:t>2013:  76.9 </a:t>
            </a:r>
            <a:r>
              <a:rPr lang="en-US" dirty="0" smtClean="0"/>
              <a:t>%</a:t>
            </a:r>
          </a:p>
          <a:p>
            <a:pPr lvl="2" indent="-246888" eaLnBrk="1" fontAlgn="auto" hangingPunct="1">
              <a:spcAft>
                <a:spcPts val="0"/>
              </a:spcAft>
              <a:buFont typeface="Wingdings 2"/>
              <a:buChar char=""/>
              <a:defRPr/>
            </a:pPr>
            <a:r>
              <a:rPr lang="en-US" dirty="0" smtClean="0"/>
              <a:t>The inflation rate for all products and services</a:t>
            </a:r>
          </a:p>
          <a:p>
            <a:pPr marL="1188720" lvl="3" indent="-210312" eaLnBrk="1" fontAlgn="auto" hangingPunct="1">
              <a:spcAft>
                <a:spcPts val="0"/>
              </a:spcAft>
              <a:buClr>
                <a:schemeClr val="accent3"/>
              </a:buClr>
              <a:buFont typeface="Wingdings 2"/>
              <a:buChar char=""/>
              <a:defRPr/>
            </a:pPr>
            <a:r>
              <a:rPr lang="en-US" dirty="0" smtClean="0"/>
              <a:t>2012 </a:t>
            </a:r>
            <a:r>
              <a:rPr lang="en-US" dirty="0" smtClean="0"/>
              <a:t>- </a:t>
            </a:r>
            <a:r>
              <a:rPr lang="en-US" dirty="0" smtClean="0"/>
              <a:t>2013: 1.5% </a:t>
            </a:r>
            <a:r>
              <a:rPr lang="en-US" dirty="0" smtClean="0"/>
              <a:t>(annual inflation rate)</a:t>
            </a:r>
          </a:p>
          <a:p>
            <a:pPr marL="1188720" lvl="3" indent="-210312" eaLnBrk="1" fontAlgn="auto" hangingPunct="1">
              <a:spcAft>
                <a:spcPts val="0"/>
              </a:spcAft>
              <a:buClr>
                <a:schemeClr val="accent3"/>
              </a:buClr>
              <a:buFont typeface="Wingdings 2"/>
              <a:buChar char=""/>
              <a:defRPr/>
            </a:pPr>
            <a:r>
              <a:rPr lang="en-US" dirty="0" smtClean="0"/>
              <a:t>1990 </a:t>
            </a:r>
            <a:r>
              <a:rPr lang="en-US" dirty="0" smtClean="0"/>
              <a:t>- </a:t>
            </a:r>
            <a:r>
              <a:rPr lang="en-US" dirty="0" smtClean="0"/>
              <a:t>2013: 75.6 </a:t>
            </a:r>
            <a:r>
              <a:rPr lang="en-US" dirty="0" smtClean="0"/>
              <a:t>%</a:t>
            </a:r>
          </a:p>
        </p:txBody>
      </p:sp>
      <p:sp>
        <p:nvSpPr>
          <p:cNvPr id="614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65FD5CF9-FBE8-4716-AD8C-5480824A9AD9}" type="slidenum">
              <a:rPr lang="en-US" smtClean="0"/>
              <a:pPr/>
              <a:t>2</a:t>
            </a:fld>
            <a:endParaRPr lang="en-US"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8382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7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Concept 6: Interest Rate</a:t>
            </a:r>
          </a:p>
        </p:txBody>
      </p:sp>
      <p:sp>
        <p:nvSpPr>
          <p:cNvPr id="261123" name="Rectangle 3"/>
          <p:cNvSpPr>
            <a:spLocks noGrp="1" noChangeArrowheads="1"/>
          </p:cNvSpPr>
          <p:nvPr>
            <p:ph idx="1"/>
          </p:nvPr>
        </p:nvSpPr>
        <p:spPr/>
        <p:txBody>
          <a:bodyPr>
            <a:normAutofit lnSpcReduction="10000"/>
          </a:bodyPr>
          <a:lstStyle/>
          <a:p>
            <a:pPr marL="274320" indent="-274320" eaLnBrk="1" fontAlgn="auto" hangingPunct="1">
              <a:spcAft>
                <a:spcPts val="0"/>
              </a:spcAft>
              <a:buClr>
                <a:schemeClr val="accent3"/>
              </a:buClr>
              <a:buFont typeface="Wingdings 2"/>
              <a:buChar char=""/>
              <a:defRPr/>
            </a:pPr>
            <a:r>
              <a:rPr lang="en-US" smtClean="0"/>
              <a:t>Why do interest rates exist? There are three legitimate reasons why interest rates exist</a:t>
            </a:r>
          </a:p>
          <a:p>
            <a:pPr marL="640080" lvl="1" indent="-246888" eaLnBrk="1" fontAlgn="auto" hangingPunct="1">
              <a:spcAft>
                <a:spcPts val="0"/>
              </a:spcAft>
              <a:buFont typeface="Wingdings 2"/>
              <a:buChar char=""/>
              <a:defRPr/>
            </a:pPr>
            <a:r>
              <a:rPr lang="en-US" smtClean="0"/>
              <a:t>1. Risk: Borrower may not repay, or not repay on time; Your circumstances may change and the money may worth less to you one year later than now.  (mortality risk)</a:t>
            </a:r>
          </a:p>
          <a:p>
            <a:pPr marL="640080" lvl="1" indent="-246888" eaLnBrk="1" fontAlgn="auto" hangingPunct="1">
              <a:spcAft>
                <a:spcPts val="0"/>
              </a:spcAft>
              <a:buFont typeface="Wingdings 2"/>
              <a:buChar char=""/>
              <a:defRPr/>
            </a:pPr>
            <a:r>
              <a:rPr lang="en-US" smtClean="0"/>
              <a:t>2. Opportunity cost: You could use the money on something that derives pleasure</a:t>
            </a:r>
          </a:p>
          <a:p>
            <a:pPr marL="640080" lvl="1" indent="-246888" eaLnBrk="1" fontAlgn="auto" hangingPunct="1">
              <a:spcAft>
                <a:spcPts val="0"/>
              </a:spcAft>
              <a:buFont typeface="Wingdings 2"/>
              <a:buChar char=""/>
              <a:defRPr/>
            </a:pPr>
            <a:r>
              <a:rPr lang="en-US" smtClean="0"/>
              <a:t>3. Inflation: Money repaid to you in the future is not worth as much as money loaned today in purchasing power.</a:t>
            </a:r>
          </a:p>
        </p:txBody>
      </p:sp>
      <p:sp>
        <p:nvSpPr>
          <p:cNvPr id="245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68A2E6F5-DD01-403C-A1A0-4171739C1A37}" type="slidenum">
              <a:rPr lang="en-US" smtClean="0"/>
              <a:pPr/>
              <a:t>20</a:t>
            </a:fld>
            <a:endParaRPr lang="en-US" smtClean="0"/>
          </a:p>
        </p:txBody>
      </p:sp>
      <p:pic>
        <p:nvPicPr>
          <p:cNvPr id="2" name="F6142757.wav">
            <a:hlinkClick r:id="" action="ppaction://media"/>
          </p:cNvPr>
          <p:cNvPicPr>
            <a:picLocks noChangeAspect="1"/>
          </p:cNvPicPr>
          <p:nvPr>
            <a:wavAudioFile r:embed="rId1" name="F614AAD4.wav"/>
          </p:nvPr>
        </p:nvPicPr>
        <p:blipFill>
          <a:blip r:embed="rId4">
            <a:extLst>
              <a:ext uri="{28A0092B-C50C-407E-A947-70E740481C1C}">
                <a14:useLocalDpi xmlns:a14="http://schemas.microsoft.com/office/drawing/2010/main" val="0"/>
              </a:ext>
            </a:extLst>
          </a:blip>
          <a:srcRect/>
          <a:stretch>
            <a:fillRect/>
          </a:stretch>
        </p:blipFill>
        <p:spPr bwMode="auto">
          <a:xfrm>
            <a:off x="7620000" y="990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1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3"/>
          <p:cNvSpPr>
            <a:spLocks noGrp="1" noChangeArrowheads="1"/>
          </p:cNvSpPr>
          <p:nvPr>
            <p:ph idx="1"/>
          </p:nvPr>
        </p:nvSpPr>
        <p:spPr/>
        <p:txBody>
          <a:bodyPr>
            <a:normAutofit/>
          </a:bodyPr>
          <a:lstStyle/>
          <a:p>
            <a:pPr marL="274320" indent="-274320" eaLnBrk="1" fontAlgn="auto" hangingPunct="1">
              <a:spcAft>
                <a:spcPts val="0"/>
              </a:spcAft>
              <a:buClr>
                <a:schemeClr val="accent3"/>
              </a:buClr>
              <a:buFont typeface="Wingdings 2"/>
              <a:buChar char=""/>
              <a:defRPr/>
            </a:pPr>
            <a:r>
              <a:rPr lang="en-US" dirty="0" smtClean="0"/>
              <a:t>If you loan money to others, what rate would you charge? </a:t>
            </a:r>
          </a:p>
          <a:p>
            <a:pPr marL="640080" lvl="1" indent="-246888" eaLnBrk="1" fontAlgn="auto" hangingPunct="1">
              <a:spcAft>
                <a:spcPts val="0"/>
              </a:spcAft>
              <a:buFont typeface="Wingdings 2"/>
              <a:buChar char=""/>
              <a:defRPr/>
            </a:pPr>
            <a:r>
              <a:rPr lang="en-US" dirty="0" smtClean="0"/>
              <a:t>Different people will want to charge different rates because</a:t>
            </a:r>
          </a:p>
          <a:p>
            <a:pPr lvl="2" indent="-246888" eaLnBrk="1" fontAlgn="auto" hangingPunct="1">
              <a:spcAft>
                <a:spcPts val="0"/>
              </a:spcAft>
              <a:buFont typeface="Wingdings 2"/>
              <a:buChar char=""/>
              <a:defRPr/>
            </a:pPr>
            <a:r>
              <a:rPr lang="en-US" dirty="0" smtClean="0"/>
              <a:t>The risk is different – you want to charge more if the borrower  has a bad credit history because you are taking a higher default risk.</a:t>
            </a:r>
          </a:p>
          <a:p>
            <a:pPr lvl="2" indent="-246888" eaLnBrk="1" fontAlgn="auto" hangingPunct="1">
              <a:spcAft>
                <a:spcPts val="0"/>
              </a:spcAft>
              <a:buFont typeface="Wingdings 2"/>
              <a:buChar char=""/>
              <a:defRPr/>
            </a:pPr>
            <a:r>
              <a:rPr lang="en-US" dirty="0" smtClean="0"/>
              <a:t>Your opportunity cost may be different. </a:t>
            </a:r>
          </a:p>
          <a:p>
            <a:pPr lvl="2" indent="-246888" eaLnBrk="1" fontAlgn="auto" hangingPunct="1">
              <a:spcAft>
                <a:spcPts val="0"/>
              </a:spcAft>
              <a:buFont typeface="Wingdings 2"/>
              <a:buChar char=""/>
              <a:defRPr/>
            </a:pPr>
            <a:r>
              <a:rPr lang="en-US" dirty="0" smtClean="0"/>
              <a:t>Your estimation of future inflation rate can be different.</a:t>
            </a:r>
          </a:p>
        </p:txBody>
      </p:sp>
      <p:sp>
        <p:nvSpPr>
          <p:cNvPr id="2560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CD9CBEC1-4B78-4B8B-AF7A-858282972E8D}" type="slidenum">
              <a:rPr lang="en-US" smtClean="0"/>
              <a:pPr/>
              <a:t>21</a:t>
            </a:fld>
            <a:endParaRPr lang="en-US" smtClean="0"/>
          </a:p>
        </p:txBody>
      </p:sp>
      <p:pic>
        <p:nvPicPr>
          <p:cNvPr id="2" name="ADD42757.wav">
            <a:hlinkClick r:id="" action="ppaction://media"/>
          </p:cNvPr>
          <p:cNvPicPr>
            <a:picLocks noChangeAspect="1"/>
          </p:cNvPicPr>
          <p:nvPr>
            <a:wavAudioFile r:embed="rId1" name="ADD4CC94.wav"/>
          </p:nvPr>
        </p:nvPicPr>
        <p:blipFill>
          <a:blip r:embed="rId4">
            <a:extLst>
              <a:ext uri="{28A0092B-C50C-407E-A947-70E740481C1C}">
                <a14:useLocalDpi xmlns:a14="http://schemas.microsoft.com/office/drawing/2010/main" val="0"/>
              </a:ext>
            </a:extLst>
          </a:blip>
          <a:srcRect/>
          <a:stretch>
            <a:fillRect/>
          </a:stretch>
        </p:blipFill>
        <p:spPr bwMode="auto">
          <a:xfrm>
            <a:off x="7391400" y="1143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6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pPr eaLnBrk="1" hangingPunct="1"/>
            <a:r>
              <a:rPr lang="en-US" smtClean="0"/>
              <a:t>Rate of Time Preference</a:t>
            </a:r>
          </a:p>
        </p:txBody>
      </p:sp>
      <p:sp>
        <p:nvSpPr>
          <p:cNvPr id="263171" name="Rectangle 3"/>
          <p:cNvSpPr>
            <a:spLocks noGrp="1" noChangeArrowheads="1"/>
          </p:cNvSpPr>
          <p:nvPr>
            <p:ph idx="1"/>
          </p:nvPr>
        </p:nvSpPr>
        <p:spPr/>
        <p:txBody>
          <a:bodyPr>
            <a:normAutofit fontScale="92500" lnSpcReduction="20000"/>
          </a:bodyPr>
          <a:lstStyle/>
          <a:p>
            <a:pPr marL="274320" indent="-274320" eaLnBrk="1" fontAlgn="auto" hangingPunct="1">
              <a:spcAft>
                <a:spcPts val="0"/>
              </a:spcAft>
              <a:buClr>
                <a:schemeClr val="accent3"/>
              </a:buClr>
              <a:buFont typeface="Wingdings 2"/>
              <a:buChar char=""/>
              <a:defRPr/>
            </a:pPr>
            <a:r>
              <a:rPr lang="en-US" dirty="0" smtClean="0"/>
              <a:t>What is rate of time preference?</a:t>
            </a:r>
          </a:p>
          <a:p>
            <a:pPr marL="640080" lvl="1" indent="-246888" eaLnBrk="1" fontAlgn="auto" hangingPunct="1">
              <a:spcAft>
                <a:spcPts val="0"/>
              </a:spcAft>
              <a:buFont typeface="Wingdings 2"/>
              <a:buChar char=""/>
              <a:defRPr/>
            </a:pPr>
            <a:r>
              <a:rPr lang="en-US" dirty="0" smtClean="0"/>
              <a:t>Some people may have difficulty postponing pleasure, while some others find it easier. </a:t>
            </a:r>
          </a:p>
          <a:p>
            <a:pPr marL="640080" lvl="1" indent="-246888" eaLnBrk="1" fontAlgn="auto" hangingPunct="1">
              <a:spcAft>
                <a:spcPts val="0"/>
              </a:spcAft>
              <a:buFont typeface="Wingdings 2"/>
              <a:buChar char=""/>
              <a:defRPr/>
            </a:pPr>
            <a:r>
              <a:rPr lang="en-US" dirty="0" smtClean="0"/>
              <a:t>This difference is measured by the rate of time preference.</a:t>
            </a:r>
          </a:p>
          <a:p>
            <a:pPr marL="274320" indent="-274320" eaLnBrk="1" fontAlgn="auto" hangingPunct="1">
              <a:spcAft>
                <a:spcPts val="0"/>
              </a:spcAft>
              <a:buClr>
                <a:schemeClr val="accent3"/>
              </a:buClr>
              <a:buFont typeface="Wingdings 2"/>
              <a:buChar char=""/>
              <a:defRPr/>
            </a:pPr>
            <a:r>
              <a:rPr lang="en-US" dirty="0" smtClean="0"/>
              <a:t>Individuals with high rates of time preference have a hard time postponing pleasure</a:t>
            </a:r>
          </a:p>
          <a:p>
            <a:pPr marL="640080" lvl="1" indent="-246888" eaLnBrk="1" fontAlgn="auto" hangingPunct="1">
              <a:spcAft>
                <a:spcPts val="0"/>
              </a:spcAft>
              <a:buFont typeface="Wingdings 2"/>
              <a:buChar char=""/>
              <a:defRPr/>
            </a:pPr>
            <a:r>
              <a:rPr lang="en-US" dirty="0" smtClean="0"/>
              <a:t>More borrowing/spending</a:t>
            </a:r>
          </a:p>
          <a:p>
            <a:pPr marL="640080" lvl="1" indent="-246888" eaLnBrk="1" fontAlgn="auto" hangingPunct="1">
              <a:spcAft>
                <a:spcPts val="0"/>
              </a:spcAft>
              <a:buFont typeface="Wingdings 2"/>
              <a:buChar char=""/>
              <a:defRPr/>
            </a:pPr>
            <a:r>
              <a:rPr lang="en-US" dirty="0" smtClean="0"/>
              <a:t>Less saving/lending</a:t>
            </a:r>
          </a:p>
          <a:p>
            <a:pPr marL="274320" indent="-274320" eaLnBrk="1" fontAlgn="auto" hangingPunct="1">
              <a:spcAft>
                <a:spcPts val="0"/>
              </a:spcAft>
              <a:buClr>
                <a:schemeClr val="accent3"/>
              </a:buClr>
              <a:buFont typeface="Wingdings 2"/>
              <a:buChar char=""/>
              <a:defRPr/>
            </a:pPr>
            <a:r>
              <a:rPr lang="en-US" dirty="0" smtClean="0"/>
              <a:t>Individuals with low rates of time preference have an easier time postponing pleasure</a:t>
            </a:r>
          </a:p>
          <a:p>
            <a:pPr marL="640080" lvl="1" indent="-246888" eaLnBrk="1" fontAlgn="auto" hangingPunct="1">
              <a:spcAft>
                <a:spcPts val="0"/>
              </a:spcAft>
              <a:buFont typeface="Wingdings 2"/>
              <a:buChar char=""/>
              <a:defRPr/>
            </a:pPr>
            <a:r>
              <a:rPr lang="en-US" dirty="0" smtClean="0"/>
              <a:t>Less borrowing/spending</a:t>
            </a:r>
          </a:p>
          <a:p>
            <a:pPr marL="640080" lvl="1" indent="-246888" eaLnBrk="1" fontAlgn="auto" hangingPunct="1">
              <a:spcAft>
                <a:spcPts val="0"/>
              </a:spcAft>
              <a:buFont typeface="Wingdings 2"/>
              <a:buChar char=""/>
              <a:defRPr/>
            </a:pPr>
            <a:r>
              <a:rPr lang="en-US" dirty="0" smtClean="0"/>
              <a:t>More saving/lending </a:t>
            </a:r>
          </a:p>
        </p:txBody>
      </p:sp>
      <p:sp>
        <p:nvSpPr>
          <p:cNvPr id="266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D6FB85D8-A177-4AC0-95D8-E72E5838FB5C}" type="slidenum">
              <a:rPr lang="en-US" smtClean="0"/>
              <a:pPr/>
              <a:t>22</a:t>
            </a:fld>
            <a:endParaRPr lang="en-US" smtClean="0"/>
          </a:p>
        </p:txBody>
      </p:sp>
      <p:pic>
        <p:nvPicPr>
          <p:cNvPr id="2" name="AE1F2773.wav">
            <a:hlinkClick r:id="" action="ppaction://media"/>
          </p:cNvPr>
          <p:cNvPicPr>
            <a:picLocks noChangeAspect="1"/>
          </p:cNvPicPr>
          <p:nvPr>
            <a:wavAudioFile r:embed="rId1" name="AE1FD4E5.wav"/>
          </p:nvPr>
        </p:nvPicPr>
        <p:blipFill>
          <a:blip r:embed="rId4">
            <a:extLst>
              <a:ext uri="{28A0092B-C50C-407E-A947-70E740481C1C}">
                <a14:useLocalDpi xmlns:a14="http://schemas.microsoft.com/office/drawing/2010/main" val="0"/>
              </a:ext>
            </a:extLst>
          </a:blip>
          <a:srcRect/>
          <a:stretch>
            <a:fillRect/>
          </a:stretch>
        </p:blipFill>
        <p:spPr bwMode="auto">
          <a:xfrm>
            <a:off x="7543800" y="1143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8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normAutofit fontScale="90000"/>
          </a:bodyPr>
          <a:lstStyle/>
          <a:p>
            <a:pPr eaLnBrk="1" fontAlgn="auto" hangingPunct="1">
              <a:spcAft>
                <a:spcPts val="0"/>
              </a:spcAft>
              <a:defRPr/>
            </a:pPr>
            <a:r>
              <a:rPr lang="en-US" smtClean="0"/>
              <a:t>Real and Nominal Interest Rates</a:t>
            </a:r>
          </a:p>
        </p:txBody>
      </p:sp>
      <p:sp>
        <p:nvSpPr>
          <p:cNvPr id="208899" name="Rectangle 3"/>
          <p:cNvSpPr>
            <a:spLocks noGrp="1" noChangeArrowheads="1"/>
          </p:cNvSpPr>
          <p:nvPr>
            <p:ph idx="1"/>
          </p:nvPr>
        </p:nvSpPr>
        <p:spPr/>
        <p:txBody>
          <a:bodyPr>
            <a:normAutofit fontScale="92500" lnSpcReduction="10000"/>
          </a:bodyPr>
          <a:lstStyle/>
          <a:p>
            <a:pPr marL="274320" indent="-274320" eaLnBrk="1" fontAlgn="auto" hangingPunct="1">
              <a:spcAft>
                <a:spcPts val="0"/>
              </a:spcAft>
              <a:buClr>
                <a:schemeClr val="accent3"/>
              </a:buClr>
              <a:buFont typeface="Wingdings 2"/>
              <a:buChar char=""/>
              <a:defRPr/>
            </a:pPr>
            <a:r>
              <a:rPr lang="en-US" smtClean="0"/>
              <a:t>What is nominal interest rate?</a:t>
            </a:r>
          </a:p>
          <a:p>
            <a:pPr marL="640080" lvl="1" indent="-246888" eaLnBrk="1" fontAlgn="auto" hangingPunct="1">
              <a:spcAft>
                <a:spcPts val="0"/>
              </a:spcAft>
              <a:buFont typeface="Wingdings 2"/>
              <a:buChar char=""/>
              <a:defRPr/>
            </a:pPr>
            <a:r>
              <a:rPr lang="en-US" smtClean="0"/>
              <a:t>Nominal interest rate is the interest rate we observe in the market. It compensates lenders for three things:</a:t>
            </a:r>
          </a:p>
          <a:p>
            <a:pPr lvl="2" indent="-246888" eaLnBrk="1" fontAlgn="auto" hangingPunct="1">
              <a:spcAft>
                <a:spcPts val="0"/>
              </a:spcAft>
              <a:buFont typeface="Wingdings 2"/>
              <a:buChar char=""/>
              <a:defRPr/>
            </a:pPr>
            <a:r>
              <a:rPr lang="en-US" smtClean="0"/>
              <a:t>the risk they take, </a:t>
            </a:r>
          </a:p>
          <a:p>
            <a:pPr lvl="2" indent="-246888" eaLnBrk="1" fontAlgn="auto" hangingPunct="1">
              <a:spcAft>
                <a:spcPts val="0"/>
              </a:spcAft>
              <a:buFont typeface="Wingdings 2"/>
              <a:buChar char=""/>
              <a:defRPr/>
            </a:pPr>
            <a:r>
              <a:rPr lang="en-US" smtClean="0"/>
              <a:t>the opportunity cost they incur, and</a:t>
            </a:r>
          </a:p>
          <a:p>
            <a:pPr lvl="2" indent="-246888" eaLnBrk="1" fontAlgn="auto" hangingPunct="1">
              <a:spcAft>
                <a:spcPts val="0"/>
              </a:spcAft>
              <a:buFont typeface="Wingdings 2"/>
              <a:buChar char=""/>
              <a:defRPr/>
            </a:pPr>
            <a:r>
              <a:rPr lang="en-US" smtClean="0"/>
              <a:t>future inflation. </a:t>
            </a:r>
          </a:p>
          <a:p>
            <a:pPr marL="274320" indent="-274320" eaLnBrk="1" fontAlgn="auto" hangingPunct="1">
              <a:spcAft>
                <a:spcPts val="0"/>
              </a:spcAft>
              <a:buClr>
                <a:schemeClr val="accent3"/>
              </a:buClr>
              <a:buFont typeface="Wingdings 2"/>
              <a:buChar char=""/>
              <a:defRPr/>
            </a:pPr>
            <a:r>
              <a:rPr lang="en-US" smtClean="0"/>
              <a:t>What is real interest rate?</a:t>
            </a:r>
          </a:p>
          <a:p>
            <a:pPr marL="640080" lvl="1" indent="-246888" eaLnBrk="1" fontAlgn="auto" hangingPunct="1">
              <a:spcAft>
                <a:spcPts val="0"/>
              </a:spcAft>
              <a:buFont typeface="Wingdings 2"/>
              <a:buChar char=""/>
              <a:defRPr/>
            </a:pPr>
            <a:r>
              <a:rPr lang="en-US" smtClean="0"/>
              <a:t>Because being compensated for inflation is not a real gain for the lenders, real interest rate only takes into consideration two of these three factors:</a:t>
            </a:r>
          </a:p>
          <a:p>
            <a:pPr lvl="2" indent="-246888" eaLnBrk="1" fontAlgn="auto" hangingPunct="1">
              <a:spcAft>
                <a:spcPts val="0"/>
              </a:spcAft>
              <a:buFont typeface="Wingdings 2"/>
              <a:buChar char=""/>
              <a:defRPr/>
            </a:pPr>
            <a:r>
              <a:rPr lang="en-US" smtClean="0"/>
              <a:t>the risk they take, and</a:t>
            </a:r>
          </a:p>
          <a:p>
            <a:pPr lvl="2" indent="-246888" eaLnBrk="1" fontAlgn="auto" hangingPunct="1">
              <a:spcAft>
                <a:spcPts val="0"/>
              </a:spcAft>
              <a:buFont typeface="Wingdings 2"/>
              <a:buChar char=""/>
              <a:defRPr/>
            </a:pPr>
            <a:r>
              <a:rPr lang="en-US" smtClean="0"/>
              <a:t>the opportunity cost they incur.</a:t>
            </a:r>
            <a:endParaRPr lang="en-US" dirty="0" smtClean="0"/>
          </a:p>
        </p:txBody>
      </p:sp>
      <p:sp>
        <p:nvSpPr>
          <p:cNvPr id="276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9979EC0E-441B-4A37-B587-2AF2374A7665}" type="slidenum">
              <a:rPr lang="en-US" smtClean="0"/>
              <a:pPr/>
              <a:t>23</a:t>
            </a:fld>
            <a:endParaRPr lang="en-US" smtClean="0"/>
          </a:p>
        </p:txBody>
      </p:sp>
      <p:pic>
        <p:nvPicPr>
          <p:cNvPr id="2" name="46012789.wav">
            <a:hlinkClick r:id="" action="ppaction://media"/>
          </p:cNvPr>
          <p:cNvPicPr>
            <a:picLocks noChangeAspect="1"/>
          </p:cNvPicPr>
          <p:nvPr>
            <a:wavAudioFile r:embed="rId1" name="460139DF.wav"/>
          </p:nvPr>
        </p:nvPicPr>
        <p:blipFill>
          <a:blip r:embed="rId4">
            <a:extLst>
              <a:ext uri="{28A0092B-C50C-407E-A947-70E740481C1C}">
                <a14:useLocalDpi xmlns:a14="http://schemas.microsoft.com/office/drawing/2010/main" val="0"/>
              </a:ext>
            </a:extLst>
          </a:blip>
          <a:srcRect/>
          <a:stretch>
            <a:fillRect/>
          </a:stretch>
        </p:blipFill>
        <p:spPr bwMode="auto">
          <a:xfrm>
            <a:off x="7924800" y="914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8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normAutofit fontScale="90000"/>
          </a:bodyPr>
          <a:lstStyle/>
          <a:p>
            <a:pPr eaLnBrk="1" fontAlgn="auto" hangingPunct="1">
              <a:spcAft>
                <a:spcPts val="0"/>
              </a:spcAft>
              <a:defRPr/>
            </a:pPr>
            <a:r>
              <a:rPr lang="en-US" smtClean="0"/>
              <a:t>The Relationship between Real and Nominal Interest Rates</a:t>
            </a:r>
          </a:p>
        </p:txBody>
      </p:sp>
      <p:graphicFrame>
        <p:nvGraphicFramePr>
          <p:cNvPr id="28675" name="Object 4"/>
          <p:cNvGraphicFramePr>
            <a:graphicFrameLocks noGrp="1" noChangeAspect="1"/>
          </p:cNvGraphicFramePr>
          <p:nvPr>
            <p:ph idx="1"/>
          </p:nvPr>
        </p:nvGraphicFramePr>
        <p:xfrm>
          <a:off x="2590800" y="4419600"/>
          <a:ext cx="3683000" cy="1524000"/>
        </p:xfrm>
        <a:graphic>
          <a:graphicData uri="http://schemas.openxmlformats.org/presentationml/2006/ole">
            <mc:AlternateContent xmlns:mc="http://schemas.openxmlformats.org/markup-compatibility/2006">
              <mc:Choice xmlns:v="urn:schemas-microsoft-com:vml" Requires="v">
                <p:oleObj spid="_x0000_s28690" name="Equation" r:id="rId5" imgW="1473200" imgH="609600" progId="Equation.3">
                  <p:embed/>
                </p:oleObj>
              </mc:Choice>
              <mc:Fallback>
                <p:oleObj name="Equation" r:id="rId5" imgW="1473200" imgH="609600" progId="Equation.3">
                  <p:embed/>
                  <p:pic>
                    <p:nvPicPr>
                      <p:cNvPr id="0" name="Object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419600"/>
                        <a:ext cx="368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25D778AC-5069-44E1-B9EC-546B8956AEA8}" type="slidenum">
              <a:rPr lang="en-US" smtClean="0"/>
              <a:pPr/>
              <a:t>24</a:t>
            </a:fld>
            <a:endParaRPr lang="en-US" smtClean="0"/>
          </a:p>
        </p:txBody>
      </p:sp>
      <p:sp>
        <p:nvSpPr>
          <p:cNvPr id="264195" name="Rectangle 3"/>
          <p:cNvSpPr>
            <a:spLocks noGrp="1" noChangeArrowheads="1"/>
          </p:cNvSpPr>
          <p:nvPr>
            <p:ph type="body" idx="4294967295"/>
          </p:nvPr>
        </p:nvSpPr>
        <p:spPr>
          <a:xfrm>
            <a:off x="533400" y="2057400"/>
            <a:ext cx="7696200" cy="2743200"/>
          </a:xfrm>
        </p:spPr>
        <p:txBody>
          <a:bodyPr>
            <a:normAutofit lnSpcReduction="10000"/>
          </a:bodyPr>
          <a:lstStyle/>
          <a:p>
            <a:pPr marL="274320" indent="-274320" eaLnBrk="1" fontAlgn="auto" hangingPunct="1">
              <a:lnSpc>
                <a:spcPct val="90000"/>
              </a:lnSpc>
              <a:spcAft>
                <a:spcPts val="0"/>
              </a:spcAft>
              <a:buClr>
                <a:schemeClr val="accent3"/>
              </a:buClr>
              <a:buFont typeface="Wingdings 2"/>
              <a:buChar char=""/>
              <a:defRPr/>
            </a:pPr>
            <a:r>
              <a:rPr lang="en-US" dirty="0" smtClean="0"/>
              <a:t>Notations:</a:t>
            </a:r>
          </a:p>
          <a:p>
            <a:pPr marL="640080" lvl="1" indent="-246888" eaLnBrk="1" fontAlgn="auto" hangingPunct="1">
              <a:lnSpc>
                <a:spcPct val="90000"/>
              </a:lnSpc>
              <a:spcAft>
                <a:spcPts val="0"/>
              </a:spcAft>
              <a:buFont typeface="Wingdings 2"/>
              <a:buChar char=""/>
              <a:defRPr/>
            </a:pPr>
            <a:r>
              <a:rPr lang="en-US" dirty="0" smtClean="0"/>
              <a:t>nr=nominal interest rate (annual)</a:t>
            </a:r>
          </a:p>
          <a:p>
            <a:pPr marL="640080" lvl="1" indent="-246888" eaLnBrk="1" fontAlgn="auto" hangingPunct="1">
              <a:lnSpc>
                <a:spcPct val="90000"/>
              </a:lnSpc>
              <a:spcAft>
                <a:spcPts val="0"/>
              </a:spcAft>
              <a:buFont typeface="Wingdings 2"/>
              <a:buChar char=""/>
              <a:defRPr/>
            </a:pPr>
            <a:r>
              <a:rPr lang="en-US" dirty="0" err="1" smtClean="0"/>
              <a:t>rr</a:t>
            </a:r>
            <a:r>
              <a:rPr lang="en-US" dirty="0" smtClean="0"/>
              <a:t>=real interest rate (annual)</a:t>
            </a:r>
          </a:p>
          <a:p>
            <a:pPr marL="640080" lvl="1" indent="-246888" eaLnBrk="1" fontAlgn="auto" hangingPunct="1">
              <a:lnSpc>
                <a:spcPct val="90000"/>
              </a:lnSpc>
              <a:spcAft>
                <a:spcPts val="0"/>
              </a:spcAft>
              <a:buFont typeface="Wingdings 2"/>
              <a:buChar char=""/>
              <a:defRPr/>
            </a:pPr>
            <a:r>
              <a:rPr lang="en-US" dirty="0" smtClean="0"/>
              <a:t>i=inflation rate for the loan period (annual)</a:t>
            </a:r>
          </a:p>
          <a:p>
            <a:pPr marL="274320" indent="-274320" eaLnBrk="1" fontAlgn="auto" hangingPunct="1">
              <a:lnSpc>
                <a:spcPct val="90000"/>
              </a:lnSpc>
              <a:spcAft>
                <a:spcPts val="0"/>
              </a:spcAft>
              <a:buClr>
                <a:schemeClr val="accent3"/>
              </a:buClr>
              <a:buFont typeface="Wingdings 2"/>
              <a:buChar char=""/>
              <a:defRPr/>
            </a:pPr>
            <a:r>
              <a:rPr lang="en-US" dirty="0" smtClean="0"/>
              <a:t>Formula (note one formula can be converted to the other):</a:t>
            </a:r>
          </a:p>
          <a:p>
            <a:pPr marL="640080" lvl="1" indent="-246888" eaLnBrk="1" fontAlgn="auto" hangingPunct="1">
              <a:lnSpc>
                <a:spcPct val="90000"/>
              </a:lnSpc>
              <a:spcAft>
                <a:spcPts val="0"/>
              </a:spcAft>
              <a:buFont typeface="Wingdings" pitchFamily="2" charset="2"/>
              <a:buNone/>
              <a:defRPr/>
            </a:pPr>
            <a:r>
              <a:rPr lang="en-US" dirty="0" smtClean="0"/>
              <a:t> </a:t>
            </a:r>
          </a:p>
        </p:txBody>
      </p:sp>
      <p:pic>
        <p:nvPicPr>
          <p:cNvPr id="2" name="D62C2789.wav">
            <a:hlinkClick r:id="" action="ppaction://media"/>
          </p:cNvPr>
          <p:cNvPicPr>
            <a:picLocks noChangeAspect="1"/>
          </p:cNvPicPr>
          <p:nvPr>
            <a:wavAudioFile r:embed="rId2" name="D62CC327.wav"/>
          </p:nvPr>
        </p:nvPicPr>
        <p:blipFill>
          <a:blip r:embed="rId7">
            <a:extLst>
              <a:ext uri="{28A0092B-C50C-407E-A947-70E740481C1C}">
                <a14:useLocalDpi xmlns:a14="http://schemas.microsoft.com/office/drawing/2010/main" val="0"/>
              </a:ext>
            </a:extLst>
          </a:blip>
          <a:srcRect/>
          <a:stretch>
            <a:fillRect/>
          </a:stretch>
        </p:blipFill>
        <p:spPr bwMode="auto">
          <a:xfrm>
            <a:off x="7620000" y="1524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pPr eaLnBrk="1" hangingPunct="1"/>
            <a:r>
              <a:rPr lang="en-US" smtClean="0"/>
              <a:t>Examples</a:t>
            </a:r>
          </a:p>
        </p:txBody>
      </p:sp>
      <p:graphicFrame>
        <p:nvGraphicFramePr>
          <p:cNvPr id="29699" name="Object 5"/>
          <p:cNvGraphicFramePr>
            <a:graphicFrameLocks noGrp="1" noChangeAspect="1"/>
          </p:cNvGraphicFramePr>
          <p:nvPr>
            <p:ph idx="1"/>
          </p:nvPr>
        </p:nvGraphicFramePr>
        <p:xfrm>
          <a:off x="838200" y="4800600"/>
          <a:ext cx="7467600" cy="431800"/>
        </p:xfrm>
        <a:graphic>
          <a:graphicData uri="http://schemas.openxmlformats.org/presentationml/2006/ole">
            <mc:AlternateContent xmlns:mc="http://schemas.openxmlformats.org/markup-compatibility/2006">
              <mc:Choice xmlns:v="urn:schemas-microsoft-com:vml" Requires="v">
                <p:oleObj spid="_x0000_s29714" name="Equation" r:id="rId5" imgW="3517900" imgH="203200" progId="Equation.3">
                  <p:embed/>
                </p:oleObj>
              </mc:Choice>
              <mc:Fallback>
                <p:oleObj name="Equation" r:id="rId5" imgW="3517900" imgH="203200" progId="Equation.3">
                  <p:embed/>
                  <p:pic>
                    <p:nvPicPr>
                      <p:cNvPr id="0" name="Object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7467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BE01205C-8E64-4880-9B09-2F3417ACF103}" type="slidenum">
              <a:rPr lang="en-US" smtClean="0"/>
              <a:pPr/>
              <a:t>25</a:t>
            </a:fld>
            <a:endParaRPr lang="en-US" smtClean="0"/>
          </a:p>
        </p:txBody>
      </p:sp>
      <p:sp>
        <p:nvSpPr>
          <p:cNvPr id="210947" name="Rectangle 3"/>
          <p:cNvSpPr>
            <a:spLocks noGrp="1" noChangeArrowheads="1"/>
          </p:cNvSpPr>
          <p:nvPr>
            <p:ph type="body" idx="4294967295"/>
          </p:nvPr>
        </p:nvSpPr>
        <p:spPr>
          <a:xfrm>
            <a:off x="609600" y="1905000"/>
            <a:ext cx="7620000" cy="2362200"/>
          </a:xfrm>
        </p:spPr>
        <p:txBody>
          <a:bodyPr>
            <a:normAutofit fontScale="85000" lnSpcReduction="20000"/>
          </a:bodyPr>
          <a:lstStyle/>
          <a:p>
            <a:pPr marL="274320" indent="-274320" eaLnBrk="1" fontAlgn="auto" hangingPunct="1">
              <a:spcAft>
                <a:spcPts val="0"/>
              </a:spcAft>
              <a:buClr>
                <a:schemeClr val="accent3"/>
              </a:buClr>
              <a:buFont typeface="Wingdings 2"/>
              <a:buChar char=""/>
              <a:defRPr/>
            </a:pPr>
            <a:r>
              <a:rPr lang="en-US" sz="2800" dirty="0" smtClean="0"/>
              <a:t>If you want to charge a 8% real interest rate, and the inflation rate is expected to be 10%, what is the nominal interest rate you should charge?</a:t>
            </a:r>
          </a:p>
          <a:p>
            <a:pPr marL="274320" indent="-274320" eaLnBrk="1" fontAlgn="auto" hangingPunct="1">
              <a:spcAft>
                <a:spcPts val="0"/>
              </a:spcAft>
              <a:buClr>
                <a:schemeClr val="accent3"/>
              </a:buClr>
              <a:buFont typeface="Wingdings" pitchFamily="2" charset="2"/>
              <a:buNone/>
              <a:defRPr/>
            </a:pPr>
            <a:endParaRPr lang="en-US" sz="2800" dirty="0" smtClean="0">
              <a:solidFill>
                <a:srgbClr val="FF0000"/>
              </a:solidFill>
            </a:endParaRPr>
          </a:p>
          <a:p>
            <a:pPr marL="274320" indent="-274320" eaLnBrk="1" fontAlgn="auto" hangingPunct="1">
              <a:spcAft>
                <a:spcPts val="0"/>
              </a:spcAft>
              <a:buClr>
                <a:schemeClr val="accent3"/>
              </a:buClr>
              <a:buFont typeface="Wingdings 2"/>
              <a:buChar char=""/>
              <a:defRPr/>
            </a:pPr>
            <a:r>
              <a:rPr lang="en-US" sz="2800" b="1" dirty="0" smtClean="0">
                <a:solidFill>
                  <a:srgbClr val="FF0000"/>
                </a:solidFill>
              </a:rPr>
              <a:t>Note: For all interest rate problems, please keep the decimal point to 6 digits (18.8000% or 0.188000).</a:t>
            </a:r>
          </a:p>
          <a:p>
            <a:pPr marL="274320" indent="-274320" eaLnBrk="1" fontAlgn="auto" hangingPunct="1">
              <a:spcAft>
                <a:spcPts val="0"/>
              </a:spcAft>
              <a:buClr>
                <a:schemeClr val="accent3"/>
              </a:buClr>
              <a:buFont typeface="Wingdings 2"/>
              <a:buChar char=""/>
              <a:defRPr/>
            </a:pPr>
            <a:endParaRPr lang="en-US" sz="2800" b="1" dirty="0" smtClean="0"/>
          </a:p>
          <a:p>
            <a:pPr marL="640080" lvl="1" indent="-246888" eaLnBrk="1" fontAlgn="auto" hangingPunct="1">
              <a:spcAft>
                <a:spcPts val="0"/>
              </a:spcAft>
              <a:buFont typeface="Wingdings" pitchFamily="2" charset="2"/>
              <a:buNone/>
              <a:defRPr/>
            </a:pPr>
            <a:endParaRPr lang="en-US" dirty="0" smtClean="0"/>
          </a:p>
        </p:txBody>
      </p:sp>
      <p:pic>
        <p:nvPicPr>
          <p:cNvPr id="2" name="78CD2804.wav">
            <a:hlinkClick r:id="" action="ppaction://media"/>
          </p:cNvPr>
          <p:cNvPicPr>
            <a:picLocks noChangeAspect="1"/>
          </p:cNvPicPr>
          <p:nvPr>
            <a:wavAudioFile r:embed="rId2" name="78CDE0DB.wav"/>
          </p:nvPr>
        </p:nvPicPr>
        <p:blipFill>
          <a:blip r:embed="rId7">
            <a:extLst>
              <a:ext uri="{28A0092B-C50C-407E-A947-70E740481C1C}">
                <a14:useLocalDpi xmlns:a14="http://schemas.microsoft.com/office/drawing/2010/main" val="0"/>
              </a:ext>
            </a:extLst>
          </a:blip>
          <a:srcRect/>
          <a:stretch>
            <a:fillRect/>
          </a:stretch>
        </p:blipFill>
        <p:spPr bwMode="auto">
          <a:xfrm>
            <a:off x="7391400" y="990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1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p:txBody>
          <a:bodyPr/>
          <a:lstStyle/>
          <a:p>
            <a:pPr eaLnBrk="1" hangingPunct="1"/>
            <a:r>
              <a:rPr lang="en-US" smtClean="0"/>
              <a:t>Examples</a:t>
            </a:r>
          </a:p>
        </p:txBody>
      </p:sp>
      <p:graphicFrame>
        <p:nvGraphicFramePr>
          <p:cNvPr id="30723" name="Object 4"/>
          <p:cNvGraphicFramePr>
            <a:graphicFrameLocks noGrp="1" noChangeAspect="1"/>
          </p:cNvGraphicFramePr>
          <p:nvPr>
            <p:ph idx="1"/>
          </p:nvPr>
        </p:nvGraphicFramePr>
        <p:xfrm>
          <a:off x="1828800" y="4191000"/>
          <a:ext cx="4962525" cy="944563"/>
        </p:xfrm>
        <a:graphic>
          <a:graphicData uri="http://schemas.openxmlformats.org/presentationml/2006/ole">
            <mc:AlternateContent xmlns:mc="http://schemas.openxmlformats.org/markup-compatibility/2006">
              <mc:Choice xmlns:v="urn:schemas-microsoft-com:vml" Requires="v">
                <p:oleObj spid="_x0000_s30738" name="Equation" r:id="rId5" imgW="2070100" imgH="393700" progId="Equation.3">
                  <p:embed/>
                </p:oleObj>
              </mc:Choice>
              <mc:Fallback>
                <p:oleObj name="Equation" r:id="rId5" imgW="2070100" imgH="393700" progId="Equation.3">
                  <p:embed/>
                  <p:pic>
                    <p:nvPicPr>
                      <p:cNvPr id="0" name="Object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4191000"/>
                        <a:ext cx="496252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B34DE0BB-FB94-40D9-A463-5A084C066758}" type="slidenum">
              <a:rPr lang="en-US" smtClean="0"/>
              <a:pPr/>
              <a:t>26</a:t>
            </a:fld>
            <a:endParaRPr lang="en-US" smtClean="0"/>
          </a:p>
        </p:txBody>
      </p:sp>
      <p:sp>
        <p:nvSpPr>
          <p:cNvPr id="30725" name="Rectangle 2"/>
          <p:cNvSpPr>
            <a:spLocks noGrp="1" noChangeArrowheads="1"/>
          </p:cNvSpPr>
          <p:nvPr>
            <p:ph type="body" idx="4294967295"/>
          </p:nvPr>
        </p:nvSpPr>
        <p:spPr>
          <a:xfrm>
            <a:off x="609600" y="1981200"/>
            <a:ext cx="7620000" cy="1447800"/>
          </a:xfrm>
        </p:spPr>
        <p:txBody>
          <a:bodyPr/>
          <a:lstStyle/>
          <a:p>
            <a:pPr eaLnBrk="1" hangingPunct="1"/>
            <a:r>
              <a:rPr lang="en-US" smtClean="0"/>
              <a:t>Your savings account pays you an interest rate of 5%.  The inflation rate is 3%.  What is your real interest rate?</a:t>
            </a:r>
          </a:p>
        </p:txBody>
      </p:sp>
      <p:pic>
        <p:nvPicPr>
          <p:cNvPr id="2" name="97B52804.wav">
            <a:hlinkClick r:id="" action="ppaction://media"/>
          </p:cNvPr>
          <p:cNvPicPr>
            <a:picLocks noChangeAspect="1"/>
          </p:cNvPicPr>
          <p:nvPr>
            <a:wavAudioFile r:embed="rId2" name="97B5CD5F.wav"/>
          </p:nvPr>
        </p:nvPicPr>
        <p:blipFill>
          <a:blip r:embed="rId7">
            <a:extLst>
              <a:ext uri="{28A0092B-C50C-407E-A947-70E740481C1C}">
                <a14:useLocalDpi xmlns:a14="http://schemas.microsoft.com/office/drawing/2010/main" val="0"/>
              </a:ext>
            </a:extLst>
          </a:blip>
          <a:srcRect/>
          <a:stretch>
            <a:fillRect/>
          </a:stretch>
        </p:blipFill>
        <p:spPr bwMode="auto">
          <a:xfrm>
            <a:off x="7239000" y="1066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7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t>Examples</a:t>
            </a:r>
          </a:p>
        </p:txBody>
      </p:sp>
      <p:graphicFrame>
        <p:nvGraphicFramePr>
          <p:cNvPr id="31747" name="Object 4"/>
          <p:cNvGraphicFramePr>
            <a:graphicFrameLocks noGrp="1" noChangeAspect="1"/>
          </p:cNvGraphicFramePr>
          <p:nvPr>
            <p:ph idx="1"/>
          </p:nvPr>
        </p:nvGraphicFramePr>
        <p:xfrm>
          <a:off x="762000" y="4495800"/>
          <a:ext cx="7629525" cy="457200"/>
        </p:xfrm>
        <a:graphic>
          <a:graphicData uri="http://schemas.openxmlformats.org/presentationml/2006/ole">
            <mc:AlternateContent xmlns:mc="http://schemas.openxmlformats.org/markup-compatibility/2006">
              <mc:Choice xmlns:v="urn:schemas-microsoft-com:vml" Requires="v">
                <p:oleObj spid="_x0000_s31762" name="Equation" r:id="rId5" imgW="3390900" imgH="203200" progId="Equation.3">
                  <p:embed/>
                </p:oleObj>
              </mc:Choice>
              <mc:Fallback>
                <p:oleObj name="Equation" r:id="rId5" imgW="3390900" imgH="203200" progId="Equation.3">
                  <p:embed/>
                  <p:pic>
                    <p:nvPicPr>
                      <p:cNvPr id="0" name="Object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495800"/>
                        <a:ext cx="7629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1322C25B-4109-49CC-880C-EF4120358553}" type="slidenum">
              <a:rPr lang="en-US" smtClean="0"/>
              <a:pPr/>
              <a:t>27</a:t>
            </a:fld>
            <a:endParaRPr lang="en-US" smtClean="0"/>
          </a:p>
        </p:txBody>
      </p:sp>
      <p:sp>
        <p:nvSpPr>
          <p:cNvPr id="31749" name="Rectangle 3"/>
          <p:cNvSpPr>
            <a:spLocks noGrp="1" noChangeArrowheads="1"/>
          </p:cNvSpPr>
          <p:nvPr>
            <p:ph type="body" idx="4294967295"/>
          </p:nvPr>
        </p:nvSpPr>
        <p:spPr>
          <a:xfrm>
            <a:off x="685800" y="2133600"/>
            <a:ext cx="7543800" cy="1828800"/>
          </a:xfrm>
        </p:spPr>
        <p:txBody>
          <a:bodyPr/>
          <a:lstStyle/>
          <a:p>
            <a:pPr eaLnBrk="1" hangingPunct="1"/>
            <a:r>
              <a:rPr lang="en-US" smtClean="0"/>
              <a:t>If you want to charge a 8% real interest rate, and the inflation rate is expected to be 2%, what is the nominal interest rate you should charge?</a:t>
            </a:r>
          </a:p>
          <a:p>
            <a:pPr lvl="1" eaLnBrk="1" hangingPunct="1">
              <a:buFont typeface="Wingdings" pitchFamily="2" charset="2"/>
              <a:buNone/>
            </a:pPr>
            <a:endParaRPr lang="en-US" smtClean="0"/>
          </a:p>
        </p:txBody>
      </p:sp>
      <p:pic>
        <p:nvPicPr>
          <p:cNvPr id="2" name="80382820.wav">
            <a:hlinkClick r:id="" action="ppaction://media"/>
          </p:cNvPr>
          <p:cNvPicPr>
            <a:picLocks noChangeAspect="1"/>
          </p:cNvPicPr>
          <p:nvPr>
            <a:wavAudioFile r:embed="rId2" name="803886C8.wav"/>
          </p:nvPr>
        </p:nvPicPr>
        <p:blipFill>
          <a:blip r:embed="rId7">
            <a:extLst>
              <a:ext uri="{28A0092B-C50C-407E-A947-70E740481C1C}">
                <a14:useLocalDpi xmlns:a14="http://schemas.microsoft.com/office/drawing/2010/main" val="0"/>
              </a:ext>
            </a:extLst>
          </a:blip>
          <a:srcRect/>
          <a:stretch>
            <a:fillRect/>
          </a:stretch>
        </p:blipFill>
        <p:spPr bwMode="auto">
          <a:xfrm>
            <a:off x="7086600" y="1066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mtClean="0"/>
              <a:t>Examples</a:t>
            </a:r>
          </a:p>
        </p:txBody>
      </p:sp>
      <p:graphicFrame>
        <p:nvGraphicFramePr>
          <p:cNvPr id="32771" name="Object 4"/>
          <p:cNvGraphicFramePr>
            <a:graphicFrameLocks noGrp="1" noChangeAspect="1"/>
          </p:cNvGraphicFramePr>
          <p:nvPr>
            <p:ph idx="1"/>
          </p:nvPr>
        </p:nvGraphicFramePr>
        <p:xfrm>
          <a:off x="1219200" y="3962400"/>
          <a:ext cx="4962525" cy="944563"/>
        </p:xfrm>
        <a:graphic>
          <a:graphicData uri="http://schemas.openxmlformats.org/presentationml/2006/ole">
            <mc:AlternateContent xmlns:mc="http://schemas.openxmlformats.org/markup-compatibility/2006">
              <mc:Choice xmlns:v="urn:schemas-microsoft-com:vml" Requires="v">
                <p:oleObj spid="_x0000_s32786" name="Equation" r:id="rId5" imgW="2070100" imgH="393700" progId="Equation.3">
                  <p:embed/>
                </p:oleObj>
              </mc:Choice>
              <mc:Fallback>
                <p:oleObj name="Equation" r:id="rId5" imgW="2070100" imgH="393700" progId="Equation.3">
                  <p:embed/>
                  <p:pic>
                    <p:nvPicPr>
                      <p:cNvPr id="0" name="Object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3962400"/>
                        <a:ext cx="496252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A744A3C1-F105-4E2D-8284-A8EB1CD522AF}" type="slidenum">
              <a:rPr lang="en-US" smtClean="0"/>
              <a:pPr/>
              <a:t>28</a:t>
            </a:fld>
            <a:endParaRPr lang="en-US" smtClean="0"/>
          </a:p>
        </p:txBody>
      </p:sp>
      <p:sp>
        <p:nvSpPr>
          <p:cNvPr id="32773" name="Rectangle 3"/>
          <p:cNvSpPr>
            <a:spLocks noGrp="1" noChangeArrowheads="1"/>
          </p:cNvSpPr>
          <p:nvPr>
            <p:ph type="body" idx="4294967295"/>
          </p:nvPr>
        </p:nvSpPr>
        <p:spPr>
          <a:xfrm>
            <a:off x="685800" y="1905000"/>
            <a:ext cx="7543800" cy="1524000"/>
          </a:xfrm>
        </p:spPr>
        <p:txBody>
          <a:bodyPr/>
          <a:lstStyle/>
          <a:p>
            <a:pPr eaLnBrk="1" hangingPunct="1"/>
            <a:r>
              <a:rPr lang="en-US" smtClean="0"/>
              <a:t>Your savings account pays you an interest rate of 7%.  The inflation rate is 5%.  What is your real interest rate?</a:t>
            </a:r>
          </a:p>
        </p:txBody>
      </p:sp>
      <p:pic>
        <p:nvPicPr>
          <p:cNvPr id="2" name="DDE32820.wav">
            <a:hlinkClick r:id="" action="ppaction://media"/>
          </p:cNvPr>
          <p:cNvPicPr>
            <a:picLocks noChangeAspect="1"/>
          </p:cNvPicPr>
          <p:nvPr>
            <a:wavAudioFile r:embed="rId2" name="DDE3FA61.wav"/>
          </p:nvPr>
        </p:nvPicPr>
        <p:blipFill>
          <a:blip r:embed="rId7">
            <a:extLst>
              <a:ext uri="{28A0092B-C50C-407E-A947-70E740481C1C}">
                <a14:useLocalDpi xmlns:a14="http://schemas.microsoft.com/office/drawing/2010/main" val="0"/>
              </a:ext>
            </a:extLst>
          </a:blip>
          <a:srcRect/>
          <a:stretch>
            <a:fillRect/>
          </a:stretch>
        </p:blipFill>
        <p:spPr bwMode="auto">
          <a:xfrm>
            <a:off x="7086600" y="1066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normAutofit fontScale="90000"/>
          </a:bodyPr>
          <a:lstStyle/>
          <a:p>
            <a:pPr eaLnBrk="1" fontAlgn="auto" hangingPunct="1">
              <a:spcAft>
                <a:spcPts val="0"/>
              </a:spcAft>
              <a:defRPr/>
            </a:pPr>
            <a:r>
              <a:rPr lang="en-US" smtClean="0"/>
              <a:t>Concept 7. Uncertainty and Expectation</a:t>
            </a:r>
          </a:p>
        </p:txBody>
      </p:sp>
      <p:sp>
        <p:nvSpPr>
          <p:cNvPr id="33795" name="Rectangle 3"/>
          <p:cNvSpPr>
            <a:spLocks noGrp="1" noChangeArrowheads="1"/>
          </p:cNvSpPr>
          <p:nvPr>
            <p:ph idx="1"/>
          </p:nvPr>
        </p:nvSpPr>
        <p:spPr/>
        <p:txBody>
          <a:bodyPr/>
          <a:lstStyle/>
          <a:p>
            <a:pPr eaLnBrk="1" hangingPunct="1"/>
            <a:r>
              <a:rPr lang="en-US" smtClean="0"/>
              <a:t>What are the uncertainty we face that are important to consumer decision making? </a:t>
            </a:r>
          </a:p>
          <a:p>
            <a:pPr lvl="1" eaLnBrk="1" hangingPunct="1"/>
            <a:r>
              <a:rPr lang="en-US" smtClean="0"/>
              <a:t>Many, such as future inflation rate, future income, etc. </a:t>
            </a:r>
          </a:p>
          <a:p>
            <a:pPr eaLnBrk="1" hangingPunct="1"/>
            <a:r>
              <a:rPr lang="en-US" smtClean="0"/>
              <a:t>What do we do when we have to use future information? </a:t>
            </a:r>
          </a:p>
          <a:p>
            <a:pPr lvl="1" eaLnBrk="1" hangingPunct="1"/>
            <a:r>
              <a:rPr lang="en-US" smtClean="0"/>
              <a:t>We have to make educated guesses about the future. </a:t>
            </a:r>
          </a:p>
          <a:p>
            <a:pPr lvl="1" eaLnBrk="1" hangingPunct="1"/>
            <a:r>
              <a:rPr lang="en-US" smtClean="0"/>
              <a:t>The key word to scientific guesses is expected value.</a:t>
            </a:r>
          </a:p>
          <a:p>
            <a:pPr eaLnBrk="1" hangingPunct="1"/>
            <a:r>
              <a:rPr lang="en-US" smtClean="0"/>
              <a:t>Expected value = Sum of (outcome i * probability of outcome i )</a:t>
            </a:r>
          </a:p>
          <a:p>
            <a:pPr lvl="1" eaLnBrk="1" hangingPunct="1"/>
            <a:endParaRPr lang="en-US" smtClean="0"/>
          </a:p>
        </p:txBody>
      </p:sp>
      <p:sp>
        <p:nvSpPr>
          <p:cNvPr id="3379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E52FDA77-B03C-4D27-9E13-2CFB63012EB8}" type="slidenum">
              <a:rPr lang="en-US" smtClean="0"/>
              <a:pPr/>
              <a:t>29</a:t>
            </a:fld>
            <a:endParaRPr lang="en-US" smtClean="0"/>
          </a:p>
        </p:txBody>
      </p:sp>
      <p:pic>
        <p:nvPicPr>
          <p:cNvPr id="3" name="91F02835.wav">
            <a:hlinkClick r:id="" action="ppaction://media"/>
          </p:cNvPr>
          <p:cNvPicPr>
            <a:picLocks noChangeAspect="1"/>
          </p:cNvPicPr>
          <p:nvPr>
            <a:wavAudioFile r:embed="rId1" name="91F0F778.wav"/>
          </p:nvPr>
        </p:nvPicPr>
        <p:blipFill>
          <a:blip r:embed="rId4">
            <a:extLst>
              <a:ext uri="{28A0092B-C50C-407E-A947-70E740481C1C}">
                <a14:useLocalDpi xmlns:a14="http://schemas.microsoft.com/office/drawing/2010/main" val="0"/>
              </a:ext>
            </a:extLst>
          </a:blip>
          <a:srcRect/>
          <a:stretch>
            <a:fillRect/>
          </a:stretch>
        </p:blipFill>
        <p:spPr bwMode="auto">
          <a:xfrm>
            <a:off x="7467600" y="1066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1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Rectangle 3"/>
          <p:cNvSpPr>
            <a:spLocks noGrp="1" noChangeArrowheads="1"/>
          </p:cNvSpPr>
          <p:nvPr>
            <p:ph type="body" sz="half" idx="1"/>
          </p:nvPr>
        </p:nvSpPr>
        <p:spPr>
          <a:xfrm>
            <a:off x="457200" y="1600200"/>
            <a:ext cx="8229600" cy="2514600"/>
          </a:xfrm>
        </p:spPr>
        <p:txBody>
          <a:bodyPr>
            <a:normAutofit fontScale="85000" lnSpcReduction="20000"/>
          </a:bodyPr>
          <a:lstStyle/>
          <a:p>
            <a:pPr marL="274320" indent="-274320" eaLnBrk="1" fontAlgn="auto" hangingPunct="1">
              <a:spcAft>
                <a:spcPts val="0"/>
              </a:spcAft>
              <a:buClr>
                <a:schemeClr val="accent3"/>
              </a:buClr>
              <a:buFont typeface="Wingdings 2"/>
              <a:buChar char=""/>
              <a:defRPr/>
            </a:pPr>
            <a:r>
              <a:rPr lang="en-US" dirty="0" smtClean="0"/>
              <a:t>What is the relationship between inflation rate and the value of your dollars?</a:t>
            </a:r>
          </a:p>
          <a:p>
            <a:pPr marL="640080" lvl="1" indent="-246888" eaLnBrk="1" fontAlgn="auto" hangingPunct="1">
              <a:spcAft>
                <a:spcPts val="0"/>
              </a:spcAft>
              <a:buFont typeface="Wingdings 2"/>
              <a:buChar char=""/>
              <a:defRPr/>
            </a:pPr>
            <a:r>
              <a:rPr lang="en-US" dirty="0" smtClean="0"/>
              <a:t>The higher the inflation rate, the less the value of your dollars over time. </a:t>
            </a:r>
          </a:p>
          <a:p>
            <a:pPr marL="640080" lvl="1" indent="-246888" eaLnBrk="1" fontAlgn="auto" hangingPunct="1">
              <a:spcAft>
                <a:spcPts val="0"/>
              </a:spcAft>
              <a:buFont typeface="Wingdings 2"/>
              <a:buChar char=""/>
              <a:defRPr/>
            </a:pPr>
            <a:r>
              <a:rPr lang="en-US" dirty="0" smtClean="0"/>
              <a:t>The table below shows how much 1 dollar will be worth after certain years given certain inflation rates.</a:t>
            </a:r>
          </a:p>
          <a:p>
            <a:pPr marL="640080" lvl="1" indent="-246888" eaLnBrk="1" fontAlgn="auto" hangingPunct="1">
              <a:spcAft>
                <a:spcPts val="0"/>
              </a:spcAft>
              <a:buFont typeface="Wingdings 2"/>
              <a:buChar char=""/>
              <a:defRPr/>
            </a:pPr>
            <a:r>
              <a:rPr lang="en-US" dirty="0" smtClean="0"/>
              <a:t>For example, the number 50 cents means: At an annual inflation rate of 15%, one dollar will only worth 50 cents after 5 years. </a:t>
            </a:r>
          </a:p>
          <a:p>
            <a:pPr marL="640080" lvl="1" indent="-246888" eaLnBrk="1" fontAlgn="auto" hangingPunct="1">
              <a:spcAft>
                <a:spcPts val="0"/>
              </a:spcAft>
              <a:buFont typeface="Wingdings 2"/>
              <a:buChar char=""/>
              <a:defRPr/>
            </a:pPr>
            <a:endParaRPr lang="en-US" dirty="0" smtClean="0"/>
          </a:p>
        </p:txBody>
      </p:sp>
      <p:graphicFrame>
        <p:nvGraphicFramePr>
          <p:cNvPr id="7171" name="Object 6"/>
          <p:cNvGraphicFramePr>
            <a:graphicFrameLocks noGrp="1" noChangeAspect="1"/>
          </p:cNvGraphicFramePr>
          <p:nvPr>
            <p:ph sz="half" idx="2"/>
          </p:nvPr>
        </p:nvGraphicFramePr>
        <p:xfrm>
          <a:off x="1143000" y="4038600"/>
          <a:ext cx="6673850" cy="2459038"/>
        </p:xfrm>
        <a:graphic>
          <a:graphicData uri="http://schemas.openxmlformats.org/presentationml/2006/ole">
            <mc:AlternateContent xmlns:mc="http://schemas.openxmlformats.org/markup-compatibility/2006">
              <mc:Choice xmlns:v="urn:schemas-microsoft-com:vml" Requires="v">
                <p:oleObj spid="_x0000_s7185" name="Drawing" r:id="rId5" imgW="7781925" imgH="2867025" progId="Presentations.Drawing.10">
                  <p:embed/>
                </p:oleObj>
              </mc:Choice>
              <mc:Fallback>
                <p:oleObj name="Drawing" r:id="rId5" imgW="7781925" imgH="2867025" progId="Presentations.Drawing.10">
                  <p:embed/>
                  <p:pic>
                    <p:nvPicPr>
                      <p:cNvPr id="0" name="Object 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038600"/>
                        <a:ext cx="6673850"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B920776A-E6AC-4580-8726-FD146434ADEC}" type="slidenum">
              <a:rPr lang="en-US" smtClean="0"/>
              <a:pPr/>
              <a:t>3</a:t>
            </a:fld>
            <a:endParaRPr lang="en-US" smtClean="0"/>
          </a:p>
        </p:txBody>
      </p:sp>
      <p:pic>
        <p:nvPicPr>
          <p:cNvPr id="2" name="D2042539.wav">
            <a:hlinkClick r:id="" action="ppaction://media"/>
          </p:cNvPr>
          <p:cNvPicPr>
            <a:picLocks noChangeAspect="1"/>
          </p:cNvPicPr>
          <p:nvPr>
            <a:wavAudioFile r:embed="rId2" name="D2042814.wav"/>
          </p:nvPr>
        </p:nvPicPr>
        <p:blipFill>
          <a:blip r:embed="rId7">
            <a:extLst>
              <a:ext uri="{28A0092B-C50C-407E-A947-70E740481C1C}">
                <a14:useLocalDpi xmlns:a14="http://schemas.microsoft.com/office/drawing/2010/main" val="0"/>
              </a:ext>
            </a:extLst>
          </a:blip>
          <a:srcRect/>
          <a:stretch>
            <a:fillRect/>
          </a:stretch>
        </p:blipFill>
        <p:spPr bwMode="auto">
          <a:xfrm>
            <a:off x="7848600" y="838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2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title"/>
          </p:nvPr>
        </p:nvSpPr>
        <p:spPr>
          <a:xfrm>
            <a:off x="457200" y="704850"/>
            <a:ext cx="8229600" cy="666750"/>
          </a:xfrm>
        </p:spPr>
        <p:txBody>
          <a:bodyPr/>
          <a:lstStyle/>
          <a:p>
            <a:pPr eaLnBrk="1" hangingPunct="1"/>
            <a:r>
              <a:rPr lang="en-US" smtClean="0"/>
              <a:t>Example 1</a:t>
            </a:r>
          </a:p>
        </p:txBody>
      </p:sp>
      <p:sp>
        <p:nvSpPr>
          <p:cNvPr id="34819" name="Rectangle 2"/>
          <p:cNvSpPr>
            <a:spLocks noGrp="1" noChangeArrowheads="1"/>
          </p:cNvSpPr>
          <p:nvPr>
            <p:ph idx="1"/>
          </p:nvPr>
        </p:nvSpPr>
        <p:spPr>
          <a:xfrm>
            <a:off x="457200" y="1295400"/>
            <a:ext cx="8229600" cy="5029200"/>
          </a:xfrm>
        </p:spPr>
        <p:txBody>
          <a:bodyPr/>
          <a:lstStyle/>
          <a:p>
            <a:pPr eaLnBrk="1" hangingPunct="1"/>
            <a:r>
              <a:rPr lang="en-US" smtClean="0"/>
              <a:t>Expected salary next year</a:t>
            </a:r>
          </a:p>
        </p:txBody>
      </p:sp>
      <p:sp>
        <p:nvSpPr>
          <p:cNvPr id="3482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39EEC235-5139-48E5-BCD1-A3D9A405B641}" type="slidenum">
              <a:rPr lang="en-US" smtClean="0"/>
              <a:pPr/>
              <a:t>30</a:t>
            </a:fld>
            <a:endParaRPr lang="en-US" smtClean="0"/>
          </a:p>
        </p:txBody>
      </p:sp>
      <p:sp>
        <p:nvSpPr>
          <p:cNvPr id="34821" name="Rectangle 3"/>
          <p:cNvSpPr>
            <a:spLocks noChangeArrowheads="1"/>
          </p:cNvSpPr>
          <p:nvPr/>
        </p:nvSpPr>
        <p:spPr bwMode="auto">
          <a:xfrm>
            <a:off x="0" y="2366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graphicFrame>
        <p:nvGraphicFramePr>
          <p:cNvPr id="34822" name="Object 4"/>
          <p:cNvGraphicFramePr>
            <a:graphicFrameLocks noChangeAspect="1"/>
          </p:cNvGraphicFramePr>
          <p:nvPr/>
        </p:nvGraphicFramePr>
        <p:xfrm>
          <a:off x="1371600" y="2209800"/>
          <a:ext cx="5618163" cy="2174875"/>
        </p:xfrm>
        <a:graphic>
          <a:graphicData uri="http://schemas.openxmlformats.org/presentationml/2006/ole">
            <mc:AlternateContent xmlns:mc="http://schemas.openxmlformats.org/markup-compatibility/2006">
              <mc:Choice xmlns:v="urn:schemas-microsoft-com:vml" Requires="v">
                <p:oleObj spid="_x0000_s34836" name="Drawing" r:id="rId5" imgW="8343900" imgH="3238500" progId="Presentations.Drawing.10">
                  <p:embed/>
                </p:oleObj>
              </mc:Choice>
              <mc:Fallback>
                <p:oleObj name="Drawing" r:id="rId5" imgW="8343900" imgH="3238500" progId="Presentations.Drawing.10">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209800"/>
                        <a:ext cx="5618163"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3" name="Text Box 5"/>
          <p:cNvSpPr txBox="1">
            <a:spLocks noChangeArrowheads="1"/>
          </p:cNvSpPr>
          <p:nvPr/>
        </p:nvSpPr>
        <p:spPr bwMode="auto">
          <a:xfrm>
            <a:off x="898525" y="4419600"/>
            <a:ext cx="64166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400"/>
              <a:t>Expected salary next year </a:t>
            </a:r>
          </a:p>
          <a:p>
            <a:pPr eaLnBrk="1" hangingPunct="1"/>
            <a:r>
              <a:rPr lang="en-US" sz="2400"/>
              <a:t> = 25,000*50% + 30,000*40% + 20,000*10% </a:t>
            </a:r>
          </a:p>
          <a:p>
            <a:pPr eaLnBrk="1" hangingPunct="1"/>
            <a:r>
              <a:rPr lang="en-US" sz="2400"/>
              <a:t> = 12500+12000+2000</a:t>
            </a:r>
          </a:p>
          <a:p>
            <a:pPr eaLnBrk="1" hangingPunct="1"/>
            <a:r>
              <a:rPr lang="en-US" sz="2400"/>
              <a:t> = 26,500 </a:t>
            </a:r>
          </a:p>
        </p:txBody>
      </p:sp>
      <p:pic>
        <p:nvPicPr>
          <p:cNvPr id="2" name="23712835.wav">
            <a:hlinkClick r:id="" action="ppaction://media"/>
          </p:cNvPr>
          <p:cNvPicPr>
            <a:picLocks noChangeAspect="1"/>
          </p:cNvPicPr>
          <p:nvPr>
            <a:wavAudioFile r:embed="rId2" name="23711F37.wav"/>
          </p:nvPr>
        </p:nvPicPr>
        <p:blipFill>
          <a:blip r:embed="rId7">
            <a:extLst>
              <a:ext uri="{28A0092B-C50C-407E-A947-70E740481C1C}">
                <a14:useLocalDpi xmlns:a14="http://schemas.microsoft.com/office/drawing/2010/main" val="0"/>
              </a:ext>
            </a:extLst>
          </a:blip>
          <a:srcRect/>
          <a:stretch>
            <a:fillRect/>
          </a:stretch>
        </p:blipFill>
        <p:spPr bwMode="auto">
          <a:xfrm>
            <a:off x="7391400" y="1066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457200" y="704850"/>
            <a:ext cx="8229600" cy="666750"/>
          </a:xfrm>
        </p:spPr>
        <p:txBody>
          <a:bodyPr/>
          <a:lstStyle/>
          <a:p>
            <a:pPr eaLnBrk="1" hangingPunct="1"/>
            <a:r>
              <a:rPr lang="en-US" smtClean="0"/>
              <a:t>Example 2.</a:t>
            </a:r>
          </a:p>
        </p:txBody>
      </p:sp>
      <p:sp>
        <p:nvSpPr>
          <p:cNvPr id="35843" name="Rectangle 2"/>
          <p:cNvSpPr>
            <a:spLocks noGrp="1" noChangeArrowheads="1"/>
          </p:cNvSpPr>
          <p:nvPr>
            <p:ph idx="1"/>
          </p:nvPr>
        </p:nvSpPr>
        <p:spPr>
          <a:xfrm>
            <a:off x="457200" y="1371600"/>
            <a:ext cx="8229600" cy="4953000"/>
          </a:xfrm>
        </p:spPr>
        <p:txBody>
          <a:bodyPr/>
          <a:lstStyle/>
          <a:p>
            <a:pPr eaLnBrk="1" hangingPunct="1"/>
            <a:r>
              <a:rPr lang="en-US" smtClean="0"/>
              <a:t>Suppose you are taking three classes. The semester has not ended but you need to report your GPA for that semester on your application form for graduate school. What is your expected GPA given the information below?</a:t>
            </a:r>
          </a:p>
        </p:txBody>
      </p:sp>
      <p:sp>
        <p:nvSpPr>
          <p:cNvPr id="3584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465149DE-2630-4C39-8B37-75F299F24BC6}" type="slidenum">
              <a:rPr lang="en-US" smtClean="0"/>
              <a:pPr/>
              <a:t>31</a:t>
            </a:fld>
            <a:endParaRPr lang="en-US" smtClean="0"/>
          </a:p>
        </p:txBody>
      </p:sp>
      <p:sp>
        <p:nvSpPr>
          <p:cNvPr id="35845" name="Rectangle 3"/>
          <p:cNvSpPr>
            <a:spLocks noChangeArrowheads="1"/>
          </p:cNvSpPr>
          <p:nvPr/>
        </p:nvSpPr>
        <p:spPr bwMode="auto">
          <a:xfrm>
            <a:off x="0" y="2290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graphicFrame>
        <p:nvGraphicFramePr>
          <p:cNvPr id="35846" name="Object 4"/>
          <p:cNvGraphicFramePr>
            <a:graphicFrameLocks noChangeAspect="1"/>
          </p:cNvGraphicFramePr>
          <p:nvPr/>
        </p:nvGraphicFramePr>
        <p:xfrm>
          <a:off x="1676400" y="3352800"/>
          <a:ext cx="6324600" cy="2192338"/>
        </p:xfrm>
        <a:graphic>
          <a:graphicData uri="http://schemas.openxmlformats.org/presentationml/2006/ole">
            <mc:AlternateContent xmlns:mc="http://schemas.openxmlformats.org/markup-compatibility/2006">
              <mc:Choice xmlns:v="urn:schemas-microsoft-com:vml" Requires="v">
                <p:oleObj spid="_x0000_s35860" name="Drawing" r:id="rId5" imgW="8096250" imgH="3371850" progId="Presentations.Drawing.10">
                  <p:embed/>
                </p:oleObj>
              </mc:Choice>
              <mc:Fallback>
                <p:oleObj name="Drawing" r:id="rId5" imgW="8096250" imgH="3371850" progId="Presentations.Drawing.10">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3352800"/>
                        <a:ext cx="63246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0582" name="Text Box 6"/>
          <p:cNvSpPr txBox="1">
            <a:spLocks noChangeArrowheads="1"/>
          </p:cNvSpPr>
          <p:nvPr/>
        </p:nvSpPr>
        <p:spPr bwMode="auto">
          <a:xfrm>
            <a:off x="1050925" y="5618163"/>
            <a:ext cx="7102475" cy="701675"/>
          </a:xfrm>
          <a:prstGeom prst="rect">
            <a:avLst/>
          </a:prstGeom>
          <a:noFill/>
          <a:ln w="12700">
            <a:noFill/>
            <a:miter lim="800000"/>
            <a:headEnd/>
            <a:tailEnd/>
          </a:ln>
          <a:effectLst/>
        </p:spPr>
        <p:txBody>
          <a:bodyPr>
            <a:spAutoFit/>
          </a:bodyPr>
          <a:lstStyle/>
          <a:p>
            <a:pPr>
              <a:defRPr/>
            </a:pPr>
            <a:r>
              <a:rPr lang="en-US" sz="2000" dirty="0">
                <a:latin typeface="+mn-lt"/>
              </a:rPr>
              <a:t>Expected GPA this semester </a:t>
            </a:r>
          </a:p>
          <a:p>
            <a:pPr>
              <a:defRPr/>
            </a:pPr>
            <a:r>
              <a:rPr lang="en-US" sz="2000" dirty="0">
                <a:latin typeface="+mn-lt"/>
              </a:rPr>
              <a:t>= 4*50% + 3.67*35% + 3.33*10% + 3*5% = 3.76750</a:t>
            </a:r>
          </a:p>
        </p:txBody>
      </p:sp>
      <p:pic>
        <p:nvPicPr>
          <p:cNvPr id="4" name="A4AE2851.wav">
            <a:hlinkClick r:id="" action="ppaction://media"/>
          </p:cNvPr>
          <p:cNvPicPr>
            <a:picLocks noChangeAspect="1"/>
          </p:cNvPicPr>
          <p:nvPr>
            <a:wavAudioFile r:embed="rId2" name="A4AE2BCD.wav"/>
          </p:nvPr>
        </p:nvPicPr>
        <p:blipFill>
          <a:blip r:embed="rId7">
            <a:extLst>
              <a:ext uri="{28A0092B-C50C-407E-A947-70E740481C1C}">
                <a14:useLocalDpi xmlns:a14="http://schemas.microsoft.com/office/drawing/2010/main" val="0"/>
              </a:ext>
            </a:extLst>
          </a:blip>
          <a:srcRect/>
          <a:stretch>
            <a:fillRect/>
          </a:stretch>
        </p:blipFill>
        <p:spPr bwMode="auto">
          <a:xfrm>
            <a:off x="7558088" y="60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7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ChangeArrowheads="1"/>
          </p:cNvSpPr>
          <p:nvPr/>
        </p:nvSpPr>
        <p:spPr bwMode="auto">
          <a:xfrm>
            <a:off x="0" y="2424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sp>
        <p:nvSpPr>
          <p:cNvPr id="8195" name="Rectangle 7"/>
          <p:cNvSpPr>
            <a:spLocks noChangeArrowheads="1"/>
          </p:cNvSpPr>
          <p:nvPr/>
        </p:nvSpPr>
        <p:spPr bwMode="auto">
          <a:xfrm>
            <a:off x="0" y="3095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sp>
        <p:nvSpPr>
          <p:cNvPr id="8196" name="Rectangle 10"/>
          <p:cNvSpPr>
            <a:spLocks noChangeArrowheads="1"/>
          </p:cNvSpPr>
          <p:nvPr/>
        </p:nvSpPr>
        <p:spPr bwMode="auto">
          <a:xfrm>
            <a:off x="0" y="3119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sp>
        <p:nvSpPr>
          <p:cNvPr id="8197" name="Rectangle 13"/>
          <p:cNvSpPr>
            <a:spLocks noChangeArrowheads="1"/>
          </p:cNvSpPr>
          <p:nvPr/>
        </p:nvSpPr>
        <p:spPr bwMode="auto">
          <a:xfrm>
            <a:off x="1524000" y="2133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sp>
        <p:nvSpPr>
          <p:cNvPr id="10246" name="Rectangle 16"/>
          <p:cNvSpPr>
            <a:spLocks noGrp="1" noChangeArrowheads="1"/>
          </p:cNvSpPr>
          <p:nvPr>
            <p:ph idx="1"/>
          </p:nvPr>
        </p:nvSpPr>
        <p:spPr>
          <a:xfrm>
            <a:off x="457200" y="1295400"/>
            <a:ext cx="8229600" cy="5029200"/>
          </a:xfrm>
        </p:spPr>
        <p:txBody>
          <a:bodyPr/>
          <a:lstStyle/>
          <a:p>
            <a:pPr eaLnBrk="1" hangingPunct="1">
              <a:defRPr/>
            </a:pPr>
            <a:r>
              <a:rPr lang="en-US" dirty="0" smtClean="0"/>
              <a:t>How to compute the numbers in the previous table?</a:t>
            </a:r>
          </a:p>
          <a:p>
            <a:pPr lvl="1" eaLnBrk="1" hangingPunct="1">
              <a:defRPr/>
            </a:pPr>
            <a:r>
              <a:rPr lang="en-US" dirty="0" smtClean="0"/>
              <a:t>Notations:</a:t>
            </a:r>
          </a:p>
          <a:p>
            <a:pPr lvl="2" eaLnBrk="1" hangingPunct="1">
              <a:defRPr/>
            </a:pPr>
            <a:r>
              <a:rPr lang="en-US" dirty="0" err="1" smtClean="0"/>
              <a:t>Yn</a:t>
            </a:r>
            <a:r>
              <a:rPr lang="en-US" dirty="0" smtClean="0"/>
              <a:t>=the purchasing power of one dollar after </a:t>
            </a:r>
            <a:r>
              <a:rPr lang="en-US" i="1" dirty="0" smtClean="0"/>
              <a:t>n</a:t>
            </a:r>
            <a:r>
              <a:rPr lang="en-US" dirty="0" smtClean="0"/>
              <a:t> years</a:t>
            </a:r>
          </a:p>
          <a:p>
            <a:pPr lvl="2" eaLnBrk="1" hangingPunct="1">
              <a:defRPr/>
            </a:pPr>
            <a:r>
              <a:rPr lang="en-US" dirty="0" err="1" smtClean="0"/>
              <a:t>i</a:t>
            </a:r>
            <a:r>
              <a:rPr lang="en-US" baseline="-25000" dirty="0" err="1" smtClean="0"/>
              <a:t>a</a:t>
            </a:r>
            <a:r>
              <a:rPr lang="en-US" dirty="0" smtClean="0"/>
              <a:t>=annual inflation rate</a:t>
            </a:r>
          </a:p>
          <a:p>
            <a:pPr lvl="2" eaLnBrk="1" hangingPunct="1">
              <a:defRPr/>
            </a:pPr>
            <a:r>
              <a:rPr lang="en-US" dirty="0" smtClean="0"/>
              <a:t>n=number of years </a:t>
            </a:r>
          </a:p>
          <a:p>
            <a:pPr lvl="1" eaLnBrk="1" hangingPunct="1">
              <a:defRPr/>
            </a:pPr>
            <a:r>
              <a:rPr lang="en-US" dirty="0" smtClean="0"/>
              <a:t>Formula:</a:t>
            </a:r>
          </a:p>
          <a:p>
            <a:pPr marL="393700" lvl="1" indent="0" eaLnBrk="1" hangingPunct="1">
              <a:buFont typeface="Wingdings 2" pitchFamily="18" charset="2"/>
              <a:buNone/>
              <a:defRPr/>
            </a:pPr>
            <a:endParaRPr lang="en-US" dirty="0" smtClean="0"/>
          </a:p>
        </p:txBody>
      </p:sp>
      <p:sp>
        <p:nvSpPr>
          <p:cNvPr id="8199" name="Slide Number Placehold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B27A9B93-2C8D-4504-A14D-AC612D9CD487}" type="slidenum">
              <a:rPr lang="en-US" smtClean="0"/>
              <a:pPr/>
              <a:t>4</a:t>
            </a:fld>
            <a:endParaRPr lang="en-US" smtClean="0"/>
          </a:p>
        </p:txBody>
      </p:sp>
      <p:graphicFrame>
        <p:nvGraphicFramePr>
          <p:cNvPr id="8200" name="Object 19"/>
          <p:cNvGraphicFramePr>
            <a:graphicFrameLocks noChangeAspect="1"/>
          </p:cNvGraphicFramePr>
          <p:nvPr/>
        </p:nvGraphicFramePr>
        <p:xfrm>
          <a:off x="0" y="3105150"/>
          <a:ext cx="114300" cy="219075"/>
        </p:xfrm>
        <a:graphic>
          <a:graphicData uri="http://schemas.openxmlformats.org/presentationml/2006/ole">
            <mc:AlternateContent xmlns:mc="http://schemas.openxmlformats.org/markup-compatibility/2006">
              <mc:Choice xmlns:v="urn:schemas-microsoft-com:vml" Requires="v">
                <p:oleObj spid="_x0000_s8227" name="Equation" r:id="rId5" imgW="114151" imgH="215619" progId="Equation.3">
                  <p:embed/>
                </p:oleObj>
              </mc:Choice>
              <mc:Fallback>
                <p:oleObj name="Equation" r:id="rId5" imgW="114151" imgH="215619" progId="Equation.3">
                  <p:embed/>
                  <p:pic>
                    <p:nvPicPr>
                      <p:cNvPr id="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05150"/>
                        <a:ext cx="1143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201" name="Object 18"/>
          <p:cNvGraphicFramePr>
            <a:graphicFrameLocks noChangeAspect="1"/>
          </p:cNvGraphicFramePr>
          <p:nvPr/>
        </p:nvGraphicFramePr>
        <p:xfrm>
          <a:off x="2743200" y="4038600"/>
          <a:ext cx="2362200" cy="1208088"/>
        </p:xfrm>
        <a:graphic>
          <a:graphicData uri="http://schemas.openxmlformats.org/presentationml/2006/ole">
            <mc:AlternateContent xmlns:mc="http://schemas.openxmlformats.org/markup-compatibility/2006">
              <mc:Choice xmlns:v="urn:schemas-microsoft-com:vml" Requires="v">
                <p:oleObj spid="_x0000_s8228" name="Equation" r:id="rId7" imgW="837836" imgH="431613" progId="Equation.3">
                  <p:embed/>
                </p:oleObj>
              </mc:Choice>
              <mc:Fallback>
                <p:oleObj name="Equation" r:id="rId7" imgW="837836" imgH="431613" progId="Equation.3">
                  <p:embed/>
                  <p:pic>
                    <p:nvPicPr>
                      <p:cNvPr id="0"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038600"/>
                        <a:ext cx="23622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02" name="Rectangle 20"/>
          <p:cNvSpPr>
            <a:spLocks noChangeArrowheads="1"/>
          </p:cNvSpPr>
          <p:nvPr/>
        </p:nvSpPr>
        <p:spPr bwMode="auto">
          <a:xfrm>
            <a:off x="0" y="3105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sp>
        <p:nvSpPr>
          <p:cNvPr id="8203" name="Rectangle 21"/>
          <p:cNvSpPr>
            <a:spLocks noChangeArrowheads="1"/>
          </p:cNvSpPr>
          <p:nvPr/>
        </p:nvSpPr>
        <p:spPr bwMode="auto">
          <a:xfrm>
            <a:off x="0" y="3324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pic>
        <p:nvPicPr>
          <p:cNvPr id="2" name="5DEC2555.wav">
            <a:hlinkClick r:id="" action="ppaction://media"/>
          </p:cNvPr>
          <p:cNvPicPr>
            <a:picLocks noChangeAspect="1"/>
          </p:cNvPicPr>
          <p:nvPr>
            <a:wavAudioFile r:embed="rId2" name="5DECD73C.wav"/>
          </p:nvPr>
        </p:nvPicPr>
        <p:blipFill>
          <a:blip r:embed="rId9">
            <a:extLst>
              <a:ext uri="{28A0092B-C50C-407E-A947-70E740481C1C}">
                <a14:useLocalDpi xmlns:a14="http://schemas.microsoft.com/office/drawing/2010/main" val="0"/>
              </a:ext>
            </a:extLst>
          </a:blip>
          <a:srcRect/>
          <a:stretch>
            <a:fillRect/>
          </a:stretch>
        </p:blipFill>
        <p:spPr bwMode="auto">
          <a:xfrm>
            <a:off x="7924800" y="762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2424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sp>
        <p:nvSpPr>
          <p:cNvPr id="9219" name="Rectangle 3"/>
          <p:cNvSpPr>
            <a:spLocks noChangeArrowheads="1"/>
          </p:cNvSpPr>
          <p:nvPr/>
        </p:nvSpPr>
        <p:spPr bwMode="auto">
          <a:xfrm>
            <a:off x="0" y="3095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sp>
        <p:nvSpPr>
          <p:cNvPr id="9220" name="Rectangle 6"/>
          <p:cNvSpPr>
            <a:spLocks noChangeArrowheads="1"/>
          </p:cNvSpPr>
          <p:nvPr/>
        </p:nvSpPr>
        <p:spPr bwMode="auto">
          <a:xfrm>
            <a:off x="0" y="3119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sp>
        <p:nvSpPr>
          <p:cNvPr id="9221" name="Rectangle 9"/>
          <p:cNvSpPr>
            <a:spLocks noChangeArrowheads="1"/>
          </p:cNvSpPr>
          <p:nvPr/>
        </p:nvSpPr>
        <p:spPr bwMode="auto">
          <a:xfrm>
            <a:off x="1524000" y="2133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sp>
        <p:nvSpPr>
          <p:cNvPr id="9222" name="Rectangle 12"/>
          <p:cNvSpPr>
            <a:spLocks noGrp="1" noChangeArrowheads="1"/>
          </p:cNvSpPr>
          <p:nvPr>
            <p:ph type="title"/>
          </p:nvPr>
        </p:nvSpPr>
        <p:spPr/>
        <p:txBody>
          <a:bodyPr/>
          <a:lstStyle/>
          <a:p>
            <a:pPr eaLnBrk="1" hangingPunct="1"/>
            <a:r>
              <a:rPr lang="en-US" smtClean="0"/>
              <a:t>Examples</a:t>
            </a:r>
          </a:p>
        </p:txBody>
      </p:sp>
      <p:sp>
        <p:nvSpPr>
          <p:cNvPr id="9223" name="Rectangle 14"/>
          <p:cNvSpPr>
            <a:spLocks noGrp="1" noChangeArrowheads="1"/>
          </p:cNvSpPr>
          <p:nvPr>
            <p:ph type="body" sz="half" idx="1"/>
          </p:nvPr>
        </p:nvSpPr>
        <p:spPr/>
        <p:txBody>
          <a:bodyPr/>
          <a:lstStyle/>
          <a:p>
            <a:pPr eaLnBrk="1" hangingPunct="1"/>
            <a:r>
              <a:rPr lang="en-US" smtClean="0"/>
              <a:t>At 2% annual inflation rate, how much will $1 worth in 5 years?</a:t>
            </a:r>
          </a:p>
          <a:p>
            <a:pPr lvl="1" eaLnBrk="1" hangingPunct="1"/>
            <a:endParaRPr lang="en-US" smtClean="0"/>
          </a:p>
        </p:txBody>
      </p:sp>
      <p:graphicFrame>
        <p:nvGraphicFramePr>
          <p:cNvPr id="9224" name="Object 18"/>
          <p:cNvGraphicFramePr>
            <a:graphicFrameLocks noGrp="1" noChangeAspect="1"/>
          </p:cNvGraphicFramePr>
          <p:nvPr>
            <p:ph sz="quarter" idx="2"/>
          </p:nvPr>
        </p:nvGraphicFramePr>
        <p:xfrm>
          <a:off x="4800600" y="1828800"/>
          <a:ext cx="3286125" cy="989013"/>
        </p:xfrm>
        <a:graphic>
          <a:graphicData uri="http://schemas.openxmlformats.org/presentationml/2006/ole">
            <mc:AlternateContent xmlns:mc="http://schemas.openxmlformats.org/markup-compatibility/2006">
              <mc:Choice xmlns:v="urn:schemas-microsoft-com:vml" Requires="v">
                <p:oleObj spid="_x0000_s9251" name="Equation" r:id="rId5" imgW="1307532" imgH="393529" progId="Equation.3">
                  <p:embed/>
                </p:oleObj>
              </mc:Choice>
              <mc:Fallback>
                <p:oleObj name="Equation" r:id="rId5" imgW="1307532" imgH="393529" progId="Equation.3">
                  <p:embed/>
                  <p:pic>
                    <p:nvPicPr>
                      <p:cNvPr id="0" name="Object 18"/>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828800"/>
                        <a:ext cx="328612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5" name="Object 20"/>
          <p:cNvGraphicFramePr>
            <a:graphicFrameLocks noGrp="1" noChangeAspect="1"/>
          </p:cNvGraphicFramePr>
          <p:nvPr>
            <p:ph sz="quarter" idx="3"/>
          </p:nvPr>
        </p:nvGraphicFramePr>
        <p:xfrm>
          <a:off x="4876800" y="3962400"/>
          <a:ext cx="3244850" cy="914400"/>
        </p:xfrm>
        <a:graphic>
          <a:graphicData uri="http://schemas.openxmlformats.org/presentationml/2006/ole">
            <mc:AlternateContent xmlns:mc="http://schemas.openxmlformats.org/markup-compatibility/2006">
              <mc:Choice xmlns:v="urn:schemas-microsoft-com:vml" Requires="v">
                <p:oleObj spid="_x0000_s9252" name="Equation" r:id="rId7" imgW="1396394" imgH="393529" progId="Equation.3">
                  <p:embed/>
                </p:oleObj>
              </mc:Choice>
              <mc:Fallback>
                <p:oleObj name="Equation" r:id="rId7" imgW="1396394" imgH="393529" progId="Equation.3">
                  <p:embed/>
                  <p:pic>
                    <p:nvPicPr>
                      <p:cNvPr id="0" name="Object 20"/>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3962400"/>
                        <a:ext cx="3244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6" name="Slide Number Placehold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0706BA80-A506-4379-AE8E-620ECA35054C}" type="slidenum">
              <a:rPr lang="en-US" smtClean="0"/>
              <a:pPr/>
              <a:t>5</a:t>
            </a:fld>
            <a:endParaRPr lang="en-US" smtClean="0"/>
          </a:p>
        </p:txBody>
      </p:sp>
      <p:sp>
        <p:nvSpPr>
          <p:cNvPr id="229393" name="Rectangle 17"/>
          <p:cNvSpPr>
            <a:spLocks noChangeArrowheads="1"/>
          </p:cNvSpPr>
          <p:nvPr/>
        </p:nvSpPr>
        <p:spPr bwMode="auto">
          <a:xfrm>
            <a:off x="457200" y="3581400"/>
            <a:ext cx="4114800" cy="1295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pitchFamily="2" charset="2"/>
              <a:buChar char="n"/>
              <a:defRPr/>
            </a:pPr>
            <a:r>
              <a:rPr lang="en-US" sz="2800" dirty="0">
                <a:latin typeface="+mn-lt"/>
              </a:rPr>
              <a:t>At 6% annual inflation rate, how much will $1 worth in 10 years?</a:t>
            </a:r>
          </a:p>
          <a:p>
            <a:pPr marL="742950" lvl="1" indent="-285750" eaLnBrk="1" hangingPunct="1">
              <a:spcBef>
                <a:spcPct val="20000"/>
              </a:spcBef>
              <a:buClr>
                <a:schemeClr val="tx2"/>
              </a:buClr>
              <a:buSzPct val="60000"/>
              <a:buFont typeface="Wingdings" pitchFamily="2" charset="2"/>
              <a:buChar char="n"/>
              <a:defRPr/>
            </a:pPr>
            <a:endParaRPr lang="en-US" sz="2800" dirty="0">
              <a:effectLst>
                <a:outerShdw blurRad="38100" dist="38100" dir="2700000" algn="tl">
                  <a:srgbClr val="000000"/>
                </a:outerShdw>
              </a:effectLst>
            </a:endParaRPr>
          </a:p>
        </p:txBody>
      </p:sp>
      <p:pic>
        <p:nvPicPr>
          <p:cNvPr id="2" name="2AC72555.wav">
            <a:hlinkClick r:id="" action="ppaction://media"/>
          </p:cNvPr>
          <p:cNvPicPr>
            <a:picLocks noChangeAspect="1"/>
          </p:cNvPicPr>
          <p:nvPr>
            <a:wavAudioFile r:embed="rId2" name="2AC70690.wav"/>
          </p:nvPr>
        </p:nvPicPr>
        <p:blipFill>
          <a:blip r:embed="rId9">
            <a:extLst>
              <a:ext uri="{28A0092B-C50C-407E-A947-70E740481C1C}">
                <a14:useLocalDpi xmlns:a14="http://schemas.microsoft.com/office/drawing/2010/main" val="0"/>
              </a:ext>
            </a:extLst>
          </a:blip>
          <a:srcRect/>
          <a:stretch>
            <a:fillRect/>
          </a:stretch>
        </p:blipFill>
        <p:spPr bwMode="auto">
          <a:xfrm>
            <a:off x="7772400" y="990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9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a:lstStyle/>
          <a:p>
            <a:pPr eaLnBrk="1" hangingPunct="1"/>
            <a:r>
              <a:rPr lang="en-US" smtClean="0"/>
              <a:t>One More Example</a:t>
            </a:r>
          </a:p>
        </p:txBody>
      </p:sp>
      <p:sp>
        <p:nvSpPr>
          <p:cNvPr id="10243" name="Rectangle 3"/>
          <p:cNvSpPr>
            <a:spLocks noGrp="1" noChangeArrowheads="1"/>
          </p:cNvSpPr>
          <p:nvPr>
            <p:ph idx="1"/>
          </p:nvPr>
        </p:nvSpPr>
        <p:spPr>
          <a:xfrm>
            <a:off x="457200" y="1935163"/>
            <a:ext cx="8229600" cy="1112837"/>
          </a:xfrm>
        </p:spPr>
        <p:txBody>
          <a:bodyPr/>
          <a:lstStyle/>
          <a:p>
            <a:pPr eaLnBrk="1" hangingPunct="1"/>
            <a:r>
              <a:rPr lang="en-US" smtClean="0"/>
              <a:t>If the inflation rate is 4% per year, what is the purchasing power of $1000 dollars after 20 years? </a:t>
            </a:r>
          </a:p>
        </p:txBody>
      </p:sp>
      <p:sp>
        <p:nvSpPr>
          <p:cNvPr id="1024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2F51EDC3-CAF3-4AAA-80A0-1E9A95BE76C8}" type="slidenum">
              <a:rPr lang="en-US" smtClean="0"/>
              <a:pPr/>
              <a:t>6</a:t>
            </a:fld>
            <a:endParaRPr lang="en-US" smtClean="0"/>
          </a:p>
        </p:txBody>
      </p:sp>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388" y="41148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488C2570.wav">
            <a:hlinkClick r:id="" action="ppaction://media"/>
          </p:cNvPr>
          <p:cNvPicPr>
            <a:picLocks noChangeAspect="1"/>
          </p:cNvPicPr>
          <p:nvPr>
            <a:wavAudioFile r:embed="rId2" name="488C3987.wav"/>
          </p:nvPr>
        </p:nvPicPr>
        <p:blipFill>
          <a:blip r:embed="rId6">
            <a:extLst>
              <a:ext uri="{28A0092B-C50C-407E-A947-70E740481C1C}">
                <a14:useLocalDpi xmlns:a14="http://schemas.microsoft.com/office/drawing/2010/main" val="0"/>
              </a:ext>
            </a:extLst>
          </a:blip>
          <a:srcRect/>
          <a:stretch>
            <a:fillRect/>
          </a:stretch>
        </p:blipFill>
        <p:spPr bwMode="auto">
          <a:xfrm>
            <a:off x="7239000" y="762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7" name="Object 3"/>
          <p:cNvGraphicFramePr>
            <a:graphicFrameLocks noGrp="1" noChangeAspect="1"/>
          </p:cNvGraphicFramePr>
          <p:nvPr/>
        </p:nvGraphicFramePr>
        <p:xfrm>
          <a:off x="1379538" y="3200400"/>
          <a:ext cx="6489700" cy="914400"/>
        </p:xfrm>
        <a:graphic>
          <a:graphicData uri="http://schemas.openxmlformats.org/presentationml/2006/ole">
            <mc:AlternateContent xmlns:mc="http://schemas.openxmlformats.org/markup-compatibility/2006">
              <mc:Choice xmlns:v="urn:schemas-microsoft-com:vml" Requires="v">
                <p:oleObj spid="_x0000_s10259" name="Equation" r:id="rId7" imgW="2793960" imgH="393480" progId="Equation.3">
                  <p:embed/>
                </p:oleObj>
              </mc:Choice>
              <mc:Fallback>
                <p:oleObj name="Equation" r:id="rId7" imgW="2793960" imgH="393480" progId="Equation.3">
                  <p:embed/>
                  <p:pic>
                    <p:nvPicPr>
                      <p:cNvPr id="0" name="Object 3"/>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9538" y="3200400"/>
                        <a:ext cx="6489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0DB28F9D-1F5E-4648-9C4D-FDC197AD3819}" type="slidenum">
              <a:rPr lang="en-US" smtClean="0"/>
              <a:pPr/>
              <a:t>7</a:t>
            </a:fld>
            <a:endParaRPr lang="en-US" smtClean="0"/>
          </a:p>
        </p:txBody>
      </p:sp>
      <p:pic>
        <p:nvPicPr>
          <p:cNvPr id="368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66057"/>
            <a:ext cx="8382000" cy="616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3223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3"/>
          <p:cNvSpPr>
            <a:spLocks noGrp="1" noChangeArrowheads="1"/>
          </p:cNvSpPr>
          <p:nvPr>
            <p:ph idx="1"/>
          </p:nvPr>
        </p:nvSpPr>
        <p:spPr>
          <a:xfrm>
            <a:off x="457200" y="1143000"/>
            <a:ext cx="8229600" cy="5181600"/>
          </a:xfrm>
        </p:spPr>
        <p:txBody>
          <a:bodyPr>
            <a:normAutofit/>
          </a:bodyPr>
          <a:lstStyle/>
          <a:p>
            <a:pPr marL="274320" indent="-274320" eaLnBrk="1" fontAlgn="auto" hangingPunct="1">
              <a:spcAft>
                <a:spcPts val="0"/>
              </a:spcAft>
              <a:buClr>
                <a:schemeClr val="accent3"/>
              </a:buClr>
              <a:buFont typeface="Wingdings 2"/>
              <a:buChar char=""/>
              <a:defRPr/>
            </a:pPr>
            <a:r>
              <a:rPr lang="en-US" dirty="0" smtClean="0"/>
              <a:t>What is </a:t>
            </a:r>
            <a:r>
              <a:rPr lang="en-US" dirty="0" smtClean="0">
                <a:solidFill>
                  <a:srgbClr val="FF0000"/>
                </a:solidFill>
              </a:rPr>
              <a:t>escalating inflation</a:t>
            </a:r>
            <a:r>
              <a:rPr lang="en-US" dirty="0" smtClean="0"/>
              <a:t>? </a:t>
            </a:r>
          </a:p>
          <a:p>
            <a:pPr marL="640080" lvl="1" indent="-246888" eaLnBrk="1" fontAlgn="auto" hangingPunct="1">
              <a:spcAft>
                <a:spcPts val="0"/>
              </a:spcAft>
              <a:buFont typeface="Wingdings 2"/>
              <a:buChar char=""/>
              <a:defRPr/>
            </a:pPr>
            <a:r>
              <a:rPr lang="en-US" dirty="0" smtClean="0"/>
              <a:t>Prices rise at an increasing rate.</a:t>
            </a:r>
          </a:p>
          <a:p>
            <a:pPr marL="640080" lvl="1" indent="-246888" eaLnBrk="1" fontAlgn="auto" hangingPunct="1">
              <a:spcAft>
                <a:spcPts val="0"/>
              </a:spcAft>
              <a:buFont typeface="Wingdings 2"/>
              <a:buChar char=""/>
              <a:defRPr/>
            </a:pPr>
            <a:r>
              <a:rPr lang="en-US" dirty="0" smtClean="0"/>
              <a:t>Example:  3%, 4%, 5%, 6% for four consecutive years</a:t>
            </a:r>
          </a:p>
          <a:p>
            <a:pPr marL="274320" indent="-274320" eaLnBrk="1" fontAlgn="auto" hangingPunct="1">
              <a:spcAft>
                <a:spcPts val="0"/>
              </a:spcAft>
              <a:buClr>
                <a:schemeClr val="accent3"/>
              </a:buClr>
              <a:buFont typeface="Wingdings 2"/>
              <a:buChar char=""/>
              <a:defRPr/>
            </a:pPr>
            <a:r>
              <a:rPr lang="en-US" dirty="0" smtClean="0"/>
              <a:t>What is </a:t>
            </a:r>
            <a:r>
              <a:rPr lang="en-US" dirty="0" smtClean="0">
                <a:solidFill>
                  <a:srgbClr val="FF0000"/>
                </a:solidFill>
              </a:rPr>
              <a:t>disinflation</a:t>
            </a:r>
            <a:r>
              <a:rPr lang="en-US" dirty="0" smtClean="0"/>
              <a:t>?</a:t>
            </a:r>
          </a:p>
          <a:p>
            <a:pPr marL="640080" lvl="1" indent="-246888" eaLnBrk="1" fontAlgn="auto" hangingPunct="1">
              <a:spcAft>
                <a:spcPts val="0"/>
              </a:spcAft>
              <a:buFont typeface="Wingdings 2"/>
              <a:buChar char=""/>
              <a:defRPr/>
            </a:pPr>
            <a:r>
              <a:rPr lang="en-US" dirty="0" smtClean="0"/>
              <a:t>Prices rise at a decreasing rate.</a:t>
            </a:r>
          </a:p>
          <a:p>
            <a:pPr marL="640080" lvl="1" indent="-246888" eaLnBrk="1" fontAlgn="auto" hangingPunct="1">
              <a:spcAft>
                <a:spcPts val="0"/>
              </a:spcAft>
              <a:buFont typeface="Wingdings 2"/>
              <a:buChar char=""/>
              <a:defRPr/>
            </a:pPr>
            <a:r>
              <a:rPr lang="en-US" dirty="0" smtClean="0"/>
              <a:t>Example:  6%, 5%, 4%, 3% for four consecutive years.</a:t>
            </a:r>
          </a:p>
          <a:p>
            <a:pPr marL="274320" indent="-274320" eaLnBrk="1" fontAlgn="auto" hangingPunct="1">
              <a:spcAft>
                <a:spcPts val="0"/>
              </a:spcAft>
              <a:buClr>
                <a:schemeClr val="accent3"/>
              </a:buClr>
              <a:buFont typeface="Wingdings 2"/>
              <a:buChar char=""/>
              <a:defRPr/>
            </a:pPr>
            <a:r>
              <a:rPr lang="en-US" dirty="0" smtClean="0"/>
              <a:t>What is </a:t>
            </a:r>
            <a:r>
              <a:rPr lang="en-US" dirty="0" smtClean="0">
                <a:solidFill>
                  <a:srgbClr val="FF0000"/>
                </a:solidFill>
              </a:rPr>
              <a:t>deflation</a:t>
            </a:r>
            <a:r>
              <a:rPr lang="en-US" dirty="0" smtClean="0"/>
              <a:t>? </a:t>
            </a:r>
          </a:p>
          <a:p>
            <a:pPr marL="640080" lvl="1" indent="-246888" eaLnBrk="1" fontAlgn="auto" hangingPunct="1">
              <a:spcAft>
                <a:spcPts val="0"/>
              </a:spcAft>
              <a:buFont typeface="Wingdings 2"/>
              <a:buChar char=""/>
              <a:defRPr/>
            </a:pPr>
            <a:r>
              <a:rPr lang="en-US" dirty="0" smtClean="0"/>
              <a:t>Prices decline.</a:t>
            </a:r>
          </a:p>
          <a:p>
            <a:pPr marL="640080" lvl="1" indent="-246888" eaLnBrk="1" fontAlgn="auto" hangingPunct="1">
              <a:spcAft>
                <a:spcPts val="0"/>
              </a:spcAft>
              <a:buFont typeface="Wingdings 2"/>
              <a:buChar char=""/>
              <a:defRPr/>
            </a:pPr>
            <a:r>
              <a:rPr lang="en-US" dirty="0" smtClean="0"/>
              <a:t>Example:  -2% inflation rate </a:t>
            </a:r>
          </a:p>
          <a:p>
            <a:pPr marL="640080" lvl="1" indent="-246888" eaLnBrk="1" fontAlgn="auto" hangingPunct="1">
              <a:spcAft>
                <a:spcPts val="0"/>
              </a:spcAft>
              <a:buFont typeface="Wingdings 2"/>
              <a:buChar char=""/>
              <a:defRPr/>
            </a:pPr>
            <a:r>
              <a:rPr lang="en-US" dirty="0" smtClean="0"/>
              <a:t>in 2009.</a:t>
            </a:r>
          </a:p>
        </p:txBody>
      </p:sp>
      <p:sp>
        <p:nvSpPr>
          <p:cNvPr id="122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E3E3FB8B-CE4A-4283-A3E6-47777D49D446}" type="slidenum">
              <a:rPr lang="en-US" smtClean="0"/>
              <a:pPr/>
              <a:t>8</a:t>
            </a:fld>
            <a:endParaRPr lang="en-US" smtClean="0"/>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5720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C3302586.wav">
            <a:hlinkClick r:id="" action="ppaction://media"/>
          </p:cNvPr>
          <p:cNvPicPr>
            <a:picLocks noChangeAspect="1"/>
          </p:cNvPicPr>
          <p:nvPr>
            <a:wavAudioFile r:embed="rId1" name="C33064DC.wav"/>
          </p:nvPr>
        </p:nvPicPr>
        <p:blipFill>
          <a:blip r:embed="rId5">
            <a:extLst>
              <a:ext uri="{28A0092B-C50C-407E-A947-70E740481C1C}">
                <a14:useLocalDpi xmlns:a14="http://schemas.microsoft.com/office/drawing/2010/main" val="0"/>
              </a:ext>
            </a:extLst>
          </a:blip>
          <a:srcRect/>
          <a:stretch>
            <a:fillRect/>
          </a:stretch>
        </p:blipFill>
        <p:spPr bwMode="auto">
          <a:xfrm>
            <a:off x="7848600" y="762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7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normAutofit fontScale="90000"/>
          </a:bodyPr>
          <a:lstStyle/>
          <a:p>
            <a:pPr eaLnBrk="1" fontAlgn="auto" hangingPunct="1">
              <a:spcAft>
                <a:spcPts val="0"/>
              </a:spcAft>
              <a:defRPr/>
            </a:pPr>
            <a:r>
              <a:rPr lang="en-US" smtClean="0"/>
              <a:t>How do we know what the inflation rate is? </a:t>
            </a:r>
          </a:p>
        </p:txBody>
      </p:sp>
      <p:sp>
        <p:nvSpPr>
          <p:cNvPr id="237571" name="Rectangle 3"/>
          <p:cNvSpPr>
            <a:spLocks noGrp="1" noChangeArrowheads="1"/>
          </p:cNvSpPr>
          <p:nvPr>
            <p:ph idx="1"/>
          </p:nvPr>
        </p:nvSpPr>
        <p:spPr/>
        <p:txBody>
          <a:bodyPr>
            <a:normAutofit lnSpcReduction="10000"/>
          </a:bodyPr>
          <a:lstStyle/>
          <a:p>
            <a:pPr marL="274320" indent="-274320" eaLnBrk="1" fontAlgn="auto" hangingPunct="1">
              <a:spcAft>
                <a:spcPts val="0"/>
              </a:spcAft>
              <a:buClr>
                <a:schemeClr val="accent3"/>
              </a:buClr>
              <a:buFont typeface="Wingdings 2"/>
              <a:buChar char=""/>
              <a:defRPr/>
            </a:pPr>
            <a:r>
              <a:rPr lang="en-US" smtClean="0"/>
              <a:t>Inflation rates are computed using Consumer Price Index (CPI)</a:t>
            </a:r>
          </a:p>
          <a:p>
            <a:pPr marL="640080" lvl="1" indent="-246888" eaLnBrk="1" fontAlgn="auto" hangingPunct="1">
              <a:spcAft>
                <a:spcPts val="0"/>
              </a:spcAft>
              <a:buFont typeface="Wingdings 2"/>
              <a:buChar char=""/>
              <a:defRPr/>
            </a:pPr>
            <a:r>
              <a:rPr lang="en-US" smtClean="0"/>
              <a:t>In the U.S., the Bureau of Labor Statistics (BLS) collects monthly price data on over 100,000 items at 85 different locations across the country from 19,000 retail establishments. </a:t>
            </a:r>
          </a:p>
          <a:p>
            <a:pPr marL="640080" lvl="1" indent="-246888" eaLnBrk="1" fontAlgn="auto" hangingPunct="1">
              <a:spcAft>
                <a:spcPts val="0"/>
              </a:spcAft>
              <a:buFont typeface="Wingdings 2"/>
              <a:buChar char=""/>
              <a:defRPr/>
            </a:pPr>
            <a:r>
              <a:rPr lang="en-US" smtClean="0"/>
              <a:t>The prices collected are used to form one price index, called the Consumer Price Index (CPI).</a:t>
            </a:r>
          </a:p>
          <a:p>
            <a:pPr marL="640080" lvl="1" indent="-246888" eaLnBrk="1" fontAlgn="auto" hangingPunct="1">
              <a:spcAft>
                <a:spcPts val="0"/>
              </a:spcAft>
              <a:buFont typeface="Wingdings 2"/>
              <a:buChar char=""/>
              <a:defRPr/>
            </a:pPr>
            <a:r>
              <a:rPr lang="en-US" smtClean="0"/>
              <a:t>The CPI is weighted by commodities’ relative importance in the average consumer's budget.</a:t>
            </a:r>
          </a:p>
          <a:p>
            <a:pPr marL="640080" lvl="1" indent="-246888" eaLnBrk="1" fontAlgn="auto" hangingPunct="1">
              <a:spcAft>
                <a:spcPts val="0"/>
              </a:spcAft>
              <a:buFont typeface="Wingdings 2"/>
              <a:buChar char=""/>
              <a:defRPr/>
            </a:pPr>
            <a:r>
              <a:rPr lang="en-US" smtClean="0"/>
              <a:t>Weights are obtained from the Consumer Expenditure Survey, also conducted quarterly by the BLS. 	</a:t>
            </a:r>
          </a:p>
        </p:txBody>
      </p:sp>
      <p:sp>
        <p:nvSpPr>
          <p:cNvPr id="133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6B44E374-5535-40B4-92DE-E29583F4E3F1}" type="slidenum">
              <a:rPr lang="en-US" smtClean="0"/>
              <a:pPr/>
              <a:t>9</a:t>
            </a:fld>
            <a:endParaRPr lang="en-US" smtClean="0"/>
          </a:p>
        </p:txBody>
      </p:sp>
      <p:pic>
        <p:nvPicPr>
          <p:cNvPr id="2" name="C9342586.wav">
            <a:hlinkClick r:id="" action="ppaction://media"/>
          </p:cNvPr>
          <p:cNvPicPr>
            <a:picLocks noChangeAspect="1"/>
          </p:cNvPicPr>
          <p:nvPr>
            <a:wavAudioFile r:embed="rId1" name="C93466C0.wav"/>
          </p:nvPr>
        </p:nvPicPr>
        <p:blipFill>
          <a:blip r:embed="rId4">
            <a:extLst>
              <a:ext uri="{28A0092B-C50C-407E-A947-70E740481C1C}">
                <a14:useLocalDpi xmlns:a14="http://schemas.microsoft.com/office/drawing/2010/main" val="0"/>
              </a:ext>
            </a:extLst>
          </a:blip>
          <a:srcRect/>
          <a:stretch>
            <a:fillRect/>
          </a:stretch>
        </p:blipFill>
        <p:spPr bwMode="auto">
          <a:xfrm>
            <a:off x="7696200" y="914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efb7c48c323f6f111bf399f28a4b19841cec8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2.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docProps/app.xml><?xml version="1.0" encoding="utf-8"?>
<Properties xmlns="http://schemas.openxmlformats.org/officeDocument/2006/extended-properties" xmlns:vt="http://schemas.openxmlformats.org/officeDocument/2006/docPropsVTypes">
  <Template>Flow</Template>
  <TotalTime>1077</TotalTime>
  <Pages>21</Pages>
  <Words>1756</Words>
  <Application>Microsoft Office PowerPoint</Application>
  <PresentationFormat>On-screen Show (4:3)</PresentationFormat>
  <Paragraphs>227</Paragraphs>
  <Slides>31</Slides>
  <Notes>31</Notes>
  <HiddenSlides>0</HiddenSlides>
  <MMClips>31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34" baseType="lpstr">
      <vt:lpstr>Flow</vt:lpstr>
      <vt:lpstr>Drawing</vt:lpstr>
      <vt:lpstr>Equation</vt:lpstr>
      <vt:lpstr>Concept 5. Inflation</vt:lpstr>
      <vt:lpstr>PowerPoint Presentation</vt:lpstr>
      <vt:lpstr>PowerPoint Presentation</vt:lpstr>
      <vt:lpstr>PowerPoint Presentation</vt:lpstr>
      <vt:lpstr>Examples</vt:lpstr>
      <vt:lpstr>One More Example</vt:lpstr>
      <vt:lpstr>PowerPoint Presentation</vt:lpstr>
      <vt:lpstr>PowerPoint Presentation</vt:lpstr>
      <vt:lpstr>How do we know what the inflation rate is? </vt:lpstr>
      <vt:lpstr>Consumer Price Index (CPI)</vt:lpstr>
      <vt:lpstr>How to compute inflation rate from year A to year B?</vt:lpstr>
      <vt:lpstr>Examples</vt:lpstr>
      <vt:lpstr>PowerPoint Presentation</vt:lpstr>
      <vt:lpstr>Applications of CPI</vt:lpstr>
      <vt:lpstr>Method 1- Converting today’s dollar into yesterday's dollar</vt:lpstr>
      <vt:lpstr>PowerPoint Presentation</vt:lpstr>
      <vt:lpstr>PowerPoint Presentation</vt:lpstr>
      <vt:lpstr>Another Example</vt:lpstr>
      <vt:lpstr>PowerPoint Presentation</vt:lpstr>
      <vt:lpstr>Concept 6: Interest Rate</vt:lpstr>
      <vt:lpstr>PowerPoint Presentation</vt:lpstr>
      <vt:lpstr>Rate of Time Preference</vt:lpstr>
      <vt:lpstr>Real and Nominal Interest Rates</vt:lpstr>
      <vt:lpstr>The Relationship between Real and Nominal Interest Rates</vt:lpstr>
      <vt:lpstr>Examples</vt:lpstr>
      <vt:lpstr>Examples</vt:lpstr>
      <vt:lpstr>Examples</vt:lpstr>
      <vt:lpstr>Examples</vt:lpstr>
      <vt:lpstr>Concept 7. Uncertainty and Expectation</vt:lpstr>
      <vt:lpstr>Example 1</vt:lpstr>
      <vt:lpstr>Example 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FCS3450Unit02Voice</dc:title>
  <dc:creator>Chris and Danielle</dc:creator>
  <cp:lastModifiedBy>Jessie Fan</cp:lastModifiedBy>
  <cp:revision>203</cp:revision>
  <cp:lastPrinted>1601-01-01T00:00:00Z</cp:lastPrinted>
  <dcterms:created xsi:type="dcterms:W3CDTF">1997-04-16T17:04:14Z</dcterms:created>
  <dcterms:modified xsi:type="dcterms:W3CDTF">2014-08-13T19:48:31Z</dcterms:modified>
</cp:coreProperties>
</file>