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1" r:id="rId1"/>
  </p:sldMasterIdLst>
  <p:notesMasterIdLst>
    <p:notesMasterId r:id="rId29"/>
  </p:notesMasterIdLst>
  <p:handoutMasterIdLst>
    <p:handoutMasterId r:id="rId30"/>
  </p:handoutMasterIdLst>
  <p:sldIdLst>
    <p:sldId id="286" r:id="rId2"/>
    <p:sldId id="287" r:id="rId3"/>
    <p:sldId id="289" r:id="rId4"/>
    <p:sldId id="313" r:id="rId5"/>
    <p:sldId id="308" r:id="rId6"/>
    <p:sldId id="307" r:id="rId7"/>
    <p:sldId id="314" r:id="rId8"/>
    <p:sldId id="316" r:id="rId9"/>
    <p:sldId id="310" r:id="rId10"/>
    <p:sldId id="290" r:id="rId11"/>
    <p:sldId id="292" r:id="rId12"/>
    <p:sldId id="317" r:id="rId13"/>
    <p:sldId id="291" r:id="rId14"/>
    <p:sldId id="294" r:id="rId15"/>
    <p:sldId id="295" r:id="rId16"/>
    <p:sldId id="293" r:id="rId17"/>
    <p:sldId id="297" r:id="rId18"/>
    <p:sldId id="296" r:id="rId19"/>
    <p:sldId id="298" r:id="rId20"/>
    <p:sldId id="299" r:id="rId21"/>
    <p:sldId id="319" r:id="rId22"/>
    <p:sldId id="300" r:id="rId23"/>
    <p:sldId id="301" r:id="rId24"/>
    <p:sldId id="304" r:id="rId25"/>
    <p:sldId id="302" r:id="rId26"/>
    <p:sldId id="305" r:id="rId27"/>
    <p:sldId id="303" r:id="rId28"/>
  </p:sldIdLst>
  <p:sldSz cx="9144000" cy="6858000" type="screen4x3"/>
  <p:notesSz cx="7315200" cy="9601200"/>
  <p:custDataLst>
    <p:tags r:id="rId31"/>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47" autoAdjust="0"/>
    <p:restoredTop sz="75462" autoAdjust="0"/>
  </p:normalViewPr>
  <p:slideViewPr>
    <p:cSldViewPr>
      <p:cViewPr varScale="1">
        <p:scale>
          <a:sx n="66" d="100"/>
          <a:sy n="66" d="100"/>
        </p:scale>
        <p:origin x="-20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73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5" tIns="46988" rIns="95655" bIns="4698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47"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030008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3231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069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921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Substitution effect: </a:t>
            </a:r>
          </a:p>
          <a:p>
            <a:r>
              <a:rPr lang="en-US" dirty="0" smtClean="0"/>
              <a:t> P up, consumers buy more substitutes because  the relative prices of the substitutes are down. </a:t>
            </a:r>
          </a:p>
          <a:p>
            <a:r>
              <a:rPr lang="en-US" dirty="0"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3400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750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dirty="0" smtClean="0"/>
              <a:t>Example 2.</a:t>
            </a:r>
          </a:p>
          <a:p>
            <a:pPr lvl="2"/>
            <a:r>
              <a:rPr lang="en-US" dirty="0" smtClean="0"/>
              <a:t>Two choices to use your time tonight  Go to a movie or do your homework</a:t>
            </a:r>
          </a:p>
          <a:p>
            <a:pPr lvl="2"/>
            <a:r>
              <a:rPr lang="en-US" dirty="0" smtClean="0"/>
              <a:t> If you choose to go to the movie, the opportunity cost is the benefit from doing homework, plus the 10 dollars for the movie ticket </a:t>
            </a:r>
          </a:p>
          <a:p>
            <a:pPr lvl="2"/>
            <a:r>
              <a:rPr lang="en-US" dirty="0" smtClean="0"/>
              <a:t> If you choose to do your homework, the opportunity cost is the pleasure of viewing a movie.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8971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dirty="0" smtClean="0"/>
              <a:t>Example: the value of  time of an hour TV viewing (the price of that time)</a:t>
            </a:r>
          </a:p>
          <a:p>
            <a:pPr lvl="3"/>
            <a:r>
              <a:rPr lang="en-US" dirty="0" smtClean="0"/>
              <a:t>If you could have used that time to work, then Price = your hourly wage rate + pleasure of working -pleasure of TV viewing</a:t>
            </a:r>
          </a:p>
          <a:p>
            <a:pPr lvl="3"/>
            <a:r>
              <a:rPr lang="en-US" dirty="0" smtClean="0"/>
              <a:t>If you could have used that time to do exercise, then Price = value of exercising + pleasure of exercise - pleasure of TV viewing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smtClean="0"/>
              <a:t>Example: If John’s wage rate is $30/hour, and Jack’s wage rate is $10/hour, then John’s price of time, no matter what he does, is $30/hour, whereas Jack’s price of time is $10/hour regardless of what he does. </a:t>
            </a:r>
          </a:p>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014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0172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5064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Old saying: You should shop around to get the best price. That is not always true. You need to make sure that the benefit of information search is higher than the money saved by getting a lower price (the cost of information search can include time cost, gasoline cost and car depreciation). You should stop shopping around when the marginal cost equals to the expected marginal benefit</a:t>
            </a:r>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Wage rate information from </a:t>
            </a:r>
            <a:r>
              <a:rPr lang="en-US" sz="1200" b="0" i="0" kern="1200" dirty="0" smtClean="0">
                <a:solidFill>
                  <a:schemeClr val="tx1"/>
                </a:solidFill>
                <a:effectLst/>
                <a:latin typeface="Arial" pitchFamily="34" charset="0"/>
                <a:ea typeface="+mn-ea"/>
                <a:cs typeface="+mn-cs"/>
              </a:rPr>
              <a:t>Current Employment Statistics - CES (National) </a:t>
            </a:r>
            <a:r>
              <a:rPr lang="en-US" dirty="0" smtClean="0"/>
              <a:t> http://www.bls.gov/web/empsit/ceseesummary.htm</a:t>
            </a:r>
          </a:p>
          <a:p>
            <a:r>
              <a:rPr lang="en-US" dirty="0" smtClean="0"/>
              <a:t>Price</a:t>
            </a:r>
            <a:r>
              <a:rPr lang="en-US" baseline="0" dirty="0" smtClean="0"/>
              <a:t> information from: </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099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30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7FADAE50-DF26-471A-B641-347932A03740}"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2C1B5D-E2E2-4583-9647-5E682A682D1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EACFF3-5D24-4189-813C-48A0E4933AEA}"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191176-39AA-4B56-B157-39E2DF8900EE}"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9C822C-5166-4DB7-8828-CCC6B49C263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9647DA-C10B-4DC2-9B06-1EC3E8FCC577}"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AF6F776-B1C8-43BE-A4F4-DEC4C56A4BFD}"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872126E-7C97-4FCD-A73E-77BD3AB33AE6}"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9C8035E-7AD3-49B1-BA33-0F2822F330E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7EF48AE-6122-4083-9495-B4C5DEB0B0A4}"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4601D0A-BD41-4597-A076-B15E46CCDD5A}"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FECBA051-F6F5-41BD-8F0D-5FB7DDB3727B}"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wav"/><Relationship Id="rId7" Type="http://schemas.openxmlformats.org/officeDocument/2006/relationships/image" Target="../media/image6.wmf"/><Relationship Id="rId2" Type="http://schemas.microsoft.com/office/2007/relationships/media" Target="../media/media14.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wav"/><Relationship Id="rId7" Type="http://schemas.openxmlformats.org/officeDocument/2006/relationships/image" Target="../media/image7.wmf"/><Relationship Id="rId2" Type="http://schemas.microsoft.com/office/2007/relationships/media" Target="../media/media17.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8.jpeg"/><Relationship Id="rId5" Type="http://schemas.openxmlformats.org/officeDocument/2006/relationships/hyperlink" Target="http://garyploski.com/wp-content/uploads/balance-scale.jpg"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wav"/><Relationship Id="rId7" Type="http://schemas.openxmlformats.org/officeDocument/2006/relationships/image" Target="../media/image9.wmf"/><Relationship Id="rId2" Type="http://schemas.microsoft.com/office/2007/relationships/media" Target="../media/media19.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ctrTitle"/>
          </p:nvPr>
        </p:nvSpPr>
        <p:spPr>
          <a:xfrm>
            <a:off x="685800" y="1371600"/>
            <a:ext cx="7848600" cy="2590800"/>
          </a:xfrm>
        </p:spPr>
        <p:txBody>
          <a:bodyPr>
            <a:normAutofit/>
          </a:bodyPr>
          <a:lstStyle/>
          <a:p>
            <a:pPr algn="l" eaLnBrk="1" hangingPunct="1">
              <a:defRPr/>
            </a:pPr>
            <a:r>
              <a:rPr lang="en-US" sz="4400" dirty="0" smtClean="0"/>
              <a:t>Chapter 1-1: Microfoundations: </a:t>
            </a:r>
            <a:br>
              <a:rPr lang="en-US" sz="4400" dirty="0" smtClean="0"/>
            </a:br>
            <a:r>
              <a:rPr lang="en-US" sz="4400" dirty="0" smtClean="0"/>
              <a:t>Concepts for Making Consumer Decisions – Section 1</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1143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normAutofit fontScale="90000"/>
          </a:bodyPr>
          <a:lstStyle/>
          <a:p>
            <a:r>
              <a:rPr lang="en-US" smtClean="0"/>
              <a:t>Concept 2: Diminishing Marginal Value (Marginal Utility), Demand, and Supply</a:t>
            </a:r>
            <a:endParaRPr lang="en-US" dirty="0" smtClean="0"/>
          </a:p>
        </p:txBody>
      </p:sp>
      <p:sp>
        <p:nvSpPr>
          <p:cNvPr id="166915" name="Rectangle 3"/>
          <p:cNvSpPr>
            <a:spLocks noGrp="1" noChangeArrowheads="1"/>
          </p:cNvSpPr>
          <p:nvPr>
            <p:ph idx="1"/>
          </p:nvPr>
        </p:nvSpPr>
        <p:spPr/>
        <p:txBody>
          <a:bodyPr>
            <a:normAutofit lnSpcReduction="10000"/>
          </a:bodyPr>
          <a:lstStyle/>
          <a:p>
            <a:r>
              <a:rPr lang="en-US" smtClean="0"/>
              <a:t>What is marginal value or marginal utility? </a:t>
            </a:r>
          </a:p>
          <a:p>
            <a:pPr lvl="1"/>
            <a:r>
              <a:rPr lang="en-US" smtClean="0"/>
              <a:t>Marginal value or marginal utility is the satisfaction or pleasure you get from each additional unit of consumption of the same good or service.</a:t>
            </a:r>
          </a:p>
          <a:p>
            <a:r>
              <a:rPr lang="en-US" smtClean="0"/>
              <a:t>What is declining marginal value or diminishing marginal utility?</a:t>
            </a:r>
          </a:p>
          <a:p>
            <a:pPr lvl="1"/>
            <a:r>
              <a:rPr lang="en-US" smtClean="0"/>
              <a:t>Declining marginal value or diminishing marginal utility means that we get less pleasure from additional units of a product or service than from earlier units.</a:t>
            </a:r>
          </a:p>
          <a:p>
            <a:pPr lvl="1"/>
            <a:r>
              <a:rPr lang="en-US" smtClean="0"/>
              <a:t>Example of diminishing marginal utility: The tenth hamburger just does not taste as good as the first one!</a:t>
            </a:r>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7735"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44" name="Rectangle 160"/>
          <p:cNvSpPr>
            <a:spLocks noGrp="1" noChangeArrowheads="1"/>
          </p:cNvSpPr>
          <p:nvPr>
            <p:ph type="title"/>
          </p:nvPr>
        </p:nvSpPr>
        <p:spPr>
          <a:xfrm>
            <a:off x="457200" y="277813"/>
            <a:ext cx="8458200" cy="1143000"/>
          </a:xfrm>
        </p:spPr>
        <p:txBody>
          <a:bodyPr>
            <a:normAutofit fontScale="90000"/>
          </a:bodyPr>
          <a:lstStyle/>
          <a:p>
            <a:r>
              <a:rPr lang="en-US" dirty="0" smtClean="0"/>
              <a:t>Implications of Declining Marginal Value (Marginal Utility)</a:t>
            </a:r>
          </a:p>
        </p:txBody>
      </p:sp>
      <p:sp>
        <p:nvSpPr>
          <p:cNvPr id="170147" name="Rectangle 163"/>
          <p:cNvSpPr>
            <a:spLocks noGrp="1" noChangeArrowheads="1"/>
          </p:cNvSpPr>
          <p:nvPr>
            <p:ph idx="1"/>
          </p:nvPr>
        </p:nvSpPr>
        <p:spPr>
          <a:xfrm>
            <a:off x="457200" y="1600200"/>
            <a:ext cx="8229600" cy="4724400"/>
          </a:xfrm>
        </p:spPr>
        <p:txBody>
          <a:bodyPr>
            <a:normAutofit fontScale="92500" lnSpcReduction="10000"/>
          </a:bodyPr>
          <a:lstStyle/>
          <a:p>
            <a:r>
              <a:rPr lang="en-US" dirty="0" smtClean="0"/>
              <a:t>Implication 1: Consumers buy more of a product or service when its (relative) price falls.  </a:t>
            </a:r>
          </a:p>
          <a:p>
            <a:pPr lvl="1"/>
            <a:r>
              <a:rPr lang="en-US" dirty="0" smtClean="0"/>
              <a:t>The marginal value is the price you are willing to pay for that unit of product</a:t>
            </a:r>
          </a:p>
          <a:p>
            <a:pPr lvl="1"/>
            <a:r>
              <a:rPr lang="en-US" dirty="0" smtClean="0"/>
              <a:t>Example: If you are very hungry, the marginal value of the first hamburger is $3.00 to you. That means you are willing to pay $3.00 for the first hamburger. But you are not as hungry after eating the first hamburger. So the marginal value of the second hamburger may only be $2.00 to you and that is the price you are willing to pay for the second hamburger. The third may only be $0.80, while the fourth may only be $0.10. </a:t>
            </a:r>
          </a:p>
          <a:p>
            <a:pPr lvl="1"/>
            <a:r>
              <a:rPr lang="en-US" dirty="0" smtClean="0"/>
              <a:t>So, if the price of hamburger is set to be $3.00, you will buy 1. If the price of hamburger is $2.00, you will buy 2. If the price of hamburger is $0.80, you will buy 3.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1526" y="6705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idx="1"/>
          </p:nvPr>
        </p:nvSpPr>
        <p:spPr>
          <a:xfrm>
            <a:off x="457200" y="1600200"/>
            <a:ext cx="8229600" cy="4876800"/>
          </a:xfrm>
        </p:spPr>
        <p:txBody>
          <a:bodyPr>
            <a:normAutofit/>
          </a:bodyPr>
          <a:lstStyle/>
          <a:p>
            <a:pPr eaLnBrk="1" hangingPunct="1">
              <a:defRPr/>
            </a:pPr>
            <a:r>
              <a:rPr lang="en-US" sz="2800" dirty="0" smtClean="0"/>
              <a:t>Implication 2: Sellers can use quantity discount as a pricing strategy to maximize profit.</a:t>
            </a:r>
          </a:p>
          <a:p>
            <a:pPr lvl="1" eaLnBrk="1" hangingPunct="1">
              <a:defRPr/>
            </a:pPr>
            <a:r>
              <a:rPr lang="en-US" sz="2400" dirty="0" smtClean="0"/>
              <a:t>In the previous example, if the seller sets the price at $2.00, the consumer will buy 2 hamburgers. So the seller sells $4.00 worth of hamburgers. However, because of diminishing marginal utility, the consumer was actually willing to pay $5.00 for 2 hamburgers ($3.00 for the first and $2.00 for the second). </a:t>
            </a:r>
          </a:p>
          <a:p>
            <a:pPr lvl="1" eaLnBrk="1" hangingPunct="1">
              <a:defRPr/>
            </a:pPr>
            <a:r>
              <a:rPr lang="en-US" sz="2400" dirty="0" smtClean="0"/>
              <a:t>The seller can package two hamburgers and sell both for $5.00 to maximize profit. This is why one sometimes sees sellers advertising quantity discounts such as: buy one for $3.00, or buy two for $5.00.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533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7" name="Rectangle 7"/>
          <p:cNvSpPr>
            <a:spLocks noGrp="1" noChangeArrowheads="1"/>
          </p:cNvSpPr>
          <p:nvPr>
            <p:ph type="title"/>
          </p:nvPr>
        </p:nvSpPr>
        <p:spPr/>
        <p:txBody>
          <a:bodyPr/>
          <a:lstStyle/>
          <a:p>
            <a:r>
              <a:rPr lang="en-US" smtClean="0"/>
              <a:t>Demand and Demand Curve</a:t>
            </a:r>
            <a:endParaRPr lang="en-US" dirty="0" smtClean="0"/>
          </a:p>
        </p:txBody>
      </p:sp>
      <p:sp>
        <p:nvSpPr>
          <p:cNvPr id="168966" name="Rectangle 6"/>
          <p:cNvSpPr>
            <a:spLocks noGrp="1" noChangeArrowheads="1"/>
          </p:cNvSpPr>
          <p:nvPr>
            <p:ph idx="1"/>
          </p:nvPr>
        </p:nvSpPr>
        <p:spPr/>
        <p:txBody>
          <a:bodyPr>
            <a:normAutofit fontScale="92500"/>
          </a:bodyPr>
          <a:lstStyle/>
          <a:p>
            <a:r>
              <a:rPr lang="en-US" dirty="0" smtClean="0"/>
              <a:t>What is demand?  </a:t>
            </a:r>
          </a:p>
          <a:p>
            <a:pPr lvl="1"/>
            <a:r>
              <a:rPr lang="en-US" dirty="0" smtClean="0"/>
              <a:t>Demand refers to the quantity of a product that a consumer, or a group of consumers, will purchase at given prices. </a:t>
            </a:r>
          </a:p>
          <a:p>
            <a:r>
              <a:rPr lang="en-US" dirty="0" smtClean="0"/>
              <a:t>What’s the relationship between demand and price?</a:t>
            </a:r>
          </a:p>
          <a:p>
            <a:pPr lvl="1"/>
            <a:r>
              <a:rPr lang="en-US" dirty="0" smtClean="0"/>
              <a:t>Inverse relationship between quantity demand and price: </a:t>
            </a:r>
          </a:p>
          <a:p>
            <a:pPr lvl="1"/>
            <a:r>
              <a:rPr lang="en-US" dirty="0" smtClean="0"/>
              <a:t>Price up =&gt; quantity demand down</a:t>
            </a:r>
          </a:p>
          <a:p>
            <a:pPr lvl="1"/>
            <a:r>
              <a:rPr lang="en-US" dirty="0" smtClean="0"/>
              <a:t>Price down =&gt; quantity demand up</a:t>
            </a:r>
          </a:p>
          <a:p>
            <a:r>
              <a:rPr lang="en-US" dirty="0" smtClean="0"/>
              <a:t>What is a demand curve? </a:t>
            </a:r>
          </a:p>
          <a:p>
            <a:pPr lvl="1"/>
            <a:r>
              <a:rPr lang="en-US" dirty="0" smtClean="0"/>
              <a:t>A demand curve is a graph that depicts the relationship between the prices of a product and the quantities of the product that consumers purchase at these prices.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ChangeArrowheads="1"/>
          </p:cNvSpPr>
          <p:nvPr/>
        </p:nvSpPr>
        <p:spPr bwMode="auto">
          <a:xfrm>
            <a:off x="0" y="1466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1028" name="Rectangle 7"/>
          <p:cNvSpPr>
            <a:spLocks noChangeArrowheads="1"/>
          </p:cNvSpPr>
          <p:nvPr/>
        </p:nvSpPr>
        <p:spPr bwMode="auto">
          <a:xfrm>
            <a:off x="0" y="1466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1026" name="Object 6"/>
          <p:cNvGraphicFramePr>
            <a:graphicFrameLocks noChangeAspect="1"/>
          </p:cNvGraphicFramePr>
          <p:nvPr>
            <p:extLst>
              <p:ext uri="{D42A27DB-BD31-4B8C-83A1-F6EECF244321}">
                <p14:modId xmlns:p14="http://schemas.microsoft.com/office/powerpoint/2010/main" val="4175487908"/>
              </p:ext>
            </p:extLst>
          </p:nvPr>
        </p:nvGraphicFramePr>
        <p:xfrm>
          <a:off x="1028699" y="609600"/>
          <a:ext cx="7618261" cy="5459413"/>
        </p:xfrm>
        <a:graphic>
          <a:graphicData uri="http://schemas.openxmlformats.org/presentationml/2006/ole">
            <mc:AlternateContent xmlns:mc="http://schemas.openxmlformats.org/markup-compatibility/2006">
              <mc:Choice xmlns:v="urn:schemas-microsoft-com:vml" Requires="v">
                <p:oleObj spid="_x0000_s1069" name="Drawing" r:id="rId6" imgW="8439150" imgH="6048375" progId="Presentations.Drawing.10">
                  <p:embed/>
                </p:oleObj>
              </mc:Choice>
              <mc:Fallback>
                <p:oleObj name="Drawing" r:id="rId6" imgW="8439150" imgH="6048375" progId="Presentations.Drawing.1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699" y="609600"/>
                        <a:ext cx="7618261" cy="5459413"/>
                      </a:xfrm>
                      <a:prstGeom prst="rect">
                        <a:avLst/>
                      </a:prstGeom>
                      <a:noFill/>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696200" y="1162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title"/>
          </p:nvPr>
        </p:nvSpPr>
        <p:spPr/>
        <p:txBody>
          <a:bodyPr>
            <a:normAutofit fontScale="90000"/>
          </a:bodyPr>
          <a:lstStyle/>
          <a:p>
            <a:r>
              <a:rPr lang="en-US" smtClean="0"/>
              <a:t>Substitution and Income Effects of a Price Change</a:t>
            </a:r>
            <a:endParaRPr lang="en-US" dirty="0" smtClean="0"/>
          </a:p>
        </p:txBody>
      </p:sp>
      <p:sp>
        <p:nvSpPr>
          <p:cNvPr id="177155" name="Rectangle 3"/>
          <p:cNvSpPr>
            <a:spLocks noGrp="1" noChangeArrowheads="1"/>
          </p:cNvSpPr>
          <p:nvPr>
            <p:ph idx="1"/>
          </p:nvPr>
        </p:nvSpPr>
        <p:spPr/>
        <p:txBody>
          <a:bodyPr>
            <a:normAutofit fontScale="85000" lnSpcReduction="20000"/>
          </a:bodyPr>
          <a:lstStyle/>
          <a:p>
            <a:r>
              <a:rPr lang="en-US" smtClean="0"/>
              <a:t>When the price of a product goes up, two things happen: </a:t>
            </a:r>
          </a:p>
          <a:p>
            <a:pPr lvl="1"/>
            <a:r>
              <a:rPr lang="en-US" smtClean="0"/>
              <a:t>Substitution effect: The consumer switches to another product as a substitute because the relative price of the product has changed.</a:t>
            </a:r>
          </a:p>
          <a:p>
            <a:pPr lvl="2"/>
            <a:r>
              <a:rPr lang="en-US" smtClean="0"/>
              <a:t>The size of the substitution effect varies depending on how readily available substitutes are. For example, the substitution effect for medical care is likely to be small as there are not a lot of substitutes available, while the substitution effect for beef is likely to be large because many other meats are available. </a:t>
            </a:r>
          </a:p>
          <a:p>
            <a:pPr lvl="1"/>
            <a:r>
              <a:rPr lang="en-US" smtClean="0"/>
              <a:t>Income effect: When the price of a product goes up the real value of a consumer’s income decreases. The consumer has to buy less of something. And that something often includes the product with the price increase.</a:t>
            </a:r>
          </a:p>
          <a:p>
            <a:pPr lvl="2"/>
            <a:r>
              <a:rPr lang="en-US" smtClean="0"/>
              <a:t>The size of the income effect varies depending on whether the product is a necessity. </a:t>
            </a:r>
          </a:p>
          <a:p>
            <a:r>
              <a:rPr lang="en-US" smtClean="0"/>
              <a:t>The total effect of an own-price change = substitution effect + income effect  </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t>Supply and Supply Curve</a:t>
            </a:r>
            <a:endParaRPr lang="en-US" dirty="0" smtClean="0"/>
          </a:p>
        </p:txBody>
      </p:sp>
      <p:sp>
        <p:nvSpPr>
          <p:cNvPr id="174083" name="Rectangle 3"/>
          <p:cNvSpPr>
            <a:spLocks noGrp="1" noChangeArrowheads="1"/>
          </p:cNvSpPr>
          <p:nvPr>
            <p:ph idx="1"/>
          </p:nvPr>
        </p:nvSpPr>
        <p:spPr/>
        <p:txBody>
          <a:bodyPr>
            <a:normAutofit fontScale="92500" lnSpcReduction="20000"/>
          </a:bodyPr>
          <a:lstStyle/>
          <a:p>
            <a:r>
              <a:rPr lang="en-US" smtClean="0"/>
              <a:t>What is supply? </a:t>
            </a:r>
          </a:p>
          <a:p>
            <a:pPr lvl="1"/>
            <a:r>
              <a:rPr lang="en-US" smtClean="0"/>
              <a:t>Supply refers to the quantity of a product that a producer, or a group of producers,  will produce at given prices.</a:t>
            </a:r>
          </a:p>
          <a:p>
            <a:r>
              <a:rPr lang="en-US" smtClean="0"/>
              <a:t>How do producers respond to price changes?</a:t>
            </a:r>
          </a:p>
          <a:p>
            <a:pPr lvl="1"/>
            <a:r>
              <a:rPr lang="en-US" smtClean="0"/>
              <a:t>The producers produce more when the relative price increases. </a:t>
            </a:r>
          </a:p>
          <a:p>
            <a:pPr lvl="1"/>
            <a:r>
              <a:rPr lang="en-US" smtClean="0"/>
              <a:t>Since producers try to maximize their profit, they will keep on producing as long as the cost of producing one more unit is lower than the market selling price. </a:t>
            </a:r>
          </a:p>
          <a:p>
            <a:r>
              <a:rPr lang="en-US" smtClean="0"/>
              <a:t>What is a supply curve?</a:t>
            </a:r>
          </a:p>
          <a:p>
            <a:pPr lvl="1"/>
            <a:r>
              <a:rPr lang="en-US" smtClean="0"/>
              <a:t>The supply curve is a graph depicting the relationship between the prices of a product and the quantities producers will produce at these prices. </a:t>
            </a:r>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ChangeArrowheads="1"/>
          </p:cNvSpPr>
          <p:nvPr/>
        </p:nvSpPr>
        <p:spPr bwMode="auto">
          <a:xfrm>
            <a:off x="0" y="1466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2052" name="Rectangle 7"/>
          <p:cNvSpPr>
            <a:spLocks noChangeArrowheads="1"/>
          </p:cNvSpPr>
          <p:nvPr/>
        </p:nvSpPr>
        <p:spPr bwMode="auto">
          <a:xfrm>
            <a:off x="0" y="1466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2050" name="Object 6"/>
          <p:cNvGraphicFramePr>
            <a:graphicFrameLocks noChangeAspect="1"/>
          </p:cNvGraphicFramePr>
          <p:nvPr/>
        </p:nvGraphicFramePr>
        <p:xfrm>
          <a:off x="1066800" y="1152525"/>
          <a:ext cx="6934200" cy="4968875"/>
        </p:xfrm>
        <a:graphic>
          <a:graphicData uri="http://schemas.openxmlformats.org/presentationml/2006/ole">
            <mc:AlternateContent xmlns:mc="http://schemas.openxmlformats.org/markup-compatibility/2006">
              <mc:Choice xmlns:v="urn:schemas-microsoft-com:vml" Requires="v">
                <p:oleObj spid="_x0000_s2093" name="Drawing" r:id="rId6" imgW="8439150" imgH="6048375" progId="Presentations.Drawing.10">
                  <p:embed/>
                </p:oleObj>
              </mc:Choice>
              <mc:Fallback>
                <p:oleObj name="Drawing" r:id="rId6" imgW="8439150" imgH="6048375" progId="Presentations.Drawing.1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152525"/>
                        <a:ext cx="6934200" cy="496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72400" y="1162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589" y="1045029"/>
            <a:ext cx="2162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p:txBody>
          <a:bodyPr/>
          <a:lstStyle/>
          <a:p>
            <a:r>
              <a:rPr lang="en-US" dirty="0" smtClean="0"/>
              <a:t>The Market Equilibrium</a:t>
            </a:r>
          </a:p>
        </p:txBody>
      </p:sp>
      <p:sp>
        <p:nvSpPr>
          <p:cNvPr id="179203" name="Rectangle 3"/>
          <p:cNvSpPr>
            <a:spLocks noGrp="1" noChangeArrowheads="1"/>
          </p:cNvSpPr>
          <p:nvPr>
            <p:ph idx="1"/>
          </p:nvPr>
        </p:nvSpPr>
        <p:spPr/>
        <p:txBody>
          <a:bodyPr>
            <a:normAutofit/>
          </a:bodyPr>
          <a:lstStyle/>
          <a:p>
            <a:r>
              <a:rPr lang="en-US" dirty="0" smtClean="0"/>
              <a:t>What is a market equilibrium?</a:t>
            </a:r>
          </a:p>
          <a:p>
            <a:pPr lvl="1"/>
            <a:r>
              <a:rPr lang="en-US" dirty="0" smtClean="0"/>
              <a:t>At equilibrium, Quantity demand = Quantity supply</a:t>
            </a:r>
          </a:p>
          <a:p>
            <a:pPr lvl="1"/>
            <a:r>
              <a:rPr lang="en-US" dirty="0" smtClean="0"/>
              <a:t>Market price is thus determined.</a:t>
            </a:r>
          </a:p>
          <a:p>
            <a:r>
              <a:rPr lang="en-US" dirty="0" smtClean="0"/>
              <a:t>Is the market always at equilibrium?</a:t>
            </a:r>
          </a:p>
          <a:p>
            <a:pPr lvl="1"/>
            <a:r>
              <a:rPr lang="en-US" dirty="0" smtClean="0"/>
              <a:t>In most cases, prices and qualities are moving towards the equilibrium. Markets move out of equilibrium when something happens to make either demand, supply or both change. </a:t>
            </a:r>
          </a:p>
          <a:p>
            <a:pPr lvl="1"/>
            <a:r>
              <a:rPr lang="en-US" dirty="0" smtClean="0"/>
              <a:t>Possible causes: government policy, weather, political events, etc.</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1164"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0" y="1466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sp>
        <p:nvSpPr>
          <p:cNvPr id="3076" name="Rectangle 7"/>
          <p:cNvSpPr>
            <a:spLocks noChangeArrowheads="1"/>
          </p:cNvSpPr>
          <p:nvPr/>
        </p:nvSpPr>
        <p:spPr bwMode="auto">
          <a:xfrm>
            <a:off x="0" y="1466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3074" name="Object 6"/>
          <p:cNvGraphicFramePr>
            <a:graphicFrameLocks noChangeAspect="1"/>
          </p:cNvGraphicFramePr>
          <p:nvPr/>
        </p:nvGraphicFramePr>
        <p:xfrm>
          <a:off x="1143000" y="1219200"/>
          <a:ext cx="6858000" cy="4913313"/>
        </p:xfrm>
        <a:graphic>
          <a:graphicData uri="http://schemas.openxmlformats.org/presentationml/2006/ole">
            <mc:AlternateContent xmlns:mc="http://schemas.openxmlformats.org/markup-compatibility/2006">
              <mc:Choice xmlns:v="urn:schemas-microsoft-com:vml" Requires="v">
                <p:oleObj spid="_x0000_s3118" name="Drawing" r:id="rId6" imgW="8439150" imgH="6048375" progId="Presentations.Drawing.10">
                  <p:embed/>
                </p:oleObj>
              </mc:Choice>
              <mc:Fallback>
                <p:oleObj name="Drawing" r:id="rId6" imgW="8439150" imgH="6048375" progId="Presentations.Drawing.1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219200"/>
                        <a:ext cx="6858000" cy="4913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 Box 8"/>
          <p:cNvSpPr txBox="1">
            <a:spLocks noChangeArrowheads="1"/>
          </p:cNvSpPr>
          <p:nvPr/>
        </p:nvSpPr>
        <p:spPr bwMode="auto">
          <a:xfrm>
            <a:off x="4784725" y="33147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E</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543800" y="14914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8" name="Rectangle 8"/>
          <p:cNvSpPr>
            <a:spLocks noGrp="1" noChangeArrowheads="1"/>
          </p:cNvSpPr>
          <p:nvPr>
            <p:ph type="title"/>
          </p:nvPr>
        </p:nvSpPr>
        <p:spPr/>
        <p:txBody>
          <a:bodyPr>
            <a:normAutofit fontScale="90000"/>
          </a:bodyPr>
          <a:lstStyle/>
          <a:p>
            <a:r>
              <a:rPr lang="en-US" smtClean="0"/>
              <a:t>Microeconomics and Macroeconomics</a:t>
            </a:r>
            <a:endParaRPr lang="en-US" dirty="0" smtClean="0"/>
          </a:p>
        </p:txBody>
      </p:sp>
      <p:sp>
        <p:nvSpPr>
          <p:cNvPr id="158729" name="Rectangle 9"/>
          <p:cNvSpPr>
            <a:spLocks noGrp="1" noChangeArrowheads="1"/>
          </p:cNvSpPr>
          <p:nvPr>
            <p:ph idx="1"/>
          </p:nvPr>
        </p:nvSpPr>
        <p:spPr/>
        <p:txBody>
          <a:bodyPr/>
          <a:lstStyle/>
          <a:p>
            <a:r>
              <a:rPr lang="en-US" smtClean="0"/>
              <a:t>What is microeconomics?</a:t>
            </a:r>
          </a:p>
          <a:p>
            <a:pPr lvl="1"/>
            <a:r>
              <a:rPr lang="en-US" smtClean="0"/>
              <a:t>Microeconomics deals with the behavior of individual consumers, households, and businesses.</a:t>
            </a:r>
          </a:p>
          <a:p>
            <a:r>
              <a:rPr lang="en-US" smtClean="0"/>
              <a:t>What is macroeconomics?</a:t>
            </a:r>
          </a:p>
          <a:p>
            <a:pPr lvl="1"/>
            <a:r>
              <a:rPr lang="en-US" smtClean="0"/>
              <a:t>Macroeconomics deals with national economic policy and growth.</a:t>
            </a:r>
          </a:p>
          <a:p>
            <a:r>
              <a:rPr lang="en-US" smtClean="0"/>
              <a:t>Both microeconomic and macroeconomic principles can affect consumer decision making. </a:t>
            </a:r>
          </a:p>
          <a:p>
            <a:r>
              <a:rPr lang="en-US" smtClean="0"/>
              <a:t>This chapter deals with microeconomic concepts that affect consumer decision making. </a:t>
            </a:r>
          </a:p>
          <a:p>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4274" y="457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smtClean="0"/>
              <a:t>Concept 3: Opportunity Cost</a:t>
            </a:r>
            <a:endParaRPr lang="en-US" dirty="0" smtClean="0"/>
          </a:p>
        </p:txBody>
      </p:sp>
      <p:sp>
        <p:nvSpPr>
          <p:cNvPr id="185347" name="Rectangle 3"/>
          <p:cNvSpPr>
            <a:spLocks noGrp="1" noChangeArrowheads="1"/>
          </p:cNvSpPr>
          <p:nvPr>
            <p:ph idx="1"/>
          </p:nvPr>
        </p:nvSpPr>
        <p:spPr/>
        <p:txBody>
          <a:bodyPr>
            <a:normAutofit fontScale="92500" lnSpcReduction="20000"/>
          </a:bodyPr>
          <a:lstStyle/>
          <a:p>
            <a:r>
              <a:rPr lang="en-US" smtClean="0"/>
              <a:t>What is opportunity cost?</a:t>
            </a:r>
          </a:p>
          <a:p>
            <a:pPr lvl="1"/>
            <a:r>
              <a:rPr lang="en-US" smtClean="0"/>
              <a:t>Opportunity cost recognizes that when you spend time or money on anything, you are giving up to spend that same time and/or money on something else. </a:t>
            </a:r>
          </a:p>
          <a:p>
            <a:r>
              <a:rPr lang="en-US" smtClean="0"/>
              <a:t>Example:</a:t>
            </a:r>
          </a:p>
          <a:p>
            <a:pPr lvl="1"/>
            <a:r>
              <a:rPr lang="en-US" smtClean="0"/>
              <a:t>You have $50,000 to invest. </a:t>
            </a:r>
          </a:p>
          <a:p>
            <a:pPr lvl="1"/>
            <a:r>
              <a:rPr lang="en-US" smtClean="0"/>
              <a:t>You buy a piece of land. After a year, the land price increases to $55,000.  You make $5,000 (10%) on your investment.  You might think that is a great investment return.</a:t>
            </a:r>
          </a:p>
          <a:p>
            <a:pPr lvl="1"/>
            <a:r>
              <a:rPr lang="en-US" smtClean="0"/>
              <a:t>For the same year, the stock market has gained 20%. </a:t>
            </a:r>
          </a:p>
          <a:p>
            <a:pPr lvl="1"/>
            <a:r>
              <a:rPr lang="en-US" smtClean="0"/>
              <a:t>Money you could have made by investing the $50,000 in the stock market: $10,000 -Opportunity cost</a:t>
            </a:r>
          </a:p>
          <a:p>
            <a:pPr lvl="1"/>
            <a:r>
              <a:rPr lang="en-US" smtClean="0"/>
              <a:t>Your actually lose on the land investment deal when opportunity cost is taken into consideration.</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normAutofit fontScale="90000"/>
          </a:bodyPr>
          <a:lstStyle/>
          <a:p>
            <a:r>
              <a:rPr lang="en-US" smtClean="0"/>
              <a:t>More Examples of Opportunity Costs</a:t>
            </a:r>
            <a:endParaRPr lang="en-US" dirty="0" smtClean="0"/>
          </a:p>
        </p:txBody>
      </p:sp>
      <p:sp>
        <p:nvSpPr>
          <p:cNvPr id="227331" name="Rectangle 3"/>
          <p:cNvSpPr>
            <a:spLocks noGrp="1" noChangeArrowheads="1"/>
          </p:cNvSpPr>
          <p:nvPr>
            <p:ph idx="1"/>
          </p:nvPr>
        </p:nvSpPr>
        <p:spPr/>
        <p:txBody>
          <a:bodyPr/>
          <a:lstStyle/>
          <a:p>
            <a:r>
              <a:rPr lang="en-US" smtClean="0"/>
              <a:t>“house down-payment” vs. “investment” </a:t>
            </a:r>
          </a:p>
          <a:p>
            <a:r>
              <a:rPr lang="en-US" smtClean="0"/>
              <a:t> “paying cash” vs. “using credit” </a:t>
            </a:r>
          </a:p>
          <a:p>
            <a:r>
              <a:rPr lang="en-US" smtClean="0"/>
              <a:t> “using coupons” vs. “paying full price”  </a:t>
            </a:r>
          </a:p>
          <a:p>
            <a:r>
              <a:rPr lang="en-US" smtClean="0"/>
              <a:t>Think about the opportunity cost of you taking this course …</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09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smtClean="0"/>
              <a:t>Concept 4: The Value of Time</a:t>
            </a:r>
            <a:endParaRPr lang="en-US" dirty="0" smtClean="0"/>
          </a:p>
        </p:txBody>
      </p:sp>
      <p:sp>
        <p:nvSpPr>
          <p:cNvPr id="187395" name="Rectangle 3"/>
          <p:cNvSpPr>
            <a:spLocks noGrp="1" noChangeArrowheads="1"/>
          </p:cNvSpPr>
          <p:nvPr>
            <p:ph idx="1"/>
          </p:nvPr>
        </p:nvSpPr>
        <p:spPr/>
        <p:txBody>
          <a:bodyPr>
            <a:normAutofit fontScale="92500" lnSpcReduction="10000"/>
          </a:bodyPr>
          <a:lstStyle/>
          <a:p>
            <a:r>
              <a:rPr lang="en-US" smtClean="0"/>
              <a:t>Does time have value? Why?</a:t>
            </a:r>
          </a:p>
          <a:p>
            <a:pPr lvl="1"/>
            <a:r>
              <a:rPr lang="en-US" smtClean="0"/>
              <a:t>Old cliché: Time is money</a:t>
            </a:r>
          </a:p>
          <a:p>
            <a:pPr lvl="1"/>
            <a:r>
              <a:rPr lang="en-US" smtClean="0"/>
              <a:t>Time has value because it is a limited resource</a:t>
            </a:r>
          </a:p>
          <a:p>
            <a:r>
              <a:rPr lang="en-US" smtClean="0"/>
              <a:t>How is the value of time defined?</a:t>
            </a:r>
          </a:p>
          <a:p>
            <a:pPr lvl="1"/>
            <a:r>
              <a:rPr lang="en-US" smtClean="0"/>
              <a:t>Theoretical definition uses the opportunity cost approach: The value of your time in any activity depends on what else you could do with that time.</a:t>
            </a:r>
          </a:p>
          <a:p>
            <a:pPr lvl="2"/>
            <a:r>
              <a:rPr lang="en-US" smtClean="0"/>
              <a:t>With this approach the value of time varies from individual to individual and activity to activity. </a:t>
            </a:r>
          </a:p>
          <a:p>
            <a:pPr lvl="1"/>
            <a:r>
              <a:rPr lang="en-US" smtClean="0"/>
              <a:t>The empirical definition defines the price of an hour as a person’s hourly wage rate. </a:t>
            </a:r>
          </a:p>
          <a:p>
            <a:pPr lvl="2"/>
            <a:r>
              <a:rPr lang="en-US" smtClean="0"/>
              <a:t>This approach provides some uniformity for the same person.</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idx="1"/>
          </p:nvPr>
        </p:nvSpPr>
        <p:spPr>
          <a:xfrm>
            <a:off x="838200" y="1524000"/>
            <a:ext cx="7772400" cy="5029200"/>
          </a:xfrm>
        </p:spPr>
        <p:txBody>
          <a:bodyPr/>
          <a:lstStyle/>
          <a:p>
            <a:pPr eaLnBrk="1" hangingPunct="1">
              <a:defRPr/>
            </a:pPr>
            <a:r>
              <a:rPr lang="en-US" dirty="0" smtClean="0"/>
              <a:t>Decision Question:  The choice is between (1) spending $500 on a plane ride taking 3 hours; or (2) spending $200 dollar to drive the same distance in 20 hours. Which one to choose? </a:t>
            </a:r>
          </a:p>
        </p:txBody>
      </p:sp>
      <p:pic>
        <p:nvPicPr>
          <p:cNvPr id="266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05200"/>
            <a:ext cx="34067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81400"/>
            <a:ext cx="35464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32587"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idx="1"/>
          </p:nvPr>
        </p:nvSpPr>
        <p:spPr>
          <a:xfrm>
            <a:off x="612648" y="1600200"/>
            <a:ext cx="8153400" cy="4800600"/>
          </a:xfrm>
        </p:spPr>
        <p:txBody>
          <a:bodyPr/>
          <a:lstStyle/>
          <a:p>
            <a:r>
              <a:rPr lang="en-US" dirty="0" smtClean="0"/>
              <a:t>Answer: depends on the value of time</a:t>
            </a:r>
          </a:p>
          <a:p>
            <a:pPr lvl="1"/>
            <a:r>
              <a:rPr lang="en-US" dirty="0" smtClean="0"/>
              <a:t>Person A: price of time = wage rate = $10 / hour</a:t>
            </a:r>
          </a:p>
          <a:p>
            <a:pPr lvl="2"/>
            <a:r>
              <a:rPr lang="en-US" dirty="0" smtClean="0"/>
              <a:t>Total cost for taking airplane: 500 + 10*3 = 530</a:t>
            </a:r>
          </a:p>
          <a:p>
            <a:pPr lvl="2"/>
            <a:r>
              <a:rPr lang="en-US" dirty="0" smtClean="0"/>
              <a:t>Total cost for driving: 200 + 10*20 = 400</a:t>
            </a:r>
          </a:p>
          <a:p>
            <a:pPr lvl="2"/>
            <a:r>
              <a:rPr lang="en-US" dirty="0" smtClean="0"/>
              <a:t>Better off driving</a:t>
            </a:r>
          </a:p>
          <a:p>
            <a:pPr lvl="1"/>
            <a:r>
              <a:rPr lang="en-US" dirty="0" smtClean="0"/>
              <a:t>Person B: price of time = wage rate = $30 /hour</a:t>
            </a:r>
          </a:p>
          <a:p>
            <a:pPr lvl="2"/>
            <a:r>
              <a:rPr lang="en-US" dirty="0" smtClean="0"/>
              <a:t>Total cost for taking airplane: 500 + 30*3 = 590</a:t>
            </a:r>
          </a:p>
          <a:p>
            <a:pPr lvl="2"/>
            <a:r>
              <a:rPr lang="en-US" dirty="0" smtClean="0"/>
              <a:t>Total cost for driving: 200 + 30*20 = 800</a:t>
            </a:r>
          </a:p>
          <a:p>
            <a:pPr lvl="2"/>
            <a:r>
              <a:rPr lang="en-US" dirty="0" smtClean="0"/>
              <a:t>Better off flying</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533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title"/>
          </p:nvPr>
        </p:nvSpPr>
        <p:spPr/>
        <p:txBody>
          <a:bodyPr/>
          <a:lstStyle/>
          <a:p>
            <a:r>
              <a:rPr lang="en-US" smtClean="0"/>
              <a:t>Applications of Value of Time</a:t>
            </a:r>
            <a:endParaRPr lang="en-US" dirty="0" smtClean="0"/>
          </a:p>
        </p:txBody>
      </p:sp>
      <p:sp>
        <p:nvSpPr>
          <p:cNvPr id="190467" name="Rectangle 3"/>
          <p:cNvSpPr>
            <a:spLocks noGrp="1" noChangeArrowheads="1"/>
          </p:cNvSpPr>
          <p:nvPr>
            <p:ph idx="1"/>
          </p:nvPr>
        </p:nvSpPr>
        <p:spPr/>
        <p:txBody>
          <a:bodyPr/>
          <a:lstStyle/>
          <a:p>
            <a:r>
              <a:rPr lang="en-US" smtClean="0"/>
              <a:t>Suppose Mary's time value is $30/hour and Lee's time value is $12/hour. Making a serving of spaghetti at home costs $2.00 for the inputs and 30 minutes. Buying the same pre- prepared food costs $10.00 and 5 minutes. Calculate which one is cheaper, for Mary and for Lee.</a:t>
            </a:r>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33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p:txBody>
          <a:bodyPr/>
          <a:lstStyle/>
          <a:p>
            <a:r>
              <a:rPr lang="en-US" dirty="0" smtClean="0"/>
              <a:t>For Mary </a:t>
            </a:r>
          </a:p>
          <a:p>
            <a:pPr lvl="1"/>
            <a:r>
              <a:rPr lang="en-US" dirty="0" smtClean="0"/>
              <a:t>Home-made: 2.00 + 30/60 *30 = 17.00</a:t>
            </a:r>
          </a:p>
          <a:p>
            <a:pPr lvl="1"/>
            <a:r>
              <a:rPr lang="en-US" dirty="0" smtClean="0"/>
              <a:t>Pre-prepared: 10.00 + 5/60 *30 = 12.50</a:t>
            </a:r>
          </a:p>
          <a:p>
            <a:pPr lvl="1"/>
            <a:r>
              <a:rPr lang="en-US" dirty="0" smtClean="0"/>
              <a:t>Pre-prepared is cheaper.</a:t>
            </a:r>
          </a:p>
          <a:p>
            <a:r>
              <a:rPr lang="en-US" dirty="0" smtClean="0"/>
              <a:t> For Lee</a:t>
            </a:r>
          </a:p>
          <a:p>
            <a:pPr lvl="1"/>
            <a:r>
              <a:rPr lang="en-US" dirty="0" smtClean="0"/>
              <a:t>Home-made: 2.00 + 30/60 *12 = 8.00</a:t>
            </a:r>
          </a:p>
          <a:p>
            <a:pPr lvl="1"/>
            <a:r>
              <a:rPr lang="en-US" dirty="0" smtClean="0"/>
              <a:t>Pre-prepared: 10.00 + 5/60 *12 = 11.00</a:t>
            </a:r>
          </a:p>
          <a:p>
            <a:pPr lvl="1"/>
            <a:r>
              <a:rPr lang="en-US" dirty="0" smtClean="0"/>
              <a:t>Home-made is cheaper. </a:t>
            </a:r>
          </a:p>
          <a:p>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533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ChangeArrowheads="1"/>
          </p:cNvSpPr>
          <p:nvPr>
            <p:ph type="title"/>
          </p:nvPr>
        </p:nvSpPr>
        <p:spPr/>
        <p:txBody>
          <a:bodyPr>
            <a:normAutofit/>
          </a:bodyPr>
          <a:lstStyle/>
          <a:p>
            <a:pPr eaLnBrk="1" hangingPunct="1">
              <a:defRPr/>
            </a:pPr>
            <a:r>
              <a:rPr lang="en-US" sz="4000" dirty="0" smtClean="0"/>
              <a:t>Some questions for you to think about:</a:t>
            </a:r>
          </a:p>
        </p:txBody>
      </p:sp>
      <p:sp>
        <p:nvSpPr>
          <p:cNvPr id="192515" name="Rectangle 3"/>
          <p:cNvSpPr>
            <a:spLocks noGrp="1" noChangeArrowheads="1"/>
          </p:cNvSpPr>
          <p:nvPr>
            <p:ph idx="1"/>
          </p:nvPr>
        </p:nvSpPr>
        <p:spPr>
          <a:xfrm>
            <a:off x="685800" y="1905000"/>
            <a:ext cx="7772400" cy="4357688"/>
          </a:xfrm>
        </p:spPr>
        <p:txBody>
          <a:bodyPr/>
          <a:lstStyle/>
          <a:p>
            <a:pPr eaLnBrk="1" hangingPunct="1">
              <a:defRPr/>
            </a:pPr>
            <a:r>
              <a:rPr lang="en-US" dirty="0" smtClean="0"/>
              <a:t>Should you shop around to find the best price?</a:t>
            </a:r>
          </a:p>
          <a:p>
            <a:pPr eaLnBrk="1" hangingPunct="1">
              <a:defRPr/>
            </a:pPr>
            <a:r>
              <a:rPr lang="en-US" dirty="0" smtClean="0"/>
              <a:t>Why do top business executives have company provided jets? </a:t>
            </a:r>
          </a:p>
          <a:p>
            <a:pPr eaLnBrk="1" hangingPunct="1">
              <a:defRPr/>
            </a:pPr>
            <a:r>
              <a:rPr lang="en-US" dirty="0" smtClean="0"/>
              <a:t>Do you think there is a connection between the increasing number of working women and the growth of convenience and prepared food industry? Why or why not?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762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title"/>
          </p:nvPr>
        </p:nvSpPr>
        <p:spPr/>
        <p:txBody>
          <a:bodyPr>
            <a:normAutofit fontScale="90000"/>
          </a:bodyPr>
          <a:lstStyle/>
          <a:p>
            <a:r>
              <a:rPr lang="en-US" smtClean="0"/>
              <a:t>Concept 1: </a:t>
            </a:r>
            <a:br>
              <a:rPr lang="en-US" smtClean="0"/>
            </a:br>
            <a:r>
              <a:rPr lang="en-US" smtClean="0"/>
              <a:t>Nominal Price vs. Relative Price</a:t>
            </a:r>
            <a:endParaRPr lang="en-US" dirty="0" smtClean="0"/>
          </a:p>
        </p:txBody>
      </p:sp>
      <p:sp>
        <p:nvSpPr>
          <p:cNvPr id="161796" name="Rectangle 4"/>
          <p:cNvSpPr>
            <a:spLocks noGrp="1" noChangeArrowheads="1"/>
          </p:cNvSpPr>
          <p:nvPr>
            <p:ph idx="1"/>
          </p:nvPr>
        </p:nvSpPr>
        <p:spPr/>
        <p:txBody>
          <a:bodyPr/>
          <a:lstStyle/>
          <a:p>
            <a:r>
              <a:rPr lang="en-US" dirty="0" smtClean="0"/>
              <a:t>Notations	</a:t>
            </a:r>
          </a:p>
          <a:p>
            <a:pPr lvl="1"/>
            <a:r>
              <a:rPr lang="en-US" dirty="0" err="1" smtClean="0"/>
              <a:t>RPx</a:t>
            </a:r>
            <a:r>
              <a:rPr lang="en-US" dirty="0" smtClean="0"/>
              <a:t>=relative price of commodity x</a:t>
            </a:r>
          </a:p>
          <a:p>
            <a:pPr lvl="1"/>
            <a:r>
              <a:rPr lang="en-US" dirty="0" err="1" smtClean="0"/>
              <a:t>NPx</a:t>
            </a:r>
            <a:r>
              <a:rPr lang="en-US" dirty="0" smtClean="0"/>
              <a:t>=nominal price of commodity x</a:t>
            </a:r>
          </a:p>
          <a:p>
            <a:pPr lvl="1"/>
            <a:r>
              <a:rPr lang="en-US" dirty="0" err="1" smtClean="0"/>
              <a:t>NP</a:t>
            </a:r>
            <a:r>
              <a:rPr lang="en-US" baseline="-25000" dirty="0" err="1" smtClean="0"/>
              <a:t>b</a:t>
            </a:r>
            <a:r>
              <a:rPr lang="en-US" dirty="0" smtClean="0"/>
              <a:t>=nominal price of the base commodity</a:t>
            </a:r>
          </a:p>
          <a:p>
            <a:pPr lvl="1"/>
            <a:endParaRPr lang="en-US" dirty="0" smtClean="0"/>
          </a:p>
          <a:p>
            <a:pPr lvl="1"/>
            <a:r>
              <a:rPr lang="en-US" dirty="0" smtClean="0"/>
              <a:t>Note: Base commodity is whatever commodity you choose as the comparison basis.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396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idx="1"/>
          </p:nvPr>
        </p:nvSpPr>
        <p:spPr>
          <a:xfrm>
            <a:off x="457200" y="1447800"/>
            <a:ext cx="8229600" cy="4683125"/>
          </a:xfrm>
        </p:spPr>
        <p:txBody>
          <a:bodyPr>
            <a:normAutofit lnSpcReduction="10000"/>
          </a:bodyPr>
          <a:lstStyle/>
          <a:p>
            <a:r>
              <a:rPr lang="en-US" dirty="0" smtClean="0"/>
              <a:t>What is nominal price (NP)?</a:t>
            </a:r>
          </a:p>
          <a:p>
            <a:pPr lvl="1"/>
            <a:r>
              <a:rPr lang="en-US" dirty="0" smtClean="0"/>
              <a:t>The prices we see in stores.</a:t>
            </a:r>
          </a:p>
          <a:p>
            <a:pPr lvl="1"/>
            <a:r>
              <a:rPr lang="en-US" dirty="0" smtClean="0"/>
              <a:t>Example:  Nominal price of pork: $2.00,  Nominal  price of beef: $3.00</a:t>
            </a:r>
          </a:p>
          <a:p>
            <a:r>
              <a:rPr lang="en-US" dirty="0" smtClean="0"/>
              <a:t>What is relative price (RP)?</a:t>
            </a:r>
          </a:p>
          <a:p>
            <a:pPr lvl="1"/>
            <a:r>
              <a:rPr lang="en-US" dirty="0" smtClean="0"/>
              <a:t>The price of one commodity is compared to the price of another commodity (base commodity).</a:t>
            </a:r>
          </a:p>
          <a:p>
            <a:pPr lvl="1"/>
            <a:r>
              <a:rPr lang="en-US" dirty="0" err="1" smtClean="0"/>
              <a:t>RPx</a:t>
            </a:r>
            <a:r>
              <a:rPr lang="en-US" dirty="0" smtClean="0"/>
              <a:t> = </a:t>
            </a:r>
            <a:r>
              <a:rPr lang="en-US" dirty="0" err="1" smtClean="0"/>
              <a:t>NPx</a:t>
            </a:r>
            <a:r>
              <a:rPr lang="en-US" dirty="0" smtClean="0"/>
              <a:t> / </a:t>
            </a:r>
            <a:r>
              <a:rPr lang="en-US" dirty="0" err="1" smtClean="0"/>
              <a:t>NP</a:t>
            </a:r>
            <a:r>
              <a:rPr lang="en-US" baseline="-25000" dirty="0" err="1" smtClean="0"/>
              <a:t>b</a:t>
            </a:r>
            <a:endParaRPr lang="en-US" baseline="-25000" dirty="0" smtClean="0"/>
          </a:p>
          <a:p>
            <a:pPr lvl="1"/>
            <a:r>
              <a:rPr lang="en-US" dirty="0" smtClean="0"/>
              <a:t>Example: </a:t>
            </a:r>
          </a:p>
          <a:p>
            <a:pPr lvl="2"/>
            <a:r>
              <a:rPr lang="en-US" dirty="0" smtClean="0"/>
              <a:t>If we use pork as the base commodity, then the relative price of beef </a:t>
            </a:r>
            <a:r>
              <a:rPr lang="en-US" dirty="0" err="1" smtClean="0"/>
              <a:t>RPbeef</a:t>
            </a:r>
            <a:r>
              <a:rPr lang="en-US" dirty="0" smtClean="0"/>
              <a:t>=</a:t>
            </a:r>
            <a:r>
              <a:rPr lang="en-US" dirty="0" err="1" smtClean="0"/>
              <a:t>NPbeef</a:t>
            </a:r>
            <a:r>
              <a:rPr lang="en-US" dirty="0" smtClean="0"/>
              <a:t>/</a:t>
            </a:r>
            <a:r>
              <a:rPr lang="en-US" dirty="0" err="1" smtClean="0"/>
              <a:t>NPpork</a:t>
            </a:r>
            <a:r>
              <a:rPr lang="en-US" dirty="0" smtClean="0"/>
              <a:t>=$3.00/$2.00=1.5</a:t>
            </a:r>
          </a:p>
          <a:p>
            <a:pPr lvl="2"/>
            <a:r>
              <a:rPr lang="en-US" dirty="0" smtClean="0"/>
              <a:t>This means the price of beef is 1.5 times the price of pork. </a:t>
            </a:r>
          </a:p>
          <a:p>
            <a:pPr lvl="1"/>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381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smtClean="0"/>
              <a:t>More Examples</a:t>
            </a:r>
            <a:endParaRPr lang="en-US" dirty="0" smtClean="0"/>
          </a:p>
        </p:txBody>
      </p:sp>
      <p:sp>
        <p:nvSpPr>
          <p:cNvPr id="201731" name="Rectangle 3"/>
          <p:cNvSpPr>
            <a:spLocks noGrp="1" noChangeArrowheads="1"/>
          </p:cNvSpPr>
          <p:nvPr>
            <p:ph idx="1"/>
          </p:nvPr>
        </p:nvSpPr>
        <p:spPr/>
        <p:txBody>
          <a:bodyPr/>
          <a:lstStyle/>
          <a:p>
            <a:r>
              <a:rPr lang="en-US" dirty="0" smtClean="0"/>
              <a:t>If the nominal price of pork (</a:t>
            </a:r>
            <a:r>
              <a:rPr lang="en-US" dirty="0" err="1" smtClean="0"/>
              <a:t>NPpork</a:t>
            </a:r>
            <a:r>
              <a:rPr lang="en-US" dirty="0" smtClean="0"/>
              <a:t>) is $2.00, the nominal price of chicken (</a:t>
            </a:r>
            <a:r>
              <a:rPr lang="en-US" dirty="0" err="1" smtClean="0"/>
              <a:t>NPchicken</a:t>
            </a:r>
            <a:r>
              <a:rPr lang="en-US" dirty="0" smtClean="0"/>
              <a:t>) is $1.50, and the nominal price of shrimp (</a:t>
            </a:r>
            <a:r>
              <a:rPr lang="en-US" dirty="0" err="1" smtClean="0"/>
              <a:t>NPshrimp</a:t>
            </a:r>
            <a:r>
              <a:rPr lang="en-US" dirty="0" smtClean="0"/>
              <a:t>) is $6.00. Using pork as the base commodity, what is the relative price (RP) of chicken and shrimp?</a:t>
            </a:r>
          </a:p>
          <a:p>
            <a:pPr lvl="1"/>
            <a:r>
              <a:rPr lang="en-US" dirty="0" err="1" smtClean="0"/>
              <a:t>RPchicken</a:t>
            </a:r>
            <a:r>
              <a:rPr lang="en-US" dirty="0" smtClean="0"/>
              <a:t>=1.50/2.00=0.75</a:t>
            </a:r>
          </a:p>
          <a:p>
            <a:pPr lvl="2"/>
            <a:r>
              <a:rPr lang="en-US" dirty="0" smtClean="0"/>
              <a:t>The price of chicken is only 75% the price of pork.</a:t>
            </a:r>
          </a:p>
          <a:p>
            <a:pPr lvl="1"/>
            <a:r>
              <a:rPr lang="en-US" dirty="0" err="1" smtClean="0"/>
              <a:t>RPshrimp</a:t>
            </a:r>
            <a:r>
              <a:rPr lang="en-US" dirty="0" smtClean="0"/>
              <a:t>=6.00/2.00=3</a:t>
            </a:r>
          </a:p>
          <a:p>
            <a:pPr lvl="2"/>
            <a:r>
              <a:rPr lang="en-US" dirty="0" smtClean="0"/>
              <a:t>The price of shrimp is 3 times the price of pork.</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85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normAutofit fontScale="90000"/>
          </a:bodyPr>
          <a:lstStyle/>
          <a:p>
            <a:r>
              <a:rPr lang="en-US" smtClean="0"/>
              <a:t>What are the implications of Relative Prices (RP)? </a:t>
            </a:r>
            <a:endParaRPr lang="en-US" dirty="0" smtClean="0"/>
          </a:p>
        </p:txBody>
      </p:sp>
      <p:sp>
        <p:nvSpPr>
          <p:cNvPr id="199683" name="Rectangle 3"/>
          <p:cNvSpPr>
            <a:spLocks noGrp="1" noChangeArrowheads="1"/>
          </p:cNvSpPr>
          <p:nvPr>
            <p:ph idx="1"/>
          </p:nvPr>
        </p:nvSpPr>
        <p:spPr/>
        <p:txBody>
          <a:bodyPr>
            <a:normAutofit fontScale="92500" lnSpcReduction="10000"/>
          </a:bodyPr>
          <a:lstStyle/>
          <a:p>
            <a:r>
              <a:rPr lang="en-US" smtClean="0"/>
              <a:t>Consumers make decisions based on relative prices rather than nominal prices</a:t>
            </a:r>
          </a:p>
          <a:p>
            <a:pPr lvl="1"/>
            <a:r>
              <a:rPr lang="en-US" smtClean="0"/>
              <a:t>For example, the price of beef stays the same at $3.00/lb over time. If pork price has changed from $2.00/lb to $10.00/lb, consumers will buy more beef instead because beef is now relatively a lot cheaper compared to pork. The demand for beef increases even if the nominal price of beef has not changed.</a:t>
            </a:r>
          </a:p>
          <a:p>
            <a:r>
              <a:rPr lang="en-US" smtClean="0"/>
              <a:t>Relative prices can be used to measure the changes in your standard of living over time</a:t>
            </a:r>
          </a:p>
          <a:p>
            <a:pPr lvl="1"/>
            <a:r>
              <a:rPr lang="en-US" smtClean="0"/>
              <a:t>When wage rates are used as the base for relative prices, such comparisons make a lot of sense. See an example on next page. </a:t>
            </a:r>
          </a:p>
          <a:p>
            <a:pPr lvl="1"/>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normAutofit fontScale="90000"/>
          </a:bodyPr>
          <a:lstStyle/>
          <a:p>
            <a:pPr eaLnBrk="1" hangingPunct="1">
              <a:defRPr/>
            </a:pPr>
            <a:r>
              <a:rPr lang="en-US" sz="4000" dirty="0" smtClean="0"/>
              <a:t>Constructing Relative Prices Using  Average Hourly Wage Rate</a:t>
            </a:r>
          </a:p>
        </p:txBody>
      </p:sp>
      <p:sp>
        <p:nvSpPr>
          <p:cNvPr id="12291" name="Rectangle 3"/>
          <p:cNvSpPr>
            <a:spLocks noChangeArrowheads="1"/>
          </p:cNvSpPr>
          <p:nvPr/>
        </p:nvSpPr>
        <p:spPr bwMode="auto">
          <a:xfrm>
            <a:off x="0" y="2222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sz="2400"/>
          </a:p>
        </p:txBody>
      </p:sp>
      <p:graphicFrame>
        <p:nvGraphicFramePr>
          <p:cNvPr id="221235" name="Group 51"/>
          <p:cNvGraphicFramePr>
            <a:graphicFrameLocks noGrp="1"/>
          </p:cNvGraphicFramePr>
          <p:nvPr>
            <p:extLst>
              <p:ext uri="{D42A27DB-BD31-4B8C-83A1-F6EECF244321}">
                <p14:modId xmlns:p14="http://schemas.microsoft.com/office/powerpoint/2010/main" val="839726413"/>
              </p:ext>
            </p:extLst>
          </p:nvPr>
        </p:nvGraphicFramePr>
        <p:xfrm>
          <a:off x="457200" y="1981200"/>
          <a:ext cx="7924800" cy="4264026"/>
        </p:xfrm>
        <a:graphic>
          <a:graphicData uri="http://schemas.openxmlformats.org/drawingml/2006/table">
            <a:tbl>
              <a:tblPr/>
              <a:tblGrid>
                <a:gridCol w="2819400"/>
                <a:gridCol w="1524000"/>
                <a:gridCol w="1752600"/>
                <a:gridCol w="1828800"/>
              </a:tblGrid>
              <a:tr h="725488">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dirty="0" smtClean="0">
                          <a:ln>
                            <a:noFill/>
                          </a:ln>
                          <a:solidFill>
                            <a:srgbClr val="008080"/>
                          </a:solidFill>
                          <a:effectLst/>
                          <a:latin typeface="Times New Roman" pitchFamily="18" charset="0"/>
                          <a:ea typeface="Times"/>
                          <a:cs typeface="Times New Roman" pitchFamily="18" charset="0"/>
                        </a:rPr>
                        <a:t>Products</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smtClean="0">
                          <a:ln>
                            <a:noFill/>
                          </a:ln>
                          <a:solidFill>
                            <a:srgbClr val="008080"/>
                          </a:solidFill>
                          <a:effectLst/>
                          <a:latin typeface="Times New Roman" pitchFamily="18" charset="0"/>
                          <a:ea typeface="Times"/>
                          <a:cs typeface="Times New Roman" pitchFamily="18" charset="0"/>
                        </a:rPr>
                        <a:t>Nominal Price</a:t>
                      </a:r>
                      <a:endParaRPr kumimoji="0" lang="en-US" sz="2400" b="0" i="0" u="none" strike="noStrike" cap="none" normalizeH="0" baseline="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73088">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dirty="0" smtClean="0">
                          <a:ln>
                            <a:noFill/>
                          </a:ln>
                          <a:solidFill>
                            <a:srgbClr val="008080"/>
                          </a:solidFill>
                          <a:effectLst/>
                          <a:latin typeface="Times New Roman" pitchFamily="18" charset="0"/>
                          <a:ea typeface="Times"/>
                          <a:cs typeface="Times New Roman" pitchFamily="18" charset="0"/>
                        </a:rPr>
                        <a:t>Year</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smtClean="0">
                          <a:ln>
                            <a:noFill/>
                          </a:ln>
                          <a:solidFill>
                            <a:schemeClr val="tx1"/>
                          </a:solidFill>
                          <a:effectLst/>
                          <a:latin typeface="Times New Roman" pitchFamily="18" charset="0"/>
                          <a:ea typeface="Times"/>
                          <a:cs typeface="Times New Roman" pitchFamily="18" charset="0"/>
                        </a:rPr>
                        <a:t>1969</a:t>
                      </a:r>
                      <a:endParaRPr kumimoji="0" lang="en-US" sz="2400" b="0" i="0" u="none" strike="noStrike" cap="none" normalizeH="0" baseline="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smtClean="0">
                          <a:ln>
                            <a:noFill/>
                          </a:ln>
                          <a:solidFill>
                            <a:schemeClr val="tx1"/>
                          </a:solidFill>
                          <a:effectLst/>
                          <a:latin typeface="Times New Roman" pitchFamily="18" charset="0"/>
                          <a:ea typeface="Times"/>
                          <a:cs typeface="Times New Roman" pitchFamily="18" charset="0"/>
                        </a:rPr>
                        <a:t>1989</a:t>
                      </a:r>
                      <a:endParaRPr kumimoji="0" lang="en-US" sz="2400" b="0" i="0" u="none" strike="noStrike" cap="none" normalizeH="0" baseline="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dirty="0" smtClean="0">
                          <a:ln>
                            <a:noFill/>
                          </a:ln>
                          <a:solidFill>
                            <a:schemeClr val="tx1"/>
                          </a:solidFill>
                          <a:effectLst/>
                          <a:latin typeface="Times New Roman" pitchFamily="18" charset="0"/>
                          <a:ea typeface="Times"/>
                          <a:cs typeface="Times New Roman" pitchFamily="18" charset="0"/>
                        </a:rPr>
                        <a:t>2010</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dirty="0" smtClean="0">
                          <a:ln>
                            <a:noFill/>
                          </a:ln>
                          <a:solidFill>
                            <a:srgbClr val="008080"/>
                          </a:solidFill>
                          <a:effectLst/>
                          <a:latin typeface="Times New Roman" pitchFamily="18" charset="0"/>
                          <a:ea typeface="Times"/>
                          <a:cs typeface="Times New Roman" pitchFamily="18" charset="0"/>
                        </a:rPr>
                        <a:t>Round steak (1b)</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dirty="0" smtClean="0">
                          <a:ln>
                            <a:noFill/>
                          </a:ln>
                          <a:solidFill>
                            <a:srgbClr val="0059B3"/>
                          </a:solidFill>
                          <a:effectLst/>
                          <a:latin typeface="Times New Roman" pitchFamily="18" charset="0"/>
                          <a:ea typeface="Times"/>
                          <a:cs typeface="Times New Roman" pitchFamily="18" charset="0"/>
                        </a:rPr>
                        <a:t>$1.28</a:t>
                      </a:r>
                      <a:endParaRPr kumimoji="0" lang="en-US" sz="2400" b="0" i="1"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dirty="0" smtClean="0">
                          <a:ln>
                            <a:noFill/>
                          </a:ln>
                          <a:solidFill>
                            <a:srgbClr val="0059B3"/>
                          </a:solidFill>
                          <a:effectLst/>
                          <a:latin typeface="Times New Roman" pitchFamily="18" charset="0"/>
                          <a:ea typeface="Times"/>
                          <a:cs typeface="Times New Roman" pitchFamily="18" charset="0"/>
                        </a:rPr>
                        <a:t>$2.39</a:t>
                      </a:r>
                      <a:endParaRPr kumimoji="0" lang="en-US" sz="2400" b="0" i="1"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dirty="0" smtClean="0">
                          <a:ln>
                            <a:noFill/>
                          </a:ln>
                          <a:solidFill>
                            <a:srgbClr val="0059B3"/>
                          </a:solidFill>
                          <a:effectLst/>
                          <a:latin typeface="Times New Roman" pitchFamily="18" charset="0"/>
                          <a:ea typeface="Times"/>
                          <a:cs typeface="Times New Roman" pitchFamily="18" charset="0"/>
                        </a:rPr>
                        <a:t>$4.30</a:t>
                      </a:r>
                      <a:endParaRPr kumimoji="0" lang="en-US" sz="2400" b="0" i="1"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987425">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dirty="0" smtClean="0">
                          <a:ln>
                            <a:noFill/>
                          </a:ln>
                          <a:solidFill>
                            <a:srgbClr val="008080"/>
                          </a:solidFill>
                          <a:effectLst/>
                          <a:latin typeface="Times New Roman" pitchFamily="18" charset="0"/>
                          <a:ea typeface="Times"/>
                          <a:cs typeface="Times New Roman" pitchFamily="18" charset="0"/>
                        </a:rPr>
                        <a:t>Bread (1 loaf)</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smtClean="0">
                          <a:ln>
                            <a:noFill/>
                          </a:ln>
                          <a:solidFill>
                            <a:srgbClr val="0059B3"/>
                          </a:solidFill>
                          <a:effectLst/>
                          <a:latin typeface="Times New Roman" pitchFamily="18" charset="0"/>
                          <a:ea typeface="Times"/>
                          <a:cs typeface="Times New Roman" pitchFamily="18" charset="0"/>
                        </a:rPr>
                        <a:t>$0.25</a:t>
                      </a:r>
                      <a:endParaRPr kumimoji="0" lang="en-US" sz="2400" b="0" i="0" u="none" strike="noStrike" cap="none" normalizeH="0" baseline="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smtClean="0">
                          <a:ln>
                            <a:noFill/>
                          </a:ln>
                          <a:solidFill>
                            <a:srgbClr val="0059B3"/>
                          </a:solidFill>
                          <a:effectLst/>
                          <a:latin typeface="Times New Roman" pitchFamily="18" charset="0"/>
                          <a:ea typeface="Times"/>
                          <a:cs typeface="Times New Roman" pitchFamily="18" charset="0"/>
                        </a:rPr>
                        <a:t>$1.00</a:t>
                      </a:r>
                      <a:endParaRPr kumimoji="0" lang="en-US" sz="2400" b="0" i="0" u="none" strike="noStrike" cap="none" normalizeH="0" baseline="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dirty="0" smtClean="0">
                          <a:ln>
                            <a:noFill/>
                          </a:ln>
                          <a:solidFill>
                            <a:srgbClr val="0059B3"/>
                          </a:solidFill>
                          <a:effectLst/>
                          <a:latin typeface="Times New Roman" pitchFamily="18" charset="0"/>
                          <a:ea typeface="Times"/>
                          <a:cs typeface="Times New Roman" pitchFamily="18" charset="0"/>
                        </a:rPr>
                        <a:t>$</a:t>
                      </a:r>
                      <a:r>
                        <a:rPr kumimoji="0" lang="en-US" sz="2400" b="1" i="1" u="none" strike="noStrike" cap="none" normalizeH="0" baseline="0" dirty="0" smtClean="0">
                          <a:ln>
                            <a:noFill/>
                          </a:ln>
                          <a:solidFill>
                            <a:srgbClr val="0059B3"/>
                          </a:solidFill>
                          <a:effectLst/>
                          <a:latin typeface="Times New Roman" pitchFamily="18" charset="0"/>
                          <a:ea typeface="Times"/>
                          <a:cs typeface="Times New Roman" pitchFamily="18" charset="0"/>
                        </a:rPr>
                        <a:t>1.39</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987425">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Tx/>
                        <a:buNone/>
                        <a:tabLst/>
                      </a:pPr>
                      <a:r>
                        <a:rPr kumimoji="0" lang="en-US" sz="2400" b="1" i="0" u="none" strike="noStrike" cap="none" normalizeH="0" baseline="0" dirty="0" smtClean="0">
                          <a:ln>
                            <a:noFill/>
                          </a:ln>
                          <a:solidFill>
                            <a:srgbClr val="008080"/>
                          </a:solidFill>
                          <a:effectLst/>
                          <a:latin typeface="Times New Roman" pitchFamily="18" charset="0"/>
                          <a:ea typeface="Times"/>
                          <a:cs typeface="Times New Roman" pitchFamily="18" charset="0"/>
                        </a:rPr>
                        <a:t>Average </a:t>
                      </a:r>
                      <a:r>
                        <a:rPr kumimoji="0" lang="en-US" sz="2400" b="1" i="0" u="none" strike="noStrike" cap="none" normalizeH="0" baseline="0" dirty="0" smtClean="0">
                          <a:ln>
                            <a:noFill/>
                          </a:ln>
                          <a:solidFill>
                            <a:srgbClr val="008080"/>
                          </a:solidFill>
                          <a:effectLst/>
                          <a:latin typeface="Times New Roman" pitchFamily="18" charset="0"/>
                          <a:ea typeface="Times"/>
                          <a:cs typeface="Times New Roman" pitchFamily="18" charset="0"/>
                        </a:rPr>
                        <a:t>wage rate</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smtClean="0">
                          <a:ln>
                            <a:noFill/>
                          </a:ln>
                          <a:solidFill>
                            <a:srgbClr val="800080"/>
                          </a:solidFill>
                          <a:effectLst/>
                          <a:latin typeface="Times New Roman" pitchFamily="18" charset="0"/>
                          <a:ea typeface="Times"/>
                          <a:cs typeface="Times New Roman" pitchFamily="18" charset="0"/>
                        </a:rPr>
                        <a:t>$3.00</a:t>
                      </a:r>
                      <a:endParaRPr kumimoji="0" lang="en-US" sz="2400" b="0" i="0" u="none" strike="noStrike" cap="none" normalizeH="0" baseline="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smtClean="0">
                          <a:ln>
                            <a:noFill/>
                          </a:ln>
                          <a:solidFill>
                            <a:srgbClr val="800080"/>
                          </a:solidFill>
                          <a:effectLst/>
                          <a:latin typeface="Times New Roman" pitchFamily="18" charset="0"/>
                          <a:ea typeface="Times"/>
                          <a:cs typeface="Times New Roman" pitchFamily="18" charset="0"/>
                        </a:rPr>
                        <a:t>$10.00</a:t>
                      </a:r>
                      <a:endParaRPr kumimoji="0" lang="en-US" sz="2400" b="0" i="0" u="none" strike="noStrike" cap="none" normalizeH="0" baseline="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Tx/>
                        <a:buNone/>
                        <a:tabLst/>
                      </a:pPr>
                      <a:r>
                        <a:rPr kumimoji="0" lang="en-US" sz="2400" b="1" i="1" u="none" strike="noStrike" cap="none" normalizeH="0" baseline="0" dirty="0" smtClean="0">
                          <a:ln>
                            <a:noFill/>
                          </a:ln>
                          <a:solidFill>
                            <a:srgbClr val="800080"/>
                          </a:solidFill>
                          <a:effectLst/>
                          <a:latin typeface="Times New Roman" pitchFamily="18" charset="0"/>
                          <a:ea typeface="Times"/>
                          <a:cs typeface="Times New Roman" pitchFamily="18" charset="0"/>
                        </a:rPr>
                        <a:t>$</a:t>
                      </a:r>
                      <a:r>
                        <a:rPr kumimoji="0" lang="en-US" sz="2400" b="1" i="1" u="none" strike="noStrike" cap="none" normalizeH="0" baseline="0" dirty="0" smtClean="0">
                          <a:ln>
                            <a:noFill/>
                          </a:ln>
                          <a:solidFill>
                            <a:srgbClr val="800080"/>
                          </a:solidFill>
                          <a:effectLst/>
                          <a:latin typeface="Times New Roman" pitchFamily="18" charset="0"/>
                          <a:ea typeface="Times"/>
                          <a:cs typeface="Times New Roman" pitchFamily="18" charset="0"/>
                        </a:rPr>
                        <a:t>18.61</a:t>
                      </a:r>
                      <a:endParaRPr kumimoji="0" lang="en-US" sz="2400" b="0" i="0" u="none" strike="noStrike" cap="none" normalizeH="0" baseline="0" dirty="0" smtClean="0">
                        <a:ln>
                          <a:noFill/>
                        </a:ln>
                        <a:solidFill>
                          <a:schemeClr val="tx1"/>
                        </a:solidFill>
                        <a:effectLst/>
                        <a:latin typeface="Times New Roman" pitchFamily="18" charset="0"/>
                        <a:ea typeface="Times"/>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12954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idx="1"/>
          </p:nvPr>
        </p:nvSpPr>
        <p:spPr>
          <a:xfrm>
            <a:off x="457200" y="1524000"/>
            <a:ext cx="8229600" cy="4953000"/>
          </a:xfrm>
        </p:spPr>
        <p:txBody>
          <a:bodyPr>
            <a:normAutofit fontScale="92500" lnSpcReduction="10000"/>
          </a:bodyPr>
          <a:lstStyle/>
          <a:p>
            <a:r>
              <a:rPr lang="en-US" dirty="0" smtClean="0"/>
              <a:t>Round steak (1 </a:t>
            </a:r>
            <a:r>
              <a:rPr lang="en-US" dirty="0" err="1" smtClean="0"/>
              <a:t>lb</a:t>
            </a:r>
            <a:r>
              <a:rPr lang="en-US" dirty="0" smtClean="0"/>
              <a:t>):</a:t>
            </a:r>
          </a:p>
          <a:p>
            <a:pPr lvl="1"/>
            <a:r>
              <a:rPr lang="en-US" dirty="0" smtClean="0"/>
              <a:t>1969: RP=$1.28/$3.00=0.427 hour = 26 minutes</a:t>
            </a:r>
          </a:p>
          <a:p>
            <a:pPr lvl="2"/>
            <a:r>
              <a:rPr lang="en-US" dirty="0" smtClean="0"/>
              <a:t>Note:  0.427*60=26 (one hour has 60 minutes)</a:t>
            </a:r>
          </a:p>
          <a:p>
            <a:pPr lvl="1"/>
            <a:r>
              <a:rPr lang="en-US" dirty="0" smtClean="0"/>
              <a:t>1989: RP=$2.39/$10.00=0.239 hour = 14 minutes</a:t>
            </a:r>
          </a:p>
          <a:p>
            <a:pPr lvl="1"/>
            <a:r>
              <a:rPr lang="en-US" dirty="0" smtClean="0"/>
              <a:t>2010: </a:t>
            </a:r>
            <a:r>
              <a:rPr lang="en-US" dirty="0" smtClean="0"/>
              <a:t>RP</a:t>
            </a:r>
            <a:r>
              <a:rPr lang="en-US" dirty="0" smtClean="0"/>
              <a:t>=$4.30/$18.61=0.231 </a:t>
            </a:r>
            <a:r>
              <a:rPr lang="en-US" dirty="0" smtClean="0"/>
              <a:t>hour = </a:t>
            </a:r>
            <a:r>
              <a:rPr lang="en-US" dirty="0" smtClean="0"/>
              <a:t>14 </a:t>
            </a:r>
            <a:r>
              <a:rPr lang="en-US" dirty="0" smtClean="0"/>
              <a:t>minutes</a:t>
            </a:r>
          </a:p>
          <a:p>
            <a:pPr lvl="1"/>
            <a:r>
              <a:rPr lang="en-US" dirty="0" smtClean="0"/>
              <a:t>Interpretation: In 1969, a worker earning the average hourly wage rate would have to work 26 minutes in order to buy a pound of round steak. In 1989 the average worker had to work only 14 minutes in order to buy a pound of round steak. The number </a:t>
            </a:r>
            <a:r>
              <a:rPr lang="en-US" dirty="0" smtClean="0"/>
              <a:t>remained about the same in 2010. </a:t>
            </a:r>
            <a:r>
              <a:rPr lang="en-US" dirty="0" smtClean="0"/>
              <a:t>This shows that although the nominal price of round steak increased from 1969 to </a:t>
            </a:r>
            <a:r>
              <a:rPr lang="en-US" dirty="0" smtClean="0"/>
              <a:t>1989 to 2010, </a:t>
            </a:r>
            <a:r>
              <a:rPr lang="en-US" dirty="0" smtClean="0"/>
              <a:t>the relative price has decreased substantially </a:t>
            </a:r>
            <a:r>
              <a:rPr lang="en-US" dirty="0" smtClean="0"/>
              <a:t>from 1969 </a:t>
            </a:r>
            <a:r>
              <a:rPr lang="en-US" dirty="0" smtClean="0"/>
              <a:t>to 1989 and remained stable </a:t>
            </a:r>
            <a:r>
              <a:rPr lang="en-US" dirty="0" smtClean="0"/>
              <a:t>due </a:t>
            </a:r>
            <a:r>
              <a:rPr lang="en-US" dirty="0" smtClean="0"/>
              <a:t>to increases in wage rates.</a:t>
            </a:r>
          </a:p>
          <a:p>
            <a:pPr lvl="1"/>
            <a:endParaRPr lang="en-US" dirty="0" smtClean="0"/>
          </a:p>
        </p:txBody>
      </p:sp>
      <p:pic>
        <p:nvPicPr>
          <p:cNvPr id="133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9930"/>
            <a:ext cx="20574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9906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idx="1"/>
          </p:nvPr>
        </p:nvSpPr>
        <p:spPr>
          <a:xfrm>
            <a:off x="457200" y="1600199"/>
            <a:ext cx="8229600" cy="4876801"/>
          </a:xfrm>
        </p:spPr>
        <p:txBody>
          <a:bodyPr>
            <a:normAutofit/>
          </a:bodyPr>
          <a:lstStyle/>
          <a:p>
            <a:r>
              <a:rPr lang="en-US" dirty="0" smtClean="0"/>
              <a:t>Bread (1 loaf):</a:t>
            </a:r>
          </a:p>
          <a:p>
            <a:pPr lvl="1"/>
            <a:r>
              <a:rPr lang="en-US" dirty="0" smtClean="0"/>
              <a:t>1969: RP=$0.25/$3.00=0.083 hour = 5 minutes</a:t>
            </a:r>
          </a:p>
          <a:p>
            <a:pPr lvl="1"/>
            <a:r>
              <a:rPr lang="en-US" dirty="0" smtClean="0"/>
              <a:t>1989: RP=$1.00/$10.00=0.1 hour = 6 minutes</a:t>
            </a:r>
          </a:p>
          <a:p>
            <a:pPr lvl="1"/>
            <a:r>
              <a:rPr lang="en-US" dirty="0" smtClean="0"/>
              <a:t>2010: </a:t>
            </a:r>
            <a:r>
              <a:rPr lang="en-US" dirty="0" smtClean="0"/>
              <a:t>RP=$</a:t>
            </a:r>
            <a:r>
              <a:rPr lang="en-US" dirty="0" smtClean="0"/>
              <a:t>1.39/$18.61=0.075 </a:t>
            </a:r>
            <a:r>
              <a:rPr lang="en-US" dirty="0" smtClean="0"/>
              <a:t>hour = </a:t>
            </a:r>
            <a:r>
              <a:rPr lang="en-US" dirty="0" smtClean="0"/>
              <a:t>4 </a:t>
            </a:r>
            <a:r>
              <a:rPr lang="en-US" dirty="0" smtClean="0"/>
              <a:t>minutes</a:t>
            </a:r>
          </a:p>
          <a:p>
            <a:pPr lvl="1"/>
            <a:r>
              <a:rPr lang="en-US" dirty="0" smtClean="0"/>
              <a:t>In 1969, a worker earning the average hourly wage rate would have to work 0.083 hour (5 minutes) in order to buy a loaf of bread. In 1989 the average worker had to work about 6 minutes in order to buy a loaf of bread. The number went </a:t>
            </a:r>
            <a:r>
              <a:rPr lang="en-US" dirty="0" smtClean="0"/>
              <a:t>down </a:t>
            </a:r>
            <a:r>
              <a:rPr lang="en-US" dirty="0" smtClean="0"/>
              <a:t>to about </a:t>
            </a:r>
            <a:r>
              <a:rPr lang="en-US" dirty="0" smtClean="0"/>
              <a:t>4 </a:t>
            </a:r>
            <a:r>
              <a:rPr lang="en-US" dirty="0" smtClean="0"/>
              <a:t>minutes in </a:t>
            </a:r>
            <a:r>
              <a:rPr lang="en-US" dirty="0" smtClean="0"/>
              <a:t>2010. </a:t>
            </a:r>
            <a:r>
              <a:rPr lang="en-US" dirty="0" smtClean="0"/>
              <a:t>This shows that </a:t>
            </a:r>
            <a:r>
              <a:rPr lang="en-US" dirty="0" smtClean="0"/>
              <a:t>although the nominal price of bread was higher in 2010 compared to 1969 and 1989, </a:t>
            </a:r>
            <a:r>
              <a:rPr lang="en-US" dirty="0" smtClean="0"/>
              <a:t>the </a:t>
            </a:r>
            <a:r>
              <a:rPr lang="en-US" dirty="0" smtClean="0"/>
              <a:t>relative price of bread </a:t>
            </a:r>
            <a:r>
              <a:rPr lang="en-US" dirty="0" smtClean="0"/>
              <a:t>was lower in 2010 due to wage increases.</a:t>
            </a:r>
            <a:endParaRPr lang="en-US" dirty="0" smtClean="0"/>
          </a:p>
        </p:txBody>
      </p:sp>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6039"/>
            <a:ext cx="2286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98328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e6847dc8d552fba7d0f626a8ab87d3c7da87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2110</TotalTime>
  <Pages>21</Pages>
  <Words>2444</Words>
  <Application>Microsoft Office PowerPoint</Application>
  <PresentationFormat>On-screen Show (4:3)</PresentationFormat>
  <Paragraphs>172</Paragraphs>
  <Slides>27</Slides>
  <Notes>27</Notes>
  <HiddenSlides>0</HiddenSlides>
  <MMClips>27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Flow</vt:lpstr>
      <vt:lpstr>Drawing</vt:lpstr>
      <vt:lpstr>Chapter 1-1: Microfoundations:  Concepts for Making Consumer Decisions – Section 1</vt:lpstr>
      <vt:lpstr>Microeconomics and Macroeconomics</vt:lpstr>
      <vt:lpstr>Concept 1:  Nominal Price vs. Relative Price</vt:lpstr>
      <vt:lpstr>PowerPoint Presentation</vt:lpstr>
      <vt:lpstr>More Examples</vt:lpstr>
      <vt:lpstr>What are the implications of Relative Prices (RP)? </vt:lpstr>
      <vt:lpstr>Constructing Relative Prices Using  Average Hourly Wage Rate</vt:lpstr>
      <vt:lpstr>PowerPoint Presentation</vt:lpstr>
      <vt:lpstr>PowerPoint Presentation</vt:lpstr>
      <vt:lpstr>Concept 2: Diminishing Marginal Value (Marginal Utility), Demand, and Supply</vt:lpstr>
      <vt:lpstr>Implications of Declining Marginal Value (Marginal Utility)</vt:lpstr>
      <vt:lpstr>PowerPoint Presentation</vt:lpstr>
      <vt:lpstr>Demand and Demand Curve</vt:lpstr>
      <vt:lpstr>PowerPoint Presentation</vt:lpstr>
      <vt:lpstr>Substitution and Income Effects of a Price Change</vt:lpstr>
      <vt:lpstr>Supply and Supply Curve</vt:lpstr>
      <vt:lpstr>PowerPoint Presentation</vt:lpstr>
      <vt:lpstr>The Market Equilibrium</vt:lpstr>
      <vt:lpstr>PowerPoint Presentation</vt:lpstr>
      <vt:lpstr>Concept 3: Opportunity Cost</vt:lpstr>
      <vt:lpstr>More Examples of Opportunity Costs</vt:lpstr>
      <vt:lpstr>Concept 4: The Value of Time</vt:lpstr>
      <vt:lpstr>PowerPoint Presentation</vt:lpstr>
      <vt:lpstr>PowerPoint Presentation</vt:lpstr>
      <vt:lpstr>Applications of Value of Time</vt:lpstr>
      <vt:lpstr>PowerPoint Presentation</vt:lpstr>
      <vt:lpstr>Some questions for you to think about: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FCS3450Unit01</dc:title>
  <dc:creator>Chris and Danielle</dc:creator>
  <cp:lastModifiedBy>Jessie Fan</cp:lastModifiedBy>
  <cp:revision>163</cp:revision>
  <cp:lastPrinted>2014-08-14T18:26:28Z</cp:lastPrinted>
  <dcterms:created xsi:type="dcterms:W3CDTF">1997-04-16T17:04:14Z</dcterms:created>
  <dcterms:modified xsi:type="dcterms:W3CDTF">2014-08-14T18:40:54Z</dcterms:modified>
</cp:coreProperties>
</file>