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63" r:id="rId3"/>
    <p:sldId id="282" r:id="rId4"/>
    <p:sldId id="283" r:id="rId5"/>
    <p:sldId id="284" r:id="rId6"/>
    <p:sldId id="276" r:id="rId7"/>
    <p:sldId id="277" r:id="rId8"/>
    <p:sldId id="257" r:id="rId9"/>
    <p:sldId id="258" r:id="rId10"/>
    <p:sldId id="264" r:id="rId11"/>
    <p:sldId id="285" r:id="rId12"/>
    <p:sldId id="286" r:id="rId13"/>
    <p:sldId id="266" r:id="rId14"/>
    <p:sldId id="265" r:id="rId15"/>
    <p:sldId id="275" r:id="rId16"/>
    <p:sldId id="267" r:id="rId17"/>
    <p:sldId id="268" r:id="rId18"/>
    <p:sldId id="274" r:id="rId19"/>
    <p:sldId id="269" r:id="rId20"/>
    <p:sldId id="262" r:id="rId21"/>
    <p:sldId id="260" r:id="rId22"/>
    <p:sldId id="278" r:id="rId23"/>
    <p:sldId id="280" r:id="rId24"/>
    <p:sldId id="281" r:id="rId25"/>
    <p:sldId id="279" r:id="rId26"/>
    <p:sldId id="272" r:id="rId27"/>
    <p:sldId id="273" r:id="rId28"/>
    <p:sldId id="287" r:id="rId29"/>
    <p:sldId id="288" r:id="rId30"/>
    <p:sldId id="270"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6" y="-12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E58A4-20AC-422A-AAB9-C020373437B0}" type="datetimeFigureOut">
              <a:rPr lang="en-US" smtClean="0"/>
              <a:pPr/>
              <a:t>3/24/11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7EC17-6ECC-455E-8CDC-D50396EBE55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27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B7EC17-6ECC-455E-8CDC-D50396EBE554}"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F456A6-720E-4F0A-AA3C-6E387C03EFDB}" type="datetimeFigureOut">
              <a:rPr lang="en-US" smtClean="0"/>
              <a:pPr/>
              <a:t>3/24/11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456A6-720E-4F0A-AA3C-6E387C03EFDB}" type="datetimeFigureOut">
              <a:rPr lang="en-US" smtClean="0"/>
              <a:pPr/>
              <a:t>3/24/11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456A6-720E-4F0A-AA3C-6E387C03EFDB}" type="datetimeFigureOut">
              <a:rPr lang="en-US" smtClean="0"/>
              <a:pPr/>
              <a:t>3/24/11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F456A6-720E-4F0A-AA3C-6E387C03EFDB}" type="datetimeFigureOut">
              <a:rPr lang="en-US" smtClean="0"/>
              <a:pPr/>
              <a:t>3/24/11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F456A6-720E-4F0A-AA3C-6E387C03EFDB}" type="datetimeFigureOut">
              <a:rPr lang="en-US" smtClean="0"/>
              <a:pPr/>
              <a:t>3/24/11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F456A6-720E-4F0A-AA3C-6E387C03EFDB}" type="datetimeFigureOut">
              <a:rPr lang="en-US" smtClean="0"/>
              <a:pPr/>
              <a:t>3/24/11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F456A6-720E-4F0A-AA3C-6E387C03EFDB}" type="datetimeFigureOut">
              <a:rPr lang="en-US" smtClean="0"/>
              <a:pPr/>
              <a:t>3/24/11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F456A6-720E-4F0A-AA3C-6E387C03EFDB}" type="datetimeFigureOut">
              <a:rPr lang="en-US" smtClean="0"/>
              <a:pPr/>
              <a:t>3/24/11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456A6-720E-4F0A-AA3C-6E387C03EFDB}" type="datetimeFigureOut">
              <a:rPr lang="en-US" smtClean="0"/>
              <a:pPr/>
              <a:t>3/24/11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456A6-720E-4F0A-AA3C-6E387C03EFDB}" type="datetimeFigureOut">
              <a:rPr lang="en-US" smtClean="0"/>
              <a:pPr/>
              <a:t>3/24/11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F456A6-720E-4F0A-AA3C-6E387C03EFDB}" type="datetimeFigureOut">
              <a:rPr lang="en-US" smtClean="0"/>
              <a:pPr/>
              <a:t>3/24/11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79A22-1059-40EF-9C9A-22DBAC10F2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F456A6-720E-4F0A-AA3C-6E387C03EFDB}" type="datetimeFigureOut">
              <a:rPr lang="en-US" smtClean="0"/>
              <a:pPr/>
              <a:t>3/24/11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79A22-1059-40EF-9C9A-22DBAC10F2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lca.cqpress.com/default.htm"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hyperlink" Target="http://www.lexis.com/xchange/search/xlink.asp?keyenum=25270&amp;keytnum=0&amp;searchtype=Lexsee&amp;search=380+U.S.++51"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US" b="1" dirty="0" smtClean="0"/>
              <a:t>Porn</a:t>
            </a:r>
            <a:endParaRPr lang="en-US" b="1" dirty="0"/>
          </a:p>
        </p:txBody>
      </p:sp>
      <p:sp>
        <p:nvSpPr>
          <p:cNvPr id="3" name="Subtitle 2"/>
          <p:cNvSpPr>
            <a:spLocks noGrp="1"/>
          </p:cNvSpPr>
          <p:nvPr>
            <p:ph type="subTitle" idx="1"/>
          </p:nvPr>
        </p:nvSpPr>
        <p:spPr/>
        <p:txBody>
          <a:bodyPr>
            <a:normAutofit fontScale="77500" lnSpcReduction="20000"/>
          </a:bodyPr>
          <a:lstStyle/>
          <a:p>
            <a:r>
              <a:rPr lang="en-US" i="1" dirty="0" smtClean="0"/>
              <a:t>Roth v. US; Miller v. CA; New York v. Ferber; Ashcroft v. Free Speech Coalition; Reno v. ACLU; </a:t>
            </a:r>
            <a:endParaRPr lang="en-US" dirty="0" smtClean="0"/>
          </a:p>
          <a:p>
            <a:r>
              <a:rPr lang="en-US" i="1" dirty="0" smtClean="0"/>
              <a:t>	</a:t>
            </a:r>
            <a:endParaRPr lang="en-US" dirty="0" smtClean="0"/>
          </a:p>
          <a:p>
            <a:r>
              <a:rPr lang="en-US" b="1" u="sng" dirty="0" smtClean="0">
                <a:hlinkClick r:id="rId4"/>
              </a:rPr>
              <a:t>Archive:</a:t>
            </a:r>
            <a:r>
              <a:rPr lang="en-US" i="1" dirty="0" smtClean="0"/>
              <a:t> FCC v. Pacifica </a:t>
            </a:r>
            <a:endParaRPr lang="en-US" dirty="0" smtClean="0"/>
          </a:p>
          <a:p>
            <a:endParaRPr lang="en-US" dirty="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a:t>Queen v. </a:t>
            </a:r>
            <a:r>
              <a:rPr lang="en-US" b="1" i="1" dirty="0" err="1" smtClean="0"/>
              <a:t>Hicklin</a:t>
            </a:r>
            <a:r>
              <a:rPr lang="en-US" b="1" i="1" dirty="0" smtClean="0"/>
              <a:t> (1868)</a:t>
            </a:r>
            <a:endParaRPr lang="en-US"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000" b="1" dirty="0" smtClean="0"/>
              <a:t>“whether </a:t>
            </a:r>
            <a:r>
              <a:rPr lang="en-US" sz="4000" b="1" dirty="0"/>
              <a:t>the tendency of matter charged as obscenity is to deprave and corrupt those who minds are open to such immoral influences, and into whose hands a publication of this sort may fall</a:t>
            </a:r>
            <a:r>
              <a:rPr lang="en-US" sz="4000" b="1" dirty="0" smtClean="0"/>
              <a:t>.”</a:t>
            </a:r>
            <a:endParaRPr lang="en-US" sz="4000" b="1"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a:solidFill>
            <a:schemeClr val="bg1"/>
          </a:solidFill>
        </p:spPr>
        <p:txBody>
          <a:bodyPr>
            <a:normAutofit/>
          </a:bodyPr>
          <a:lstStyle/>
          <a:p>
            <a:r>
              <a:rPr lang="en-US" sz="5400" b="1" dirty="0" smtClean="0"/>
              <a:t>Comstock Act of 1873</a:t>
            </a:r>
            <a:endParaRPr lang="en-US" sz="5400" dirty="0"/>
          </a:p>
        </p:txBody>
      </p:sp>
      <p:sp>
        <p:nvSpPr>
          <p:cNvPr id="3" name="Content Placeholder 2"/>
          <p:cNvSpPr>
            <a:spLocks noGrp="1"/>
          </p:cNvSpPr>
          <p:nvPr>
            <p:ph idx="1"/>
          </p:nvPr>
        </p:nvSpPr>
        <p:spPr>
          <a:xfrm>
            <a:off x="228600" y="1143000"/>
            <a:ext cx="8763000" cy="5410200"/>
          </a:xfrm>
          <a:solidFill>
            <a:schemeClr val="bg1">
              <a:lumMod val="95000"/>
            </a:schemeClr>
          </a:solidFill>
        </p:spPr>
        <p:txBody>
          <a:bodyPr>
            <a:normAutofit/>
          </a:bodyPr>
          <a:lstStyle/>
          <a:p>
            <a:pPr>
              <a:buNone/>
            </a:pPr>
            <a:r>
              <a:rPr lang="en-US" sz="4000" b="1" dirty="0" smtClean="0"/>
              <a:t>Made it illegal to send any "obscene, lewd, and/or lascivious" materials through the mail, including contraceptive devices &amp; information. </a:t>
            </a:r>
          </a:p>
          <a:p>
            <a:pPr>
              <a:buNone/>
            </a:pPr>
            <a:r>
              <a:rPr lang="en-US" sz="4000" b="1" dirty="0" smtClean="0"/>
              <a:t>Used to ban works by Gustav Flaubert, </a:t>
            </a:r>
            <a:r>
              <a:rPr lang="en-US" sz="4000" b="1" dirty="0" err="1" smtClean="0"/>
              <a:t>Honore</a:t>
            </a:r>
            <a:r>
              <a:rPr lang="en-US" sz="4000" b="1" dirty="0" smtClean="0"/>
              <a:t> Balzac, James Joyce, D.H. Lawrence, Henry Miller, and Leon Tolstoy</a:t>
            </a:r>
            <a:endParaRPr lang="en-US" sz="4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a:solidFill>
            <a:schemeClr val="bg1"/>
          </a:solidFill>
        </p:spPr>
        <p:txBody>
          <a:bodyPr>
            <a:normAutofit/>
          </a:bodyPr>
          <a:lstStyle/>
          <a:p>
            <a:r>
              <a:rPr lang="en-US" sz="5400" b="1" dirty="0" smtClean="0"/>
              <a:t>Comstock Act of 1873</a:t>
            </a:r>
            <a:endParaRPr lang="en-US" sz="5400" dirty="0"/>
          </a:p>
        </p:txBody>
      </p:sp>
      <p:sp>
        <p:nvSpPr>
          <p:cNvPr id="3" name="Content Placeholder 2"/>
          <p:cNvSpPr>
            <a:spLocks noGrp="1"/>
          </p:cNvSpPr>
          <p:nvPr>
            <p:ph idx="1"/>
          </p:nvPr>
        </p:nvSpPr>
        <p:spPr>
          <a:xfrm>
            <a:off x="228600" y="1143000"/>
            <a:ext cx="8763000" cy="5410200"/>
          </a:xfrm>
          <a:solidFill>
            <a:schemeClr val="bg1">
              <a:lumMod val="95000"/>
            </a:schemeClr>
          </a:solidFill>
        </p:spPr>
        <p:txBody>
          <a:bodyPr>
            <a:normAutofit/>
          </a:bodyPr>
          <a:lstStyle/>
          <a:p>
            <a:pPr>
              <a:buNone/>
            </a:pPr>
            <a:r>
              <a:rPr lang="en-US" sz="4000" b="1" dirty="0" smtClean="0"/>
              <a:t>Ban on contraceptives devices and info ended by appellate court decision (</a:t>
            </a:r>
            <a:r>
              <a:rPr lang="en-US" sz="4000" b="1" i="1" dirty="0" smtClean="0"/>
              <a:t>U.S. v. One Package of Japanese </a:t>
            </a:r>
            <a:r>
              <a:rPr lang="en-US" sz="4000" b="1" i="1" dirty="0" err="1" smtClean="0"/>
              <a:t>Pessaries</a:t>
            </a:r>
            <a:r>
              <a:rPr lang="en-US" sz="4000" b="1" i="1" dirty="0" smtClean="0"/>
              <a:t>, 2</a:t>
            </a:r>
            <a:r>
              <a:rPr lang="en-US" sz="4000" b="1" i="1" baseline="30000" dirty="0" smtClean="0"/>
              <a:t>nd</a:t>
            </a:r>
            <a:r>
              <a:rPr lang="en-US" sz="4000" b="1" i="1" dirty="0" smtClean="0"/>
              <a:t> Circuit, 1936</a:t>
            </a:r>
            <a:r>
              <a:rPr lang="en-US" sz="4000" b="1" dirty="0" smtClean="0"/>
              <a:t>)</a:t>
            </a:r>
          </a:p>
          <a:p>
            <a:pPr>
              <a:buNone/>
            </a:pPr>
            <a:r>
              <a:rPr lang="en-US" sz="4000" b="1" dirty="0" smtClean="0"/>
              <a:t>Comstock standards in place until modified by </a:t>
            </a:r>
            <a:r>
              <a:rPr lang="en-US" sz="4000" b="1" i="1" dirty="0" smtClean="0"/>
              <a:t>Roth v. U.S. </a:t>
            </a:r>
            <a:r>
              <a:rPr lang="en-US" sz="4000" b="1" dirty="0" smtClean="0"/>
              <a:t>in 1957</a:t>
            </a:r>
          </a:p>
          <a:p>
            <a:pPr>
              <a:buNone/>
            </a:pPr>
            <a:endParaRPr lang="en-US" sz="40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solidFill>
            <a:schemeClr val="bg1"/>
          </a:solidFill>
        </p:spPr>
        <p:txBody>
          <a:bodyPr>
            <a:normAutofit/>
          </a:bodyPr>
          <a:lstStyle/>
          <a:p>
            <a:r>
              <a:rPr lang="en-US" b="1" i="1" dirty="0" smtClean="0"/>
              <a:t>Butler v. State of Michigan </a:t>
            </a:r>
            <a:r>
              <a:rPr lang="en-US" b="1" dirty="0" smtClean="0"/>
              <a:t>(1957)</a:t>
            </a:r>
            <a:endParaRPr lang="en-US" dirty="0"/>
          </a:p>
        </p:txBody>
      </p:sp>
      <p:sp>
        <p:nvSpPr>
          <p:cNvPr id="8" name="Content Placeholder 7"/>
          <p:cNvSpPr>
            <a:spLocks noGrp="1"/>
          </p:cNvSpPr>
          <p:nvPr>
            <p:ph idx="1"/>
          </p:nvPr>
        </p:nvSpPr>
        <p:spPr>
          <a:xfrm>
            <a:off x="304800" y="1371600"/>
            <a:ext cx="8610600" cy="4953000"/>
          </a:xfrm>
          <a:solidFill>
            <a:schemeClr val="bg1">
              <a:lumMod val="95000"/>
            </a:schemeClr>
          </a:solidFill>
        </p:spPr>
        <p:txBody>
          <a:bodyPr>
            <a:noAutofit/>
          </a:bodyPr>
          <a:lstStyle/>
          <a:p>
            <a:pPr>
              <a:buNone/>
            </a:pPr>
            <a:r>
              <a:rPr lang="en-US" sz="4000" b="1" dirty="0" smtClean="0">
                <a:solidFill>
                  <a:schemeClr val="accent1">
                    <a:lumMod val="50000"/>
                  </a:schemeClr>
                </a:solidFill>
              </a:rPr>
              <a:t>Michigan made </a:t>
            </a:r>
            <a:r>
              <a:rPr lang="en-US" sz="4000" b="1" dirty="0">
                <a:solidFill>
                  <a:schemeClr val="accent1">
                    <a:lumMod val="50000"/>
                  </a:schemeClr>
                </a:solidFill>
              </a:rPr>
              <a:t>it a misdemeanor to sell or </a:t>
            </a:r>
            <a:r>
              <a:rPr lang="en-US" sz="4000" b="1" dirty="0" smtClean="0">
                <a:solidFill>
                  <a:schemeClr val="accent1">
                    <a:lumMod val="50000"/>
                  </a:schemeClr>
                </a:solidFill>
              </a:rPr>
              <a:t>distribute to </a:t>
            </a:r>
            <a:r>
              <a:rPr lang="en-US" sz="4000" b="1" dirty="0">
                <a:solidFill>
                  <a:schemeClr val="accent1">
                    <a:lumMod val="50000"/>
                  </a:schemeClr>
                </a:solidFill>
              </a:rPr>
              <a:t>the general reading public any book containing obscene language "tending to the corruption of the morals of youth" </a:t>
            </a:r>
            <a:endParaRPr lang="en-US" sz="4000" b="1" dirty="0" smtClean="0">
              <a:solidFill>
                <a:schemeClr val="accent1">
                  <a:lumMod val="50000"/>
                </a:schemeClr>
              </a:solidFill>
            </a:endParaRPr>
          </a:p>
          <a:p>
            <a:pPr>
              <a:buNone/>
            </a:pPr>
            <a:r>
              <a:rPr lang="en-US" sz="4000" b="1" dirty="0" smtClean="0">
                <a:solidFill>
                  <a:schemeClr val="accent1">
                    <a:lumMod val="50000"/>
                  </a:schemeClr>
                </a:solidFill>
              </a:rPr>
              <a:t>Court found that it violated </a:t>
            </a:r>
            <a:r>
              <a:rPr lang="en-US" sz="4000" b="1" dirty="0">
                <a:solidFill>
                  <a:schemeClr val="accent1">
                    <a:lumMod val="50000"/>
                  </a:schemeClr>
                </a:solidFill>
              </a:rPr>
              <a:t>the Due Process Clause </a:t>
            </a:r>
            <a:r>
              <a:rPr lang="en-US" sz="4000" b="1" dirty="0" smtClean="0">
                <a:solidFill>
                  <a:schemeClr val="accent1">
                    <a:lumMod val="50000"/>
                  </a:schemeClr>
                </a:solidFill>
              </a:rPr>
              <a:t>because </a:t>
            </a:r>
            <a:r>
              <a:rPr lang="en-US" sz="4000" b="1" dirty="0">
                <a:solidFill>
                  <a:schemeClr val="accent1">
                    <a:lumMod val="50000"/>
                  </a:schemeClr>
                </a:solidFill>
              </a:rPr>
              <a:t>of significant </a:t>
            </a:r>
            <a:r>
              <a:rPr lang="en-US" sz="4000" b="1" dirty="0" err="1">
                <a:solidFill>
                  <a:schemeClr val="accent1">
                    <a:lumMod val="50000"/>
                  </a:schemeClr>
                </a:solidFill>
              </a:rPr>
              <a:t>overbreadth</a:t>
            </a:r>
            <a:r>
              <a:rPr lang="en-US" sz="4000" b="1" dirty="0">
                <a:solidFill>
                  <a:schemeClr val="accent1">
                    <a:lumMod val="50000"/>
                  </a:schemeClr>
                </a:solidFill>
              </a:rPr>
              <a:t>. </a:t>
            </a:r>
            <a:endParaRPr lang="en-US" sz="4000" dirty="0">
              <a:solidFill>
                <a:schemeClr val="accent1">
                  <a:lumMod val="50000"/>
                </a:schemeClr>
              </a:solidFill>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Butler v. State of Michigan </a:t>
            </a:r>
            <a:r>
              <a:rPr lang="en-US" b="1" dirty="0" smtClean="0"/>
              <a:t>(1957)</a:t>
            </a:r>
            <a:endParaRPr lang="en-US"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400" b="1" dirty="0" smtClean="0">
                <a:solidFill>
                  <a:schemeClr val="accent1">
                    <a:lumMod val="50000"/>
                  </a:schemeClr>
                </a:solidFill>
              </a:rPr>
              <a:t>According to Justice Frankfurter in </a:t>
            </a:r>
            <a:r>
              <a:rPr lang="en-US" sz="4400" b="1" i="1" dirty="0" smtClean="0">
                <a:solidFill>
                  <a:schemeClr val="accent1">
                    <a:lumMod val="50000"/>
                  </a:schemeClr>
                </a:solidFill>
              </a:rPr>
              <a:t>Butler</a:t>
            </a:r>
            <a:r>
              <a:rPr lang="en-US" sz="4400" b="1" dirty="0" smtClean="0">
                <a:solidFill>
                  <a:schemeClr val="accent1">
                    <a:lumMod val="50000"/>
                  </a:schemeClr>
                </a:solidFill>
              </a:rPr>
              <a:t>, the effect of the </a:t>
            </a:r>
            <a:r>
              <a:rPr lang="en-US" sz="4400" b="1" i="1" dirty="0" err="1" smtClean="0">
                <a:solidFill>
                  <a:schemeClr val="accent1">
                    <a:lumMod val="50000"/>
                  </a:schemeClr>
                </a:solidFill>
              </a:rPr>
              <a:t>Hicklin</a:t>
            </a:r>
            <a:r>
              <a:rPr lang="en-US" sz="4400" b="1" dirty="0" smtClean="0">
                <a:solidFill>
                  <a:schemeClr val="accent1">
                    <a:lumMod val="50000"/>
                  </a:schemeClr>
                </a:solidFill>
              </a:rPr>
              <a:t> test was "</a:t>
            </a:r>
            <a:r>
              <a:rPr lang="en-US" sz="4400" b="1" dirty="0">
                <a:solidFill>
                  <a:schemeClr val="accent1">
                    <a:lumMod val="50000"/>
                  </a:schemeClr>
                </a:solidFill>
              </a:rPr>
              <a:t>to reduce the adult population of the United States to reading only what is fit for children."</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Roth v. US </a:t>
            </a:r>
            <a:r>
              <a:rPr lang="en-US" b="1" dirty="0" smtClean="0"/>
              <a:t>(1957) </a:t>
            </a:r>
            <a:endParaRPr lang="en-US" dirty="0"/>
          </a:p>
        </p:txBody>
      </p:sp>
      <p:sp>
        <p:nvSpPr>
          <p:cNvPr id="3" name="Content Placeholder 2"/>
          <p:cNvSpPr>
            <a:spLocks noGrp="1"/>
          </p:cNvSpPr>
          <p:nvPr>
            <p:ph idx="1"/>
          </p:nvPr>
        </p:nvSpPr>
        <p:spPr/>
        <p:txBody>
          <a:bodyPr/>
          <a:lstStyle/>
          <a:p>
            <a:endParaRPr lang="en-US" dirty="0"/>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normAutofit/>
          </a:bodyPr>
          <a:lstStyle/>
          <a:p>
            <a:r>
              <a:rPr lang="en-US" b="1" i="1" dirty="0" smtClean="0"/>
              <a:t>Roth v. US (1957)</a:t>
            </a:r>
            <a:endParaRPr lang="en-US" dirty="0"/>
          </a:p>
        </p:txBody>
      </p:sp>
      <p:sp>
        <p:nvSpPr>
          <p:cNvPr id="3" name="Content Placeholder 2"/>
          <p:cNvSpPr>
            <a:spLocks noGrp="1"/>
          </p:cNvSpPr>
          <p:nvPr>
            <p:ph idx="1"/>
          </p:nvPr>
        </p:nvSpPr>
        <p:spPr>
          <a:xfrm>
            <a:off x="457200" y="1143000"/>
            <a:ext cx="8229600" cy="4983163"/>
          </a:xfrm>
          <a:solidFill>
            <a:schemeClr val="bg1">
              <a:lumMod val="95000"/>
            </a:schemeClr>
          </a:solidFill>
        </p:spPr>
        <p:txBody>
          <a:bodyPr>
            <a:normAutofit lnSpcReduction="10000"/>
          </a:bodyPr>
          <a:lstStyle/>
          <a:p>
            <a:pPr>
              <a:buNone/>
            </a:pPr>
            <a:r>
              <a:rPr lang="en-US" sz="4000" b="1" dirty="0" smtClean="0">
                <a:solidFill>
                  <a:schemeClr val="tx2">
                    <a:lumMod val="75000"/>
                  </a:schemeClr>
                </a:solidFill>
              </a:rPr>
              <a:t>a</a:t>
            </a:r>
            <a:r>
              <a:rPr lang="en-US" sz="4000" b="1" dirty="0">
                <a:solidFill>
                  <a:schemeClr val="tx2">
                    <a:lumMod val="75000"/>
                  </a:schemeClr>
                </a:solidFill>
              </a:rPr>
              <a:t>. "whether to the </a:t>
            </a:r>
            <a:r>
              <a:rPr lang="en-US" sz="4000" b="1" dirty="0">
                <a:solidFill>
                  <a:schemeClr val="accent3">
                    <a:lumMod val="50000"/>
                  </a:schemeClr>
                </a:solidFill>
              </a:rPr>
              <a:t>average person, applying contemporary community standards</a:t>
            </a:r>
            <a:r>
              <a:rPr lang="en-US" sz="4000" b="1" dirty="0">
                <a:solidFill>
                  <a:schemeClr val="tx2">
                    <a:lumMod val="75000"/>
                  </a:schemeClr>
                </a:solidFill>
              </a:rPr>
              <a:t>,</a:t>
            </a:r>
          </a:p>
          <a:p>
            <a:pPr>
              <a:buNone/>
            </a:pPr>
            <a:r>
              <a:rPr lang="en-US" sz="4000" b="1" dirty="0">
                <a:solidFill>
                  <a:schemeClr val="tx2">
                    <a:lumMod val="75000"/>
                  </a:schemeClr>
                </a:solidFill>
              </a:rPr>
              <a:t>b. the </a:t>
            </a:r>
            <a:r>
              <a:rPr lang="en-US" sz="4000" b="1" dirty="0">
                <a:solidFill>
                  <a:schemeClr val="accent3">
                    <a:lumMod val="50000"/>
                  </a:schemeClr>
                </a:solidFill>
              </a:rPr>
              <a:t>dominant theme of the material, taken as a whole, appeals to the prurient </a:t>
            </a:r>
            <a:r>
              <a:rPr lang="en-US" sz="4000" b="1" dirty="0" smtClean="0">
                <a:solidFill>
                  <a:schemeClr val="accent3">
                    <a:lumMod val="50000"/>
                  </a:schemeClr>
                </a:solidFill>
              </a:rPr>
              <a:t>interests</a:t>
            </a:r>
            <a:r>
              <a:rPr lang="en-US" sz="4000" b="1" dirty="0">
                <a:solidFill>
                  <a:schemeClr val="tx2">
                    <a:lumMod val="75000"/>
                  </a:schemeClr>
                </a:solidFill>
              </a:rPr>
              <a:t>,"</a:t>
            </a:r>
          </a:p>
          <a:p>
            <a:pPr>
              <a:buNone/>
            </a:pPr>
            <a:r>
              <a:rPr lang="en-US" sz="4000" b="1" dirty="0">
                <a:solidFill>
                  <a:schemeClr val="tx2">
                    <a:lumMod val="75000"/>
                  </a:schemeClr>
                </a:solidFill>
              </a:rPr>
              <a:t>c. the work is </a:t>
            </a:r>
            <a:r>
              <a:rPr lang="en-US" sz="4000" b="1" dirty="0">
                <a:solidFill>
                  <a:schemeClr val="accent3">
                    <a:lumMod val="50000"/>
                  </a:schemeClr>
                </a:solidFill>
              </a:rPr>
              <a:t>without redeeming social value</a:t>
            </a:r>
            <a:r>
              <a:rPr lang="en-US" sz="4000" b="1" dirty="0" smtClean="0">
                <a:solidFill>
                  <a:schemeClr val="tx2">
                    <a:lumMod val="75000"/>
                  </a:schemeClr>
                </a:solidFill>
              </a:rPr>
              <a:t>.”</a:t>
            </a:r>
            <a:endParaRPr lang="en-US" sz="4000" b="1" dirty="0">
              <a:solidFill>
                <a:schemeClr val="tx2">
                  <a:lumMod val="75000"/>
                </a:schemeClr>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Memoirs of a Woman of Pleasure (Fanny Hill) v. Mass. (1966)</a:t>
            </a:r>
            <a:endParaRPr lang="en-US" dirty="0"/>
          </a:p>
        </p:txBody>
      </p:sp>
      <p:sp>
        <p:nvSpPr>
          <p:cNvPr id="3" name="Content Placeholder 2"/>
          <p:cNvSpPr>
            <a:spLocks noGrp="1"/>
          </p:cNvSpPr>
          <p:nvPr>
            <p:ph idx="1"/>
          </p:nvPr>
        </p:nvSpPr>
        <p:spPr>
          <a:xfrm>
            <a:off x="228600" y="1600200"/>
            <a:ext cx="8686800" cy="4525963"/>
          </a:xfrm>
          <a:solidFill>
            <a:schemeClr val="bg1">
              <a:lumMod val="95000"/>
            </a:schemeClr>
          </a:solidFill>
        </p:spPr>
        <p:txBody>
          <a:bodyPr>
            <a:noAutofit/>
          </a:bodyPr>
          <a:lstStyle/>
          <a:p>
            <a:pPr>
              <a:buNone/>
            </a:pPr>
            <a:r>
              <a:rPr lang="en-US" sz="3400" b="1" dirty="0" smtClean="0">
                <a:solidFill>
                  <a:schemeClr val="tx2">
                    <a:lumMod val="75000"/>
                  </a:schemeClr>
                </a:solidFill>
              </a:rPr>
              <a:t>a</a:t>
            </a:r>
            <a:r>
              <a:rPr lang="en-US" sz="3400" b="1" dirty="0">
                <a:solidFill>
                  <a:schemeClr val="tx2">
                    <a:lumMod val="75000"/>
                  </a:schemeClr>
                </a:solidFill>
              </a:rPr>
              <a:t>) the </a:t>
            </a:r>
            <a:r>
              <a:rPr lang="en-US" sz="3400" b="1" dirty="0">
                <a:solidFill>
                  <a:schemeClr val="accent3">
                    <a:lumMod val="50000"/>
                  </a:schemeClr>
                </a:solidFill>
              </a:rPr>
              <a:t>dominant theme of the material taken as a whole appeals to a prurient interest</a:t>
            </a:r>
            <a:r>
              <a:rPr lang="en-US" sz="3400" b="1" dirty="0">
                <a:solidFill>
                  <a:schemeClr val="tx2">
                    <a:lumMod val="75000"/>
                  </a:schemeClr>
                </a:solidFill>
              </a:rPr>
              <a:t> in sex; </a:t>
            </a:r>
          </a:p>
          <a:p>
            <a:pPr>
              <a:buNone/>
            </a:pPr>
            <a:r>
              <a:rPr lang="en-US" sz="3400" b="1" dirty="0">
                <a:solidFill>
                  <a:schemeClr val="tx2">
                    <a:lumMod val="75000"/>
                  </a:schemeClr>
                </a:solidFill>
              </a:rPr>
              <a:t>(b) the material is patently offensive because it </a:t>
            </a:r>
            <a:r>
              <a:rPr lang="en-US" sz="3400" b="1" dirty="0">
                <a:solidFill>
                  <a:schemeClr val="accent3">
                    <a:lumMod val="50000"/>
                  </a:schemeClr>
                </a:solidFill>
              </a:rPr>
              <a:t>affronts contemporary community standards </a:t>
            </a:r>
            <a:r>
              <a:rPr lang="en-US" sz="3400" b="1" dirty="0">
                <a:solidFill>
                  <a:schemeClr val="tx2">
                    <a:lumMod val="75000"/>
                  </a:schemeClr>
                </a:solidFill>
              </a:rPr>
              <a:t>relating to the description or representation of sexual matters; and </a:t>
            </a:r>
          </a:p>
          <a:p>
            <a:pPr>
              <a:buNone/>
            </a:pPr>
            <a:r>
              <a:rPr lang="en-US" sz="3400" b="1" dirty="0">
                <a:solidFill>
                  <a:schemeClr val="tx2">
                    <a:lumMod val="75000"/>
                  </a:schemeClr>
                </a:solidFill>
              </a:rPr>
              <a:t>(c) the material is </a:t>
            </a:r>
            <a:r>
              <a:rPr lang="en-US" sz="3400" b="1" dirty="0">
                <a:solidFill>
                  <a:schemeClr val="accent3">
                    <a:lumMod val="50000"/>
                  </a:schemeClr>
                </a:solidFill>
              </a:rPr>
              <a:t>utterly without redeeming social value</a:t>
            </a:r>
            <a:r>
              <a:rPr lang="en-US" sz="3400" b="1" dirty="0" smtClean="0">
                <a:solidFill>
                  <a:schemeClr val="tx2">
                    <a:lumMod val="75000"/>
                  </a:schemeClr>
                </a:solidFill>
              </a:rPr>
              <a:t>.</a:t>
            </a:r>
            <a:endParaRPr lang="en-US" sz="3400" b="1" dirty="0">
              <a:solidFill>
                <a:schemeClr val="tx2">
                  <a:lumMod val="75000"/>
                </a:schemeClr>
              </a:solidFill>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Miller v. California (1973)</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i="1" baseline="0" dirty="0" smtClean="0"/>
              <a:t>Miller v. California</a:t>
            </a:r>
            <a:r>
              <a:rPr lang="en-US" b="1" i="1" dirty="0" smtClean="0"/>
              <a:t> </a:t>
            </a:r>
            <a:r>
              <a:rPr lang="en-US" b="1" i="1" baseline="0" dirty="0" smtClean="0"/>
              <a:t>(1973)</a:t>
            </a:r>
            <a:endParaRPr lang="en-US" dirty="0"/>
          </a:p>
        </p:txBody>
      </p:sp>
      <p:sp>
        <p:nvSpPr>
          <p:cNvPr id="3" name="Content Placeholder 2"/>
          <p:cNvSpPr>
            <a:spLocks noGrp="1"/>
          </p:cNvSpPr>
          <p:nvPr>
            <p:ph idx="1"/>
          </p:nvPr>
        </p:nvSpPr>
        <p:spPr>
          <a:xfrm>
            <a:off x="228600" y="1219200"/>
            <a:ext cx="8686800" cy="5181600"/>
          </a:xfrm>
          <a:solidFill>
            <a:schemeClr val="bg1">
              <a:lumMod val="95000"/>
            </a:schemeClr>
          </a:solidFill>
        </p:spPr>
        <p:txBody>
          <a:bodyPr>
            <a:normAutofit lnSpcReduction="10000"/>
          </a:bodyPr>
          <a:lstStyle/>
          <a:p>
            <a:pPr>
              <a:buNone/>
            </a:pPr>
            <a:r>
              <a:rPr lang="en-US" b="1" baseline="0" dirty="0" smtClean="0">
                <a:solidFill>
                  <a:schemeClr val="tx2">
                    <a:lumMod val="50000"/>
                  </a:schemeClr>
                </a:solidFill>
              </a:rPr>
              <a:t>(a) whether "the </a:t>
            </a:r>
            <a:r>
              <a:rPr lang="en-US" b="1" baseline="0" dirty="0" smtClean="0">
                <a:solidFill>
                  <a:schemeClr val="accent3">
                    <a:lumMod val="50000"/>
                  </a:schemeClr>
                </a:solidFill>
              </a:rPr>
              <a:t>average person, applying contemporary community standards" would find that the work, taken as a whole, appeals to the prurient interest</a:t>
            </a:r>
            <a:r>
              <a:rPr lang="en-US" b="1" baseline="0" dirty="0" smtClean="0">
                <a:solidFill>
                  <a:schemeClr val="tx2">
                    <a:lumMod val="50000"/>
                  </a:schemeClr>
                </a:solidFill>
              </a:rPr>
              <a:t>, </a:t>
            </a:r>
          </a:p>
          <a:p>
            <a:pPr>
              <a:buNone/>
            </a:pPr>
            <a:r>
              <a:rPr lang="en-US" b="1" baseline="0" dirty="0" smtClean="0">
                <a:solidFill>
                  <a:schemeClr val="tx2">
                    <a:lumMod val="50000"/>
                  </a:schemeClr>
                </a:solidFill>
              </a:rPr>
              <a:t>(b) whether the work depicts or describes, in a patently offensive way, </a:t>
            </a:r>
            <a:r>
              <a:rPr lang="en-US" b="1" baseline="0" dirty="0" smtClean="0">
                <a:solidFill>
                  <a:schemeClr val="accent3">
                    <a:lumMod val="50000"/>
                  </a:schemeClr>
                </a:solidFill>
              </a:rPr>
              <a:t>sexual conduct specifically defined by the applicable state law</a:t>
            </a:r>
            <a:r>
              <a:rPr lang="en-US" b="1" baseline="0" dirty="0" smtClean="0">
                <a:solidFill>
                  <a:schemeClr val="tx2">
                    <a:lumMod val="50000"/>
                  </a:schemeClr>
                </a:solidFill>
              </a:rPr>
              <a:t>, and </a:t>
            </a:r>
          </a:p>
          <a:p>
            <a:pPr>
              <a:buNone/>
            </a:pPr>
            <a:r>
              <a:rPr lang="en-US" b="1" baseline="0" dirty="0" smtClean="0">
                <a:solidFill>
                  <a:schemeClr val="tx2">
                    <a:lumMod val="50000"/>
                  </a:schemeClr>
                </a:solidFill>
              </a:rPr>
              <a:t>(c) whether the work, taken as a whole, </a:t>
            </a:r>
            <a:r>
              <a:rPr lang="en-US" b="1" baseline="0" dirty="0" smtClean="0">
                <a:solidFill>
                  <a:schemeClr val="accent3">
                    <a:lumMod val="50000"/>
                  </a:schemeClr>
                </a:solidFill>
              </a:rPr>
              <a:t>lacks serious literary, artistic, political, or scientific value.</a:t>
            </a:r>
            <a:endParaRPr lang="en-US" b="1" dirty="0">
              <a:solidFill>
                <a:schemeClr val="accent3">
                  <a:lumMod val="50000"/>
                </a:schemeClr>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792162"/>
          </a:xfrm>
          <a:solidFill>
            <a:schemeClr val="bg1"/>
          </a:solidFill>
        </p:spPr>
        <p:txBody>
          <a:bodyPr/>
          <a:lstStyle/>
          <a:p>
            <a:r>
              <a:rPr lang="en-US" b="1" dirty="0" smtClean="0"/>
              <a:t>Definitions</a:t>
            </a:r>
            <a:endParaRPr lang="en-US" b="1" dirty="0"/>
          </a:p>
        </p:txBody>
      </p:sp>
      <p:sp>
        <p:nvSpPr>
          <p:cNvPr id="8" name="Content Placeholder 7"/>
          <p:cNvSpPr>
            <a:spLocks noGrp="1"/>
          </p:cNvSpPr>
          <p:nvPr>
            <p:ph idx="1"/>
          </p:nvPr>
        </p:nvSpPr>
        <p:spPr>
          <a:xfrm>
            <a:off x="228600" y="1143000"/>
            <a:ext cx="8763000" cy="5486400"/>
          </a:xfrm>
          <a:solidFill>
            <a:schemeClr val="bg1">
              <a:lumMod val="95000"/>
            </a:schemeClr>
          </a:solidFill>
        </p:spPr>
        <p:txBody>
          <a:bodyPr>
            <a:noAutofit/>
          </a:bodyPr>
          <a:lstStyle/>
          <a:p>
            <a:pPr>
              <a:buNone/>
            </a:pPr>
            <a:r>
              <a:rPr lang="en-US" sz="3700" b="1" u="sng" baseline="0" dirty="0" smtClean="0">
                <a:solidFill>
                  <a:schemeClr val="accent3">
                    <a:lumMod val="50000"/>
                  </a:schemeClr>
                </a:solidFill>
              </a:rPr>
              <a:t>Obscenity</a:t>
            </a:r>
            <a:r>
              <a:rPr lang="en-US" sz="3700" b="1" baseline="0" dirty="0" smtClean="0"/>
              <a:t> </a:t>
            </a:r>
            <a:r>
              <a:rPr lang="en-US" sz="3700" b="1" baseline="0" dirty="0" smtClean="0">
                <a:solidFill>
                  <a:schemeClr val="accent1">
                    <a:lumMod val="50000"/>
                  </a:schemeClr>
                </a:solidFill>
              </a:rPr>
              <a:t>- from Latin, </a:t>
            </a:r>
            <a:r>
              <a:rPr lang="en-US" sz="3700" b="1" i="1" baseline="0" dirty="0" err="1" smtClean="0">
                <a:solidFill>
                  <a:schemeClr val="accent1">
                    <a:lumMod val="50000"/>
                  </a:schemeClr>
                </a:solidFill>
              </a:rPr>
              <a:t>obscenus</a:t>
            </a:r>
            <a:r>
              <a:rPr lang="en-US" sz="3700" b="1" i="1" baseline="0" dirty="0" smtClean="0">
                <a:solidFill>
                  <a:schemeClr val="accent1">
                    <a:lumMod val="50000"/>
                  </a:schemeClr>
                </a:solidFill>
              </a:rPr>
              <a:t> - not said. </a:t>
            </a:r>
          </a:p>
          <a:p>
            <a:pPr>
              <a:buNone/>
            </a:pPr>
            <a:r>
              <a:rPr lang="en-US" sz="3700" b="1" i="1" dirty="0" smtClean="0">
                <a:solidFill>
                  <a:schemeClr val="accent1">
                    <a:lumMod val="50000"/>
                  </a:schemeClr>
                </a:solidFill>
              </a:rPr>
              <a:t>	B</a:t>
            </a:r>
            <a:r>
              <a:rPr lang="en-US" sz="3700" b="1" i="1" baseline="0" dirty="0" smtClean="0">
                <a:solidFill>
                  <a:schemeClr val="accent1">
                    <a:lumMod val="50000"/>
                  </a:schemeClr>
                </a:solidFill>
              </a:rPr>
              <a:t>eyond </a:t>
            </a:r>
            <a:r>
              <a:rPr lang="en-US" sz="3700" b="1" i="1" dirty="0" smtClean="0">
                <a:solidFill>
                  <a:schemeClr val="accent1">
                    <a:lumMod val="50000"/>
                  </a:schemeClr>
                </a:solidFill>
              </a:rPr>
              <a:t>First Amendment protection.</a:t>
            </a:r>
            <a:endParaRPr lang="en-US" sz="3700" b="1" i="1" dirty="0">
              <a:solidFill>
                <a:schemeClr val="accent1">
                  <a:lumMod val="50000"/>
                </a:schemeClr>
              </a:solidFill>
            </a:endParaRPr>
          </a:p>
          <a:p>
            <a:pPr>
              <a:buNone/>
            </a:pPr>
            <a:r>
              <a:rPr lang="en-US" sz="3700" b="1" i="1" baseline="0" dirty="0" smtClean="0">
                <a:solidFill>
                  <a:schemeClr val="accent1">
                    <a:lumMod val="50000"/>
                  </a:schemeClr>
                </a:solidFill>
              </a:rPr>
              <a:t>	Obscenity includes pornography, but also includes </a:t>
            </a:r>
            <a:r>
              <a:rPr lang="en-US" sz="3700" b="1" i="1" baseline="0" dirty="0" smtClean="0">
                <a:solidFill>
                  <a:srgbClr val="C00000"/>
                </a:solidFill>
              </a:rPr>
              <a:t>blasphemy</a:t>
            </a:r>
            <a:r>
              <a:rPr lang="en-US" sz="3700" b="1" i="1" baseline="0" dirty="0" smtClean="0">
                <a:solidFill>
                  <a:schemeClr val="accent1">
                    <a:lumMod val="50000"/>
                  </a:schemeClr>
                </a:solidFill>
              </a:rPr>
              <a:t> and </a:t>
            </a:r>
            <a:r>
              <a:rPr lang="en-US" sz="3700" b="1" i="1" baseline="0" dirty="0" smtClean="0">
                <a:solidFill>
                  <a:srgbClr val="C00000"/>
                </a:solidFill>
              </a:rPr>
              <a:t>profanity</a:t>
            </a:r>
            <a:r>
              <a:rPr lang="en-US" sz="3700" b="1" i="1" baseline="0" dirty="0" smtClean="0">
                <a:solidFill>
                  <a:schemeClr val="accent1">
                    <a:lumMod val="50000"/>
                  </a:schemeClr>
                </a:solidFill>
              </a:rPr>
              <a:t>.</a:t>
            </a:r>
            <a:endParaRPr lang="en-US" sz="3700" b="1" baseline="0" dirty="0" smtClean="0">
              <a:solidFill>
                <a:schemeClr val="accent3">
                  <a:lumMod val="50000"/>
                </a:schemeClr>
              </a:solidFill>
            </a:endParaRPr>
          </a:p>
          <a:p>
            <a:pPr>
              <a:buNone/>
            </a:pPr>
            <a:r>
              <a:rPr lang="en-US" sz="3700" b="1" u="sng" baseline="0" dirty="0" smtClean="0">
                <a:solidFill>
                  <a:schemeClr val="accent3">
                    <a:lumMod val="50000"/>
                  </a:schemeClr>
                </a:solidFill>
              </a:rPr>
              <a:t>Pornography</a:t>
            </a:r>
            <a:r>
              <a:rPr lang="en-US" sz="3700" b="1" u="sng" baseline="0" dirty="0" smtClean="0"/>
              <a:t> </a:t>
            </a:r>
            <a:r>
              <a:rPr lang="en-US" sz="3700" b="1" baseline="0" dirty="0" smtClean="0">
                <a:solidFill>
                  <a:schemeClr val="accent1">
                    <a:lumMod val="50000"/>
                  </a:schemeClr>
                </a:solidFill>
              </a:rPr>
              <a:t>- from Greek </a:t>
            </a:r>
            <a:r>
              <a:rPr lang="en-US" sz="3700" b="1" i="1" baseline="0" dirty="0" err="1" smtClean="0">
                <a:solidFill>
                  <a:schemeClr val="accent1">
                    <a:lumMod val="50000"/>
                  </a:schemeClr>
                </a:solidFill>
              </a:rPr>
              <a:t>pornographos</a:t>
            </a:r>
            <a:r>
              <a:rPr lang="en-US" sz="3700" b="1" i="1" dirty="0" smtClean="0">
                <a:solidFill>
                  <a:schemeClr val="accent1">
                    <a:lumMod val="50000"/>
                  </a:schemeClr>
                </a:solidFill>
              </a:rPr>
              <a:t> -</a:t>
            </a:r>
            <a:r>
              <a:rPr lang="en-US" sz="3700" b="1" i="1" baseline="0" dirty="0" smtClean="0">
                <a:solidFill>
                  <a:schemeClr val="accent1">
                    <a:lumMod val="50000"/>
                  </a:schemeClr>
                </a:solidFill>
              </a:rPr>
              <a:t> writing about prostitutes. </a:t>
            </a:r>
            <a:r>
              <a:rPr lang="en-US" sz="3700" b="1" baseline="0" dirty="0" smtClean="0">
                <a:solidFill>
                  <a:schemeClr val="accent1">
                    <a:lumMod val="50000"/>
                  </a:schemeClr>
                </a:solidFill>
              </a:rPr>
              <a:t>Material whose </a:t>
            </a:r>
            <a:r>
              <a:rPr lang="en-US" sz="3700" b="1" baseline="0" dirty="0" smtClean="0">
                <a:solidFill>
                  <a:srgbClr val="C00000"/>
                </a:solidFill>
              </a:rPr>
              <a:t>primary purpose is to cause sexual arousal</a:t>
            </a:r>
            <a:r>
              <a:rPr lang="en-US" sz="3700" b="1" baseline="0" dirty="0" smtClean="0">
                <a:solidFill>
                  <a:schemeClr val="accent1">
                    <a:lumMod val="50000"/>
                  </a:schemeClr>
                </a:solidFill>
              </a:rPr>
              <a:t>; </a:t>
            </a:r>
            <a:r>
              <a:rPr lang="en-US" sz="3700" b="1" i="1" dirty="0">
                <a:solidFill>
                  <a:schemeClr val="accent1">
                    <a:lumMod val="50000"/>
                  </a:schemeClr>
                </a:solidFill>
              </a:rPr>
              <a:t>n</a:t>
            </a:r>
            <a:r>
              <a:rPr lang="en-US" sz="3700" b="1" i="1" baseline="0" dirty="0" smtClean="0">
                <a:solidFill>
                  <a:schemeClr val="accent1">
                    <a:lumMod val="50000"/>
                  </a:schemeClr>
                </a:solidFill>
              </a:rPr>
              <a:t>ot all pornography is obscene.</a:t>
            </a:r>
            <a:endParaRPr lang="en-US" sz="3700" b="1" dirty="0">
              <a:solidFill>
                <a:schemeClr val="accent1">
                  <a:lumMod val="50000"/>
                </a:schemeClr>
              </a:solidFil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solidFill>
            <a:schemeClr val="bg1"/>
          </a:solidFill>
        </p:spPr>
        <p:txBody>
          <a:bodyPr>
            <a:normAutofit fontScale="90000"/>
          </a:bodyPr>
          <a:lstStyle/>
          <a:p>
            <a:r>
              <a:rPr lang="en-US" b="1" dirty="0" smtClean="0"/>
              <a:t>Prior Restraint on Obscenity</a:t>
            </a:r>
            <a:endParaRPr lang="en-US" b="1" dirty="0"/>
          </a:p>
        </p:txBody>
      </p:sp>
      <p:sp>
        <p:nvSpPr>
          <p:cNvPr id="3" name="Content Placeholder 2"/>
          <p:cNvSpPr>
            <a:spLocks noGrp="1"/>
          </p:cNvSpPr>
          <p:nvPr>
            <p:ph idx="1"/>
          </p:nvPr>
        </p:nvSpPr>
        <p:spPr>
          <a:xfrm>
            <a:off x="228600" y="990600"/>
            <a:ext cx="8686800" cy="5562600"/>
          </a:xfrm>
          <a:solidFill>
            <a:schemeClr val="bg1">
              <a:lumMod val="95000"/>
            </a:schemeClr>
          </a:solidFill>
        </p:spPr>
        <p:txBody>
          <a:bodyPr>
            <a:normAutofit fontScale="70000" lnSpcReduction="20000"/>
          </a:bodyPr>
          <a:lstStyle/>
          <a:p>
            <a:pPr>
              <a:buNone/>
            </a:pPr>
            <a:r>
              <a:rPr lang="en-US" sz="5100" b="1" dirty="0" smtClean="0">
                <a:solidFill>
                  <a:schemeClr val="accent3">
                    <a:lumMod val="50000"/>
                  </a:schemeClr>
                </a:solidFill>
              </a:rPr>
              <a:t>Must meet all three requirements:</a:t>
            </a:r>
            <a:endParaRPr lang="en-US" sz="5100" b="1" dirty="0">
              <a:solidFill>
                <a:schemeClr val="accent3">
                  <a:lumMod val="50000"/>
                </a:schemeClr>
              </a:solidFill>
            </a:endParaRPr>
          </a:p>
          <a:p>
            <a:pPr>
              <a:buNone/>
            </a:pPr>
            <a:r>
              <a:rPr lang="en-US" sz="5100" b="1" dirty="0" smtClean="0">
                <a:solidFill>
                  <a:schemeClr val="tx2">
                    <a:lumMod val="50000"/>
                  </a:schemeClr>
                </a:solidFill>
              </a:rPr>
              <a:t>1. the burden of instituting judicial proceedings, and of proving that the material is unprotected, rests on the censor;</a:t>
            </a:r>
          </a:p>
          <a:p>
            <a:pPr>
              <a:buNone/>
            </a:pPr>
            <a:r>
              <a:rPr lang="en-US" sz="5100" b="1" dirty="0" smtClean="0">
                <a:solidFill>
                  <a:schemeClr val="tx2">
                    <a:lumMod val="50000"/>
                  </a:schemeClr>
                </a:solidFill>
              </a:rPr>
              <a:t>2. any prior restraint can be imposed only for a specified brief period and only to preserve the status quo;</a:t>
            </a:r>
          </a:p>
          <a:p>
            <a:pPr>
              <a:buNone/>
            </a:pPr>
            <a:r>
              <a:rPr lang="en-US" sz="5100" b="1" dirty="0" smtClean="0">
                <a:solidFill>
                  <a:schemeClr val="tx2">
                    <a:lumMod val="50000"/>
                  </a:schemeClr>
                </a:solidFill>
              </a:rPr>
              <a:t>3. A prompt final judicial decision on the merits must be assured.</a:t>
            </a:r>
            <a:r>
              <a:rPr lang="en-US" sz="5100" b="1" i="1" dirty="0" smtClean="0">
                <a:solidFill>
                  <a:schemeClr val="tx2">
                    <a:lumMod val="50000"/>
                  </a:schemeClr>
                </a:solidFill>
              </a:rPr>
              <a:t> </a:t>
            </a:r>
            <a:endParaRPr lang="en-US" sz="5100" b="1" dirty="0" smtClean="0"/>
          </a:p>
          <a:p>
            <a:pPr>
              <a:buNone/>
            </a:pPr>
            <a:r>
              <a:rPr lang="en-US" sz="3100" i="1" dirty="0" smtClean="0"/>
              <a:t>Freedom v. Maryland</a:t>
            </a:r>
            <a:r>
              <a:rPr lang="en-US" sz="3100" dirty="0" smtClean="0"/>
              <a:t>, </a:t>
            </a:r>
            <a:r>
              <a:rPr lang="en-US" sz="3100" u="sng" dirty="0" smtClean="0">
                <a:hlinkClick r:id="rId4"/>
              </a:rPr>
              <a:t>380 U.S. 51</a:t>
            </a:r>
            <a:r>
              <a:rPr lang="en-US" sz="3100" dirty="0" smtClean="0"/>
              <a:t> (1965)</a:t>
            </a:r>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fontScale="90000"/>
          </a:bodyPr>
          <a:lstStyle/>
          <a:p>
            <a:r>
              <a:rPr lang="en-US" b="1" i="1" dirty="0" smtClean="0"/>
              <a:t>Young v. American Mini Theaters </a:t>
            </a:r>
            <a:r>
              <a:rPr lang="en-US" b="1" dirty="0" smtClean="0"/>
              <a:t>(1976)</a:t>
            </a:r>
            <a:endParaRPr lang="en-US" b="1" dirty="0"/>
          </a:p>
        </p:txBody>
      </p:sp>
      <p:sp>
        <p:nvSpPr>
          <p:cNvPr id="3" name="Content Placeholder 2"/>
          <p:cNvSpPr>
            <a:spLocks noGrp="1"/>
          </p:cNvSpPr>
          <p:nvPr>
            <p:ph idx="1"/>
          </p:nvPr>
        </p:nvSpPr>
        <p:spPr>
          <a:xfrm>
            <a:off x="457200" y="1447800"/>
            <a:ext cx="8229600" cy="4678363"/>
          </a:xfrm>
          <a:solidFill>
            <a:schemeClr val="bg1">
              <a:lumMod val="95000"/>
            </a:schemeClr>
          </a:solidFill>
        </p:spPr>
        <p:txBody>
          <a:bodyPr>
            <a:normAutofit/>
          </a:bodyPr>
          <a:lstStyle/>
          <a:p>
            <a:pPr>
              <a:buNone/>
            </a:pPr>
            <a:r>
              <a:rPr lang="en-US" sz="3600" b="1" dirty="0" smtClean="0">
                <a:solidFill>
                  <a:schemeClr val="tx2">
                    <a:lumMod val="50000"/>
                  </a:schemeClr>
                </a:solidFill>
              </a:rPr>
              <a:t>Court </a:t>
            </a:r>
            <a:r>
              <a:rPr lang="en-US" sz="3600" b="1" dirty="0">
                <a:solidFill>
                  <a:schemeClr val="tx2">
                    <a:lumMod val="50000"/>
                  </a:schemeClr>
                </a:solidFill>
              </a:rPr>
              <a:t>upheld a Detroit </a:t>
            </a:r>
            <a:r>
              <a:rPr lang="en-US" sz="3600" b="1" dirty="0" smtClean="0">
                <a:solidFill>
                  <a:schemeClr val="tx2">
                    <a:lumMod val="50000"/>
                  </a:schemeClr>
                </a:solidFill>
              </a:rPr>
              <a:t>zoning </a:t>
            </a:r>
            <a:r>
              <a:rPr lang="en-US" sz="3600" b="1" dirty="0">
                <a:solidFill>
                  <a:schemeClr val="tx2">
                    <a:lumMod val="50000"/>
                  </a:schemeClr>
                </a:solidFill>
              </a:rPr>
              <a:t>ordinance that forbade adult motion picture theaters from locating within 1,000 feet of any two other regulated uses or within 500 feet of residential </a:t>
            </a:r>
            <a:r>
              <a:rPr lang="en-US" sz="3600" b="1" dirty="0" smtClean="0">
                <a:solidFill>
                  <a:schemeClr val="tx2">
                    <a:lumMod val="50000"/>
                  </a:schemeClr>
                </a:solidFill>
              </a:rPr>
              <a:t>areas.</a:t>
            </a:r>
          </a:p>
          <a:p>
            <a:pPr>
              <a:buNone/>
            </a:pPr>
            <a:r>
              <a:rPr lang="en-US" sz="3600" b="1" dirty="0" smtClean="0">
                <a:solidFill>
                  <a:schemeClr val="tx2">
                    <a:lumMod val="50000"/>
                  </a:schemeClr>
                </a:solidFill>
              </a:rPr>
              <a:t>Regulated </a:t>
            </a:r>
            <a:r>
              <a:rPr lang="en-US" sz="3600" b="1" dirty="0">
                <a:solidFill>
                  <a:schemeClr val="tx2">
                    <a:lumMod val="50000"/>
                  </a:schemeClr>
                </a:solidFill>
              </a:rPr>
              <a:t>uses referred to </a:t>
            </a:r>
            <a:r>
              <a:rPr lang="en-US" sz="3600" b="1" dirty="0" smtClean="0">
                <a:solidFill>
                  <a:schemeClr val="tx2">
                    <a:lumMod val="50000"/>
                  </a:schemeClr>
                </a:solidFill>
              </a:rPr>
              <a:t>1 0 </a:t>
            </a:r>
            <a:r>
              <a:rPr lang="en-US" sz="3600" b="1" dirty="0">
                <a:solidFill>
                  <a:schemeClr val="tx2">
                    <a:lumMod val="50000"/>
                  </a:schemeClr>
                </a:solidFill>
              </a:rPr>
              <a:t>different kinds of establishments in addition to adult theaters.</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i="1" dirty="0" smtClean="0"/>
              <a:t>New York v. Ferber </a:t>
            </a:r>
            <a:endParaRPr lang="en-US"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Ashcroft v. Free Speech Coalition </a:t>
            </a:r>
            <a:r>
              <a:rPr lang="en-US" b="1" dirty="0" smtClean="0"/>
              <a:t>(2002)</a:t>
            </a:r>
            <a:r>
              <a:rPr lang="en-US" b="1" i="1" dirty="0" smtClean="0"/>
              <a:t> </a:t>
            </a:r>
            <a:endParaRPr lang="en-US" dirty="0"/>
          </a:p>
        </p:txBody>
      </p:sp>
      <p:sp>
        <p:nvSpPr>
          <p:cNvPr id="3" name="Content Placeholder 2"/>
          <p:cNvSpPr>
            <a:spLocks noGrp="1"/>
          </p:cNvSpPr>
          <p:nvPr>
            <p:ph idx="1"/>
          </p:nvPr>
        </p:nvSpPr>
        <p:spPr>
          <a:solidFill>
            <a:schemeClr val="bg1">
              <a:lumMod val="95000"/>
            </a:schemeClr>
          </a:solidFill>
        </p:spPr>
        <p:txBody>
          <a:bodyPr/>
          <a:lstStyle/>
          <a:p>
            <a:pPr>
              <a:buNone/>
            </a:pPr>
            <a:r>
              <a:rPr lang="en-US" sz="3600" b="1" dirty="0" smtClean="0"/>
              <a:t>	Case brought by Free Speech Coalition, a pornography trade association, but also a "publisher of a book advocating the nudist lifestyle;” a painter of nudes; and a photographer.</a:t>
            </a:r>
          </a:p>
        </p:txBody>
      </p:sp>
    </p:spTree>
    <p:custDataLst>
      <p:tags r:id="rId1"/>
    </p:custData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Ashcroft v. Free Speech Coalition </a:t>
            </a:r>
            <a:r>
              <a:rPr lang="en-US" b="1" dirty="0" smtClean="0"/>
              <a:t>(2002)</a:t>
            </a:r>
            <a:r>
              <a:rPr lang="en-US" b="1" i="1" dirty="0" smtClean="0"/>
              <a:t> </a:t>
            </a:r>
            <a:endParaRPr lang="en-US" dirty="0"/>
          </a:p>
        </p:txBody>
      </p:sp>
      <p:sp>
        <p:nvSpPr>
          <p:cNvPr id="3" name="Content Placeholder 2"/>
          <p:cNvSpPr>
            <a:spLocks noGrp="1"/>
          </p:cNvSpPr>
          <p:nvPr>
            <p:ph idx="1"/>
          </p:nvPr>
        </p:nvSpPr>
        <p:spPr>
          <a:xfrm>
            <a:off x="228600" y="1600200"/>
            <a:ext cx="8686800" cy="4953000"/>
          </a:xfrm>
          <a:solidFill>
            <a:schemeClr val="bg1">
              <a:lumMod val="95000"/>
            </a:schemeClr>
          </a:solidFill>
        </p:spPr>
        <p:txBody>
          <a:bodyPr>
            <a:normAutofit/>
          </a:bodyPr>
          <a:lstStyle/>
          <a:p>
            <a:pPr>
              <a:buNone/>
            </a:pPr>
            <a:r>
              <a:rPr lang="en-US" sz="3600" b="1" dirty="0" smtClean="0"/>
              <a:t>Court found that "CPPA prohibits speech despite its serious literary, artistic, political, or scientific value." In particular, it prohibits the visual depiction of teenagers engaged in sexual activity, a "fact of modern society and has been a theme in art and literature throughout the ages."</a:t>
            </a:r>
            <a:endParaRPr lang="en-US" sz="3600" b="1" dirty="0"/>
          </a:p>
        </p:txBody>
      </p:sp>
    </p:spTree>
    <p:custDataLst>
      <p:tags r:id="rId1"/>
    </p:custData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274638"/>
            <a:ext cx="9144000" cy="715962"/>
          </a:xfrm>
          <a:solidFill>
            <a:schemeClr val="bg1"/>
          </a:solidFill>
        </p:spPr>
        <p:txBody>
          <a:bodyPr>
            <a:noAutofit/>
          </a:bodyPr>
          <a:lstStyle/>
          <a:p>
            <a:r>
              <a:rPr lang="en-US" sz="3500" b="1" dirty="0" smtClean="0"/>
              <a:t>Child Pornography Prevention Act prohibited</a:t>
            </a:r>
            <a:endParaRPr lang="en-US" sz="3500" b="1" i="1" dirty="0"/>
          </a:p>
        </p:txBody>
      </p:sp>
      <p:sp>
        <p:nvSpPr>
          <p:cNvPr id="6" name="Content Placeholder 5"/>
          <p:cNvSpPr>
            <a:spLocks noGrp="1"/>
          </p:cNvSpPr>
          <p:nvPr>
            <p:ph idx="1"/>
          </p:nvPr>
        </p:nvSpPr>
        <p:spPr>
          <a:xfrm>
            <a:off x="0" y="1066800"/>
            <a:ext cx="9144000" cy="5486400"/>
          </a:xfrm>
          <a:solidFill>
            <a:schemeClr val="bg1">
              <a:lumMod val="95000"/>
            </a:schemeClr>
          </a:solidFill>
        </p:spPr>
        <p:txBody>
          <a:bodyPr>
            <a:normAutofit/>
          </a:bodyPr>
          <a:lstStyle/>
          <a:p>
            <a:pPr>
              <a:buNone/>
            </a:pPr>
            <a:r>
              <a:rPr lang="en-US" sz="3400" b="1" dirty="0" smtClean="0">
                <a:solidFill>
                  <a:schemeClr val="accent3">
                    <a:lumMod val="50000"/>
                  </a:schemeClr>
                </a:solidFill>
              </a:rPr>
              <a:t>A. </a:t>
            </a:r>
            <a:r>
              <a:rPr lang="en-US" sz="3400" b="1" dirty="0" smtClean="0">
                <a:solidFill>
                  <a:schemeClr val="accent1">
                    <a:lumMod val="50000"/>
                  </a:schemeClr>
                </a:solidFill>
              </a:rPr>
              <a:t>"any visual depiction, including any photograph, film, video, picture, or computer or computer-generated image or picture" that "is, or appears to be, of a minor engaging in sexually explicit conduct.“</a:t>
            </a:r>
          </a:p>
          <a:p>
            <a:pPr>
              <a:buNone/>
            </a:pPr>
            <a:r>
              <a:rPr lang="en-US" sz="3400" b="1" dirty="0" smtClean="0">
                <a:solidFill>
                  <a:schemeClr val="accent3">
                    <a:lumMod val="50000"/>
                  </a:schemeClr>
                </a:solidFill>
              </a:rPr>
              <a:t>B. </a:t>
            </a:r>
            <a:r>
              <a:rPr lang="en-US" sz="3400" b="1" dirty="0" smtClean="0">
                <a:solidFill>
                  <a:schemeClr val="accent1">
                    <a:lumMod val="50000"/>
                  </a:schemeClr>
                </a:solidFill>
              </a:rPr>
              <a:t>"any sexually explicit image that was advertised, promoted, presented, described, or distributed in such a manner that conveys the impression it depicts a minor engaging in sexually explicit conduct."</a:t>
            </a:r>
          </a:p>
          <a:p>
            <a:pPr>
              <a:buNone/>
            </a:pP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lstStyle/>
          <a:p>
            <a:r>
              <a:rPr lang="en-US" b="1" i="1" dirty="0" smtClean="0"/>
              <a:t>U.S. v. Williams</a:t>
            </a:r>
            <a:endParaRPr lang="en-US" b="1" dirty="0"/>
          </a:p>
        </p:txBody>
      </p:sp>
      <p:sp>
        <p:nvSpPr>
          <p:cNvPr id="3" name="Content Placeholder 2"/>
          <p:cNvSpPr>
            <a:spLocks noGrp="1"/>
          </p:cNvSpPr>
          <p:nvPr>
            <p:ph idx="1"/>
          </p:nvPr>
        </p:nvSpPr>
        <p:spPr>
          <a:xfrm>
            <a:off x="228600" y="1143000"/>
            <a:ext cx="8686800" cy="5334000"/>
          </a:xfrm>
          <a:solidFill>
            <a:schemeClr val="bg1">
              <a:lumMod val="95000"/>
            </a:schemeClr>
          </a:solidFill>
        </p:spPr>
        <p:txBody>
          <a:bodyPr>
            <a:noAutofit/>
          </a:bodyPr>
          <a:lstStyle/>
          <a:p>
            <a:pPr>
              <a:buNone/>
            </a:pPr>
            <a:r>
              <a:rPr lang="en-US" sz="3400" b="1" dirty="0" smtClean="0">
                <a:solidFill>
                  <a:schemeClr val="tx2"/>
                </a:solidFill>
              </a:rPr>
              <a:t>Williams was charged with one count of promoting, or “pandering,” material “in a manner that reflects the belief, or that is intended to cause another to believe,” that the material contains illegal child pornography</a:t>
            </a:r>
          </a:p>
          <a:p>
            <a:pPr>
              <a:buNone/>
            </a:pPr>
            <a:r>
              <a:rPr lang="en-US" sz="3400" b="1" dirty="0" smtClean="0">
                <a:solidFill>
                  <a:schemeClr val="tx2"/>
                </a:solidFill>
              </a:rPr>
              <a:t>Claims that statute is overbroad b/c it could be construed to punish the solicitation or offering of "virtual" (computer generated/animated) child pornography</a:t>
            </a:r>
            <a:endParaRPr lang="en-US" sz="3400" b="1" dirty="0">
              <a:solidFill>
                <a:schemeClr val="tx2"/>
              </a:solidFill>
            </a:endParaRPr>
          </a:p>
        </p:txBody>
      </p:sp>
    </p:spTree>
    <p:custDataLst>
      <p:tags r:id="rId1"/>
    </p:custData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lstStyle/>
          <a:p>
            <a:r>
              <a:rPr lang="en-US" b="1" i="1" dirty="0" smtClean="0"/>
              <a:t>U.S. v. Williams</a:t>
            </a:r>
            <a:endParaRPr lang="en-US" b="1" dirty="0"/>
          </a:p>
        </p:txBody>
      </p:sp>
      <p:sp>
        <p:nvSpPr>
          <p:cNvPr id="3" name="Content Placeholder 2"/>
          <p:cNvSpPr>
            <a:spLocks noGrp="1"/>
          </p:cNvSpPr>
          <p:nvPr>
            <p:ph idx="1"/>
          </p:nvPr>
        </p:nvSpPr>
        <p:spPr>
          <a:xfrm>
            <a:off x="228600" y="1295400"/>
            <a:ext cx="8686800" cy="5334000"/>
          </a:xfrm>
          <a:solidFill>
            <a:schemeClr val="bg1">
              <a:lumMod val="95000"/>
            </a:schemeClr>
          </a:solidFill>
        </p:spPr>
        <p:txBody>
          <a:bodyPr>
            <a:normAutofit/>
          </a:bodyPr>
          <a:lstStyle/>
          <a:p>
            <a:pPr>
              <a:buNone/>
            </a:pPr>
            <a:r>
              <a:rPr lang="en-US" b="1" dirty="0" smtClean="0"/>
              <a:t>"an offer to provide or request to receive virtual child pornography is not prohibited by the statute. A crime is committed only when the speaker believes or intends the listener to believe that the subject of the proposed transaction depicts real children. It is simply not true that this means 'a protected category of expression [will] inevitably be suppressed</a:t>
            </a:r>
            <a:r>
              <a:rPr lang="en-US" b="1" dirty="0" smtClean="0"/>
              <a:t>,‘ ... </a:t>
            </a:r>
            <a:r>
              <a:rPr lang="en-US" b="1" dirty="0" smtClean="0"/>
              <a:t>Simulated child pornography will be as available as ever.”</a:t>
            </a:r>
            <a:endParaRPr lang="en-US" b="1" dirty="0"/>
          </a:p>
        </p:txBody>
      </p:sp>
    </p:spTree>
    <p:custDataLst>
      <p:tags r:id="rId1"/>
    </p:custData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a:solidFill>
            <a:schemeClr val="bg1"/>
          </a:solidFill>
        </p:spPr>
        <p:txBody>
          <a:bodyPr/>
          <a:lstStyle/>
          <a:p>
            <a:r>
              <a:rPr lang="en-US" sz="4800" b="1" i="1" dirty="0" smtClean="0"/>
              <a:t>U.S. v</a:t>
            </a:r>
            <a:r>
              <a:rPr lang="en-US" sz="4800" b="1" i="1" dirty="0" smtClean="0"/>
              <a:t>. </a:t>
            </a:r>
            <a:r>
              <a:rPr lang="en-US" sz="4800" b="1" i="1" dirty="0" smtClean="0"/>
              <a:t>Stevens </a:t>
            </a:r>
            <a:r>
              <a:rPr lang="en-US" dirty="0" smtClean="0"/>
              <a:t>(2010)</a:t>
            </a:r>
            <a:endParaRPr lang="en-US" dirty="0"/>
          </a:p>
        </p:txBody>
      </p:sp>
      <p:sp>
        <p:nvSpPr>
          <p:cNvPr id="3" name="Content Placeholder 2"/>
          <p:cNvSpPr>
            <a:spLocks noGrp="1"/>
          </p:cNvSpPr>
          <p:nvPr>
            <p:ph idx="1"/>
          </p:nvPr>
        </p:nvSpPr>
        <p:spPr>
          <a:xfrm>
            <a:off x="228600" y="990600"/>
            <a:ext cx="8686800" cy="5562600"/>
          </a:xfrm>
          <a:solidFill>
            <a:schemeClr val="bg1">
              <a:lumMod val="95000"/>
            </a:schemeClr>
          </a:solidFill>
        </p:spPr>
        <p:txBody>
          <a:bodyPr>
            <a:noAutofit/>
          </a:bodyPr>
          <a:lstStyle/>
          <a:p>
            <a:pPr>
              <a:buNone/>
            </a:pPr>
            <a:r>
              <a:rPr lang="en-US" sz="3600" b="1" dirty="0" smtClean="0"/>
              <a:t>Congress enacts law prohibiting </a:t>
            </a:r>
            <a:r>
              <a:rPr lang="en-US" sz="3600" b="1" dirty="0" smtClean="0"/>
              <a:t>any visual or auditory depiction "in which a living animal is intentionally maimed, mutilated, tortured, wounded, or killed," if that conduct violates federal or state law where "the creation, sale, or possession takes place.” Another clause exempts depictions with "serious religious, political, scientific, educational, journalistic, historical, or artistic value."</a:t>
            </a:r>
            <a:endParaRPr lang="en-US" sz="3600" b="1"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F.C.C. v. Pacifica </a:t>
            </a:r>
            <a:r>
              <a:rPr lang="en-US" sz="5400" b="1" dirty="0" smtClean="0"/>
              <a:t>(1978)</a:t>
            </a:r>
            <a:endParaRPr lang="en-US" sz="5400" b="1" dirty="0"/>
          </a:p>
        </p:txBody>
      </p:sp>
      <p:sp>
        <p:nvSpPr>
          <p:cNvPr id="3" name="Content Placeholder 2"/>
          <p:cNvSpPr>
            <a:spLocks noGrp="1"/>
          </p:cNvSpPr>
          <p:nvPr>
            <p:ph idx="1"/>
          </p:nvPr>
        </p:nvSpPr>
        <p:spPr/>
        <p:txBody>
          <a:bodyPr/>
          <a:lstStyle/>
          <a:p>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Autofit/>
          </a:bodyPr>
          <a:lstStyle/>
          <a:p>
            <a:r>
              <a:rPr lang="en-US" b="1" dirty="0" smtClean="0"/>
              <a:t>Obscenity Originally </a:t>
            </a:r>
            <a:br>
              <a:rPr lang="en-US" b="1" dirty="0" smtClean="0"/>
            </a:br>
            <a:r>
              <a:rPr lang="en-US" b="1" dirty="0" smtClean="0"/>
              <a:t>Restricted to Blasphemy</a:t>
            </a:r>
            <a:endParaRPr lang="en-US" b="1" dirty="0"/>
          </a:p>
        </p:txBody>
      </p:sp>
      <p:sp>
        <p:nvSpPr>
          <p:cNvPr id="3" name="Content Placeholder 2"/>
          <p:cNvSpPr>
            <a:spLocks noGrp="1"/>
          </p:cNvSpPr>
          <p:nvPr>
            <p:ph idx="1"/>
          </p:nvPr>
        </p:nvSpPr>
        <p:spPr>
          <a:xfrm>
            <a:off x="228600" y="1600200"/>
            <a:ext cx="8686800" cy="5105400"/>
          </a:xfrm>
          <a:solidFill>
            <a:schemeClr val="bg1">
              <a:lumMod val="95000"/>
            </a:schemeClr>
          </a:solidFill>
        </p:spPr>
        <p:txBody>
          <a:bodyPr>
            <a:noAutofit/>
          </a:bodyPr>
          <a:lstStyle/>
          <a:p>
            <a:pPr>
              <a:buNone/>
            </a:pPr>
            <a:r>
              <a:rPr lang="en-US" sz="4000" b="1" dirty="0" smtClean="0">
                <a:solidFill>
                  <a:schemeClr val="accent1">
                    <a:lumMod val="50000"/>
                  </a:schemeClr>
                </a:solidFill>
              </a:rPr>
              <a:t>First known pornography prosecution, </a:t>
            </a:r>
            <a:r>
              <a:rPr lang="en-US" sz="4000" b="1" i="1" dirty="0" smtClean="0">
                <a:solidFill>
                  <a:schemeClr val="accent1">
                    <a:lumMod val="50000"/>
                  </a:schemeClr>
                </a:solidFill>
              </a:rPr>
              <a:t>Rex v. Read </a:t>
            </a:r>
            <a:r>
              <a:rPr lang="en-US" sz="4000" b="1" dirty="0" smtClean="0">
                <a:solidFill>
                  <a:schemeClr val="accent1">
                    <a:lumMod val="50000"/>
                  </a:schemeClr>
                </a:solidFill>
              </a:rPr>
              <a:t>(England, 1708) involved author of </a:t>
            </a:r>
            <a:r>
              <a:rPr lang="en-US" sz="4000" b="1" i="1" dirty="0" smtClean="0">
                <a:solidFill>
                  <a:schemeClr val="accent1">
                    <a:lumMod val="50000"/>
                  </a:schemeClr>
                </a:solidFill>
              </a:rPr>
              <a:t>The Fifteen Plagues of a Maidenhead</a:t>
            </a:r>
            <a:r>
              <a:rPr lang="en-US" sz="4000" b="1" dirty="0" smtClean="0">
                <a:solidFill>
                  <a:schemeClr val="accent1">
                    <a:lumMod val="50000"/>
                  </a:schemeClr>
                </a:solidFill>
              </a:rPr>
              <a:t> </a:t>
            </a:r>
          </a:p>
          <a:p>
            <a:pPr>
              <a:buNone/>
            </a:pPr>
            <a:r>
              <a:rPr lang="en-US" sz="4000" b="1" dirty="0" smtClean="0">
                <a:solidFill>
                  <a:schemeClr val="accent1">
                    <a:lumMod val="50000"/>
                  </a:schemeClr>
                </a:solidFill>
              </a:rPr>
              <a:t>Acquitted. Court found book "bawdy stuff," but not criminal because it did not libel either the King or Religion.</a:t>
            </a:r>
            <a:endParaRPr lang="en-US" sz="4000" b="1" dirty="0">
              <a:solidFill>
                <a:schemeClr val="accent1">
                  <a:lumMod val="5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dirty="0"/>
              <a:t>George </a:t>
            </a:r>
            <a:r>
              <a:rPr lang="en-US" b="1" dirty="0" smtClean="0"/>
              <a:t>Carlin’s “Seven Words You Can Never Say on Television”</a:t>
            </a:r>
            <a:endParaRPr lang="en-US" b="1" dirty="0"/>
          </a:p>
        </p:txBody>
      </p:sp>
      <p:sp>
        <p:nvSpPr>
          <p:cNvPr id="4" name="Content Placeholder 3"/>
          <p:cNvSpPr>
            <a:spLocks noGrp="1"/>
          </p:cNvSpPr>
          <p:nvPr>
            <p:ph sz="half" idx="1"/>
          </p:nvPr>
        </p:nvSpPr>
        <p:spPr>
          <a:xfrm>
            <a:off x="457200" y="1600200"/>
            <a:ext cx="4572000" cy="4525963"/>
          </a:xfrm>
          <a:solidFill>
            <a:schemeClr val="bg1">
              <a:lumMod val="95000"/>
            </a:schemeClr>
          </a:solidFill>
        </p:spPr>
        <p:txBody>
          <a:bodyPr>
            <a:normAutofit/>
          </a:bodyPr>
          <a:lstStyle/>
          <a:p>
            <a:r>
              <a:rPr lang="en-US" sz="4400" b="1" dirty="0" smtClean="0">
                <a:solidFill>
                  <a:schemeClr val="tx2"/>
                </a:solidFill>
              </a:rPr>
              <a:t>F**K</a:t>
            </a:r>
          </a:p>
          <a:p>
            <a:r>
              <a:rPr lang="en-US" sz="4400" b="1" dirty="0" smtClean="0">
                <a:solidFill>
                  <a:schemeClr val="tx2"/>
                </a:solidFill>
              </a:rPr>
              <a:t>S**T</a:t>
            </a:r>
          </a:p>
          <a:p>
            <a:r>
              <a:rPr lang="en-US" sz="4400" b="1" dirty="0" smtClean="0">
                <a:solidFill>
                  <a:schemeClr val="tx2"/>
                </a:solidFill>
              </a:rPr>
              <a:t>C**T</a:t>
            </a:r>
          </a:p>
          <a:p>
            <a:r>
              <a:rPr lang="en-US" sz="4400" b="1" dirty="0" smtClean="0">
                <a:solidFill>
                  <a:schemeClr val="tx2"/>
                </a:solidFill>
              </a:rPr>
              <a:t>M****RF****R</a:t>
            </a:r>
            <a:endParaRPr lang="en-US" sz="4400" b="1" dirty="0">
              <a:solidFill>
                <a:schemeClr val="tx2"/>
              </a:solidFill>
            </a:endParaRPr>
          </a:p>
        </p:txBody>
      </p:sp>
      <p:sp>
        <p:nvSpPr>
          <p:cNvPr id="6" name="Content Placeholder 5"/>
          <p:cNvSpPr>
            <a:spLocks noGrp="1"/>
          </p:cNvSpPr>
          <p:nvPr>
            <p:ph sz="half" idx="2"/>
          </p:nvPr>
        </p:nvSpPr>
        <p:spPr>
          <a:xfrm>
            <a:off x="4724400" y="1600200"/>
            <a:ext cx="3962400" cy="4525963"/>
          </a:xfrm>
          <a:solidFill>
            <a:schemeClr val="bg1">
              <a:lumMod val="95000"/>
            </a:schemeClr>
          </a:solidFill>
        </p:spPr>
        <p:txBody>
          <a:bodyPr>
            <a:normAutofit/>
          </a:bodyPr>
          <a:lstStyle/>
          <a:p>
            <a:r>
              <a:rPr lang="en-US" sz="4400" b="1" dirty="0" smtClean="0">
                <a:solidFill>
                  <a:schemeClr val="tx2"/>
                </a:solidFill>
              </a:rPr>
              <a:t>P**S</a:t>
            </a:r>
          </a:p>
          <a:p>
            <a:r>
              <a:rPr lang="en-US" sz="4400" b="1" dirty="0" smtClean="0">
                <a:solidFill>
                  <a:schemeClr val="tx2"/>
                </a:solidFill>
              </a:rPr>
              <a:t>T**S</a:t>
            </a:r>
          </a:p>
          <a:p>
            <a:r>
              <a:rPr lang="en-US" sz="4400" b="1" dirty="0" smtClean="0">
                <a:solidFill>
                  <a:schemeClr val="tx2"/>
                </a:solidFill>
              </a:rPr>
              <a:t>B***H</a:t>
            </a:r>
          </a:p>
          <a:p>
            <a:endParaRPr lang="en-US" sz="4000" b="1" dirty="0" smtClean="0"/>
          </a:p>
          <a:p>
            <a:endParaRPr lang="en-US" sz="4000" b="1" dirty="0">
              <a:solidFill>
                <a:schemeClr val="tx2">
                  <a:lumMod val="50000"/>
                </a:schemeClr>
              </a:solidFill>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Autofit/>
          </a:bodyPr>
          <a:lstStyle/>
          <a:p>
            <a:r>
              <a:rPr lang="en-US" b="1" dirty="0" smtClean="0"/>
              <a:t>Obscenity Originally </a:t>
            </a:r>
            <a:br>
              <a:rPr lang="en-US" b="1" dirty="0" smtClean="0"/>
            </a:br>
            <a:r>
              <a:rPr lang="en-US" b="1" dirty="0" smtClean="0"/>
              <a:t>Restricted to Blasphemy</a:t>
            </a:r>
            <a:endParaRPr lang="en-US" b="1" dirty="0"/>
          </a:p>
        </p:txBody>
      </p:sp>
      <p:sp>
        <p:nvSpPr>
          <p:cNvPr id="3" name="Content Placeholder 2"/>
          <p:cNvSpPr>
            <a:spLocks noGrp="1"/>
          </p:cNvSpPr>
          <p:nvPr>
            <p:ph idx="1"/>
          </p:nvPr>
        </p:nvSpPr>
        <p:spPr>
          <a:xfrm>
            <a:off x="228600" y="1600200"/>
            <a:ext cx="8686800" cy="5105400"/>
          </a:xfrm>
          <a:solidFill>
            <a:schemeClr val="bg1">
              <a:lumMod val="95000"/>
            </a:schemeClr>
          </a:solidFill>
        </p:spPr>
        <p:txBody>
          <a:bodyPr>
            <a:noAutofit/>
          </a:bodyPr>
          <a:lstStyle/>
          <a:p>
            <a:pPr>
              <a:buNone/>
            </a:pPr>
            <a:r>
              <a:rPr lang="en-US" sz="4000" b="1" dirty="0" smtClean="0">
                <a:solidFill>
                  <a:schemeClr val="accent1">
                    <a:lumMod val="50000"/>
                  </a:schemeClr>
                </a:solidFill>
              </a:rPr>
              <a:t>First known </a:t>
            </a:r>
            <a:r>
              <a:rPr lang="en-US" sz="4000" b="1" u="sng" dirty="0" smtClean="0">
                <a:solidFill>
                  <a:schemeClr val="accent1">
                    <a:lumMod val="50000"/>
                  </a:schemeClr>
                </a:solidFill>
              </a:rPr>
              <a:t>successful</a:t>
            </a:r>
            <a:r>
              <a:rPr lang="en-US" sz="4000" b="1" dirty="0" smtClean="0">
                <a:solidFill>
                  <a:schemeClr val="accent1">
                    <a:lumMod val="50000"/>
                  </a:schemeClr>
                </a:solidFill>
              </a:rPr>
              <a:t> pornography prosecution, </a:t>
            </a:r>
            <a:r>
              <a:rPr lang="en-US" sz="4000" b="1" i="1" dirty="0" smtClean="0">
                <a:solidFill>
                  <a:schemeClr val="accent1">
                    <a:lumMod val="50000"/>
                  </a:schemeClr>
                </a:solidFill>
              </a:rPr>
              <a:t>Rex v. Curl </a:t>
            </a:r>
            <a:r>
              <a:rPr lang="en-US" sz="4000" b="1" dirty="0" smtClean="0">
                <a:solidFill>
                  <a:schemeClr val="accent1">
                    <a:lumMod val="50000"/>
                  </a:schemeClr>
                </a:solidFill>
              </a:rPr>
              <a:t>(England, 1727) involved author of </a:t>
            </a:r>
            <a:r>
              <a:rPr lang="en-US" sz="4000" b="1" i="1" dirty="0" smtClean="0">
                <a:solidFill>
                  <a:schemeClr val="accent1">
                    <a:lumMod val="50000"/>
                  </a:schemeClr>
                </a:solidFill>
              </a:rPr>
              <a:t>Venus in her Cloister, or the Nun in her Smock</a:t>
            </a:r>
            <a:endParaRPr lang="en-US" sz="4000" b="1" dirty="0" smtClean="0">
              <a:solidFill>
                <a:schemeClr val="accent1">
                  <a:lumMod val="50000"/>
                </a:schemeClr>
              </a:solidFill>
            </a:endParaRPr>
          </a:p>
          <a:p>
            <a:pPr>
              <a:buNone/>
            </a:pPr>
            <a:r>
              <a:rPr lang="en-US" sz="4000" b="1" dirty="0" smtClean="0">
                <a:solidFill>
                  <a:schemeClr val="accent1">
                    <a:lumMod val="50000"/>
                  </a:schemeClr>
                </a:solidFill>
              </a:rPr>
              <a:t>Court found Curl guilty of “offence to religion” as the action involved clergy in sexual situations that mocked religious rituals.</a:t>
            </a:r>
            <a:endParaRPr lang="en-US" sz="4000" b="1" dirty="0">
              <a:solidFill>
                <a:schemeClr val="accent1">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Autofit/>
          </a:bodyPr>
          <a:lstStyle/>
          <a:p>
            <a:r>
              <a:rPr lang="en-US" b="1" dirty="0" smtClean="0"/>
              <a:t>Obscenity Originally </a:t>
            </a:r>
            <a:br>
              <a:rPr lang="en-US" b="1" dirty="0" smtClean="0"/>
            </a:br>
            <a:r>
              <a:rPr lang="en-US" b="1" dirty="0" smtClean="0"/>
              <a:t>Restricted to Blasphemy</a:t>
            </a:r>
            <a:endParaRPr lang="en-US" b="1" dirty="0"/>
          </a:p>
        </p:txBody>
      </p:sp>
      <p:sp>
        <p:nvSpPr>
          <p:cNvPr id="3" name="Content Placeholder 2"/>
          <p:cNvSpPr>
            <a:spLocks noGrp="1"/>
          </p:cNvSpPr>
          <p:nvPr>
            <p:ph idx="1"/>
          </p:nvPr>
        </p:nvSpPr>
        <p:spPr>
          <a:xfrm>
            <a:off x="228600" y="1600200"/>
            <a:ext cx="8686800" cy="5105400"/>
          </a:xfrm>
          <a:solidFill>
            <a:schemeClr val="bg1">
              <a:lumMod val="95000"/>
            </a:schemeClr>
          </a:solidFill>
        </p:spPr>
        <p:txBody>
          <a:bodyPr>
            <a:noAutofit/>
          </a:bodyPr>
          <a:lstStyle/>
          <a:p>
            <a:pPr>
              <a:buNone/>
            </a:pPr>
            <a:r>
              <a:rPr lang="en-US" sz="4000" b="1" dirty="0" smtClean="0">
                <a:solidFill>
                  <a:schemeClr val="accent1">
                    <a:lumMod val="50000"/>
                  </a:schemeClr>
                </a:solidFill>
              </a:rPr>
              <a:t>Massachusetts had only colonial statute condemning what today might be called pornography, but law required works be “in imitation of preaching or any other part of divine worship.”</a:t>
            </a:r>
          </a:p>
          <a:p>
            <a:pPr>
              <a:buNone/>
            </a:pPr>
            <a:r>
              <a:rPr lang="en-US" sz="4000" b="1" dirty="0" smtClean="0">
                <a:solidFill>
                  <a:schemeClr val="accent1">
                    <a:lumMod val="50000"/>
                  </a:schemeClr>
                </a:solidFill>
              </a:rPr>
              <a:t>Changes law in 1835 to replace religious requirement with “tending to corruption of the morals of youth.”</a:t>
            </a:r>
            <a:endParaRPr lang="en-US" sz="4000" b="1" dirty="0">
              <a:solidFill>
                <a:schemeClr val="accent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b="1" i="1" dirty="0" smtClean="0"/>
              <a:t>Burstyn, Inc v. Wilson </a:t>
            </a:r>
            <a:r>
              <a:rPr lang="en-US" b="1" dirty="0" smtClean="0"/>
              <a:t>(1952)</a:t>
            </a:r>
            <a:endParaRPr lang="en-US" dirty="0"/>
          </a:p>
        </p:txBody>
      </p:sp>
      <p:sp>
        <p:nvSpPr>
          <p:cNvPr id="3" name="Content Placeholder 2"/>
          <p:cNvSpPr>
            <a:spLocks noGrp="1"/>
          </p:cNvSpPr>
          <p:nvPr>
            <p:ph idx="1"/>
          </p:nvPr>
        </p:nvSpPr>
        <p:spPr>
          <a:xfrm>
            <a:off x="152400" y="1219200"/>
            <a:ext cx="8839200" cy="5257800"/>
          </a:xfrm>
          <a:solidFill>
            <a:schemeClr val="bg1">
              <a:lumMod val="95000"/>
            </a:schemeClr>
          </a:solidFill>
        </p:spPr>
        <p:txBody>
          <a:bodyPr>
            <a:noAutofit/>
          </a:bodyPr>
          <a:lstStyle/>
          <a:p>
            <a:pPr>
              <a:buNone/>
            </a:pPr>
            <a:r>
              <a:rPr lang="en-US" sz="4000" b="1" dirty="0" smtClean="0">
                <a:solidFill>
                  <a:schemeClr val="tx2">
                    <a:lumMod val="50000"/>
                  </a:schemeClr>
                </a:solidFill>
              </a:rPr>
              <a:t>Involved </a:t>
            </a:r>
            <a:r>
              <a:rPr lang="en-US" sz="4000" b="1" dirty="0" smtClean="0">
                <a:solidFill>
                  <a:schemeClr val="tx2">
                    <a:lumMod val="50000"/>
                  </a:schemeClr>
                </a:solidFill>
              </a:rPr>
              <a:t>“</a:t>
            </a:r>
            <a:r>
              <a:rPr lang="en-US" sz="4000" b="1" dirty="0" smtClean="0">
                <a:solidFill>
                  <a:schemeClr val="tx2">
                    <a:lumMod val="50000"/>
                  </a:schemeClr>
                </a:solidFill>
              </a:rPr>
              <a:t>The Miracle” by Roberto Rossellini, in which a man claims to be St. Joseph and impregnates a woman who believes she is Mary. </a:t>
            </a:r>
          </a:p>
          <a:p>
            <a:pPr>
              <a:buNone/>
            </a:pPr>
            <a:r>
              <a:rPr lang="en-US" sz="4000" b="1" dirty="0" smtClean="0">
                <a:solidFill>
                  <a:schemeClr val="tx2">
                    <a:lumMod val="50000"/>
                  </a:schemeClr>
                </a:solidFill>
              </a:rPr>
              <a:t>Catholic Church condemns as blasphemous, </a:t>
            </a:r>
            <a:r>
              <a:rPr lang="en-US" sz="4000" b="1" dirty="0" smtClean="0">
                <a:solidFill>
                  <a:schemeClr val="tx2">
                    <a:lumMod val="50000"/>
                  </a:schemeClr>
                </a:solidFill>
              </a:rPr>
              <a:t>100</a:t>
            </a:r>
            <a:r>
              <a:rPr lang="en-US" sz="4000" b="1" dirty="0" smtClean="0">
                <a:solidFill>
                  <a:schemeClr val="tx2">
                    <a:lumMod val="50000"/>
                  </a:schemeClr>
                </a:solidFill>
              </a:rPr>
              <a:t>s </a:t>
            </a:r>
            <a:r>
              <a:rPr lang="en-US" sz="4000" b="1" dirty="0" smtClean="0">
                <a:solidFill>
                  <a:schemeClr val="tx2">
                    <a:lumMod val="50000"/>
                  </a:schemeClr>
                </a:solidFill>
              </a:rPr>
              <a:t>of letters sent to </a:t>
            </a:r>
            <a:r>
              <a:rPr lang="en-US" sz="4000" b="1" dirty="0" smtClean="0">
                <a:solidFill>
                  <a:schemeClr val="tx2">
                    <a:lumMod val="50000"/>
                  </a:schemeClr>
                </a:solidFill>
              </a:rPr>
              <a:t>NY </a:t>
            </a:r>
            <a:r>
              <a:rPr lang="en-US" sz="4000" b="1" dirty="0" smtClean="0">
                <a:solidFill>
                  <a:schemeClr val="tx2">
                    <a:lumMod val="50000"/>
                  </a:schemeClr>
                </a:solidFill>
              </a:rPr>
              <a:t>State Board of Regents protesting exhibition, which the Board then bans.</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solidFill>
            <a:schemeClr val="bg1"/>
          </a:solidFill>
        </p:spPr>
        <p:txBody>
          <a:bodyPr>
            <a:normAutofit fontScale="90000"/>
          </a:bodyPr>
          <a:lstStyle/>
          <a:p>
            <a:r>
              <a:rPr lang="en-US" sz="4900" b="1" i="1" dirty="0" smtClean="0"/>
              <a:t>Burstyn v. Wilson </a:t>
            </a:r>
            <a:r>
              <a:rPr lang="en-US" sz="4900" b="1" dirty="0" smtClean="0"/>
              <a:t>(1952)</a:t>
            </a:r>
            <a:endParaRPr lang="en-US" dirty="0"/>
          </a:p>
        </p:txBody>
      </p:sp>
      <p:sp>
        <p:nvSpPr>
          <p:cNvPr id="3" name="Content Placeholder 2"/>
          <p:cNvSpPr>
            <a:spLocks noGrp="1"/>
          </p:cNvSpPr>
          <p:nvPr>
            <p:ph idx="1"/>
          </p:nvPr>
        </p:nvSpPr>
        <p:spPr>
          <a:xfrm>
            <a:off x="228600" y="1219200"/>
            <a:ext cx="8686800" cy="5257800"/>
          </a:xfrm>
          <a:solidFill>
            <a:schemeClr val="bg1">
              <a:lumMod val="95000"/>
            </a:schemeClr>
          </a:solidFill>
        </p:spPr>
        <p:txBody>
          <a:bodyPr/>
          <a:lstStyle/>
          <a:p>
            <a:pPr>
              <a:buNone/>
            </a:pPr>
            <a:r>
              <a:rPr lang="en-US" sz="4000" b="1" dirty="0" smtClean="0">
                <a:solidFill>
                  <a:schemeClr val="tx2">
                    <a:lumMod val="50000"/>
                  </a:schemeClr>
                </a:solidFill>
              </a:rPr>
              <a:t>Supreme Court finds that provisions of the New York </a:t>
            </a:r>
            <a:r>
              <a:rPr lang="en-US" sz="4000" b="1" dirty="0" smtClean="0">
                <a:solidFill>
                  <a:schemeClr val="tx2">
                    <a:lumMod val="50000"/>
                  </a:schemeClr>
                </a:solidFill>
              </a:rPr>
              <a:t>Education </a:t>
            </a:r>
            <a:r>
              <a:rPr lang="en-US" sz="4000" b="1" dirty="0" smtClean="0">
                <a:solidFill>
                  <a:schemeClr val="tx2">
                    <a:lumMod val="50000"/>
                  </a:schemeClr>
                </a:solidFill>
              </a:rPr>
              <a:t>Law allowing a censor to forbid the commercial showing of any non-licensed motion picture film, or revoke or deny the license of a film deemed to be "sacrilegious," was a "restraint on freedom of speech."</a:t>
            </a:r>
          </a:p>
          <a:p>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bg1"/>
          </a:solidFill>
        </p:spPr>
        <p:txBody>
          <a:bodyPr>
            <a:normAutofit/>
          </a:bodyPr>
          <a:lstStyle/>
          <a:p>
            <a:r>
              <a:rPr lang="en-US" b="1" dirty="0" smtClean="0"/>
              <a:t>Arguments against Pornography</a:t>
            </a:r>
            <a:endParaRPr lang="en-US" b="1" dirty="0"/>
          </a:p>
        </p:txBody>
      </p:sp>
      <p:sp>
        <p:nvSpPr>
          <p:cNvPr id="3" name="Content Placeholder 2"/>
          <p:cNvSpPr>
            <a:spLocks noGrp="1"/>
          </p:cNvSpPr>
          <p:nvPr>
            <p:ph idx="1"/>
          </p:nvPr>
        </p:nvSpPr>
        <p:spPr>
          <a:xfrm>
            <a:off x="228600" y="1143000"/>
            <a:ext cx="8686800" cy="5257800"/>
          </a:xfrm>
          <a:solidFill>
            <a:schemeClr val="bg1">
              <a:lumMod val="95000"/>
            </a:schemeClr>
          </a:solidFill>
        </p:spPr>
        <p:txBody>
          <a:bodyPr>
            <a:normAutofit/>
          </a:bodyPr>
          <a:lstStyle/>
          <a:p>
            <a:pPr>
              <a:buNone/>
            </a:pPr>
            <a:r>
              <a:rPr lang="en-US" sz="3600" b="1" dirty="0" smtClean="0">
                <a:solidFill>
                  <a:schemeClr val="tx2"/>
                </a:solidFill>
              </a:rPr>
              <a:t>Porn focuses </a:t>
            </a:r>
            <a:r>
              <a:rPr lang="en-US" sz="3600" b="1" dirty="0">
                <a:solidFill>
                  <a:schemeClr val="tx2"/>
                </a:solidFill>
              </a:rPr>
              <a:t>on body, not complete person</a:t>
            </a:r>
          </a:p>
          <a:p>
            <a:pPr>
              <a:buNone/>
            </a:pPr>
            <a:r>
              <a:rPr lang="en-US" sz="3600" b="1" dirty="0" smtClean="0">
                <a:solidFill>
                  <a:schemeClr val="tx2"/>
                </a:solidFill>
              </a:rPr>
              <a:t>Sexual </a:t>
            </a:r>
            <a:r>
              <a:rPr lang="en-US" sz="3600" b="1" dirty="0">
                <a:solidFill>
                  <a:schemeClr val="tx2"/>
                </a:solidFill>
              </a:rPr>
              <a:t>gratification outside marriage </a:t>
            </a:r>
            <a:r>
              <a:rPr lang="en-US" sz="3600" b="1" dirty="0" smtClean="0">
                <a:solidFill>
                  <a:schemeClr val="tx2"/>
                </a:solidFill>
              </a:rPr>
              <a:t>is wrong (or illegal)</a:t>
            </a:r>
            <a:endParaRPr lang="en-US" sz="3600" b="1" dirty="0">
              <a:solidFill>
                <a:schemeClr val="tx2"/>
              </a:solidFill>
            </a:endParaRPr>
          </a:p>
          <a:p>
            <a:pPr>
              <a:buNone/>
            </a:pPr>
            <a:r>
              <a:rPr lang="en-US" sz="3600" b="1" dirty="0" smtClean="0">
                <a:solidFill>
                  <a:schemeClr val="tx2"/>
                </a:solidFill>
              </a:rPr>
              <a:t>Pornography undermines gender equality</a:t>
            </a:r>
            <a:endParaRPr lang="en-US" sz="3600" b="1" dirty="0">
              <a:solidFill>
                <a:schemeClr val="tx2"/>
              </a:solidFill>
            </a:endParaRPr>
          </a:p>
          <a:p>
            <a:pPr>
              <a:buNone/>
            </a:pPr>
            <a:r>
              <a:rPr lang="en-US" sz="3600" b="1" dirty="0" smtClean="0">
                <a:solidFill>
                  <a:schemeClr val="tx2"/>
                </a:solidFill>
              </a:rPr>
              <a:t>Pornography </a:t>
            </a:r>
            <a:r>
              <a:rPr lang="en-US" sz="3600" b="1" dirty="0">
                <a:solidFill>
                  <a:schemeClr val="tx2"/>
                </a:solidFill>
              </a:rPr>
              <a:t>increases </a:t>
            </a:r>
            <a:r>
              <a:rPr lang="en-US" sz="3600" b="1" dirty="0" smtClean="0">
                <a:solidFill>
                  <a:schemeClr val="tx2"/>
                </a:solidFill>
              </a:rPr>
              <a:t>sex crimes and/or reduces </a:t>
            </a:r>
            <a:r>
              <a:rPr lang="en-US" sz="3600" b="1" dirty="0">
                <a:solidFill>
                  <a:schemeClr val="tx2"/>
                </a:solidFill>
              </a:rPr>
              <a:t>sympathy for </a:t>
            </a:r>
            <a:r>
              <a:rPr lang="en-US" sz="3600" b="1" dirty="0" smtClean="0">
                <a:solidFill>
                  <a:schemeClr val="tx2"/>
                </a:solidFill>
              </a:rPr>
              <a:t>victims</a:t>
            </a:r>
          </a:p>
          <a:p>
            <a:pPr>
              <a:buNone/>
            </a:pPr>
            <a:r>
              <a:rPr lang="en-US" sz="3600" b="1" dirty="0" smtClean="0">
                <a:solidFill>
                  <a:schemeClr val="tx2"/>
                </a:solidFill>
              </a:rPr>
              <a:t>Porn contributes to a more vulgar society</a:t>
            </a:r>
            <a:endParaRPr lang="en-US" sz="3600" b="1" dirty="0">
              <a:solidFill>
                <a:schemeClr val="tx2"/>
              </a:solidFill>
            </a:endParaRPr>
          </a:p>
          <a:p>
            <a:pPr>
              <a:buNone/>
            </a:pPr>
            <a:r>
              <a:rPr lang="en-US" sz="3600" b="1" dirty="0" smtClean="0">
                <a:solidFill>
                  <a:schemeClr val="tx2"/>
                </a:solidFill>
              </a:rPr>
              <a:t>Porn harms “performers”</a:t>
            </a:r>
          </a:p>
          <a:p>
            <a:pPr>
              <a:buNone/>
            </a:pP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lstStyle/>
          <a:p>
            <a:r>
              <a:rPr lang="en-US" b="1" dirty="0" smtClean="0"/>
              <a:t>Arguments against Censorship</a:t>
            </a:r>
            <a:endParaRPr lang="en-US" b="1" dirty="0"/>
          </a:p>
        </p:txBody>
      </p:sp>
      <p:sp>
        <p:nvSpPr>
          <p:cNvPr id="3" name="Content Placeholder 2"/>
          <p:cNvSpPr>
            <a:spLocks noGrp="1"/>
          </p:cNvSpPr>
          <p:nvPr>
            <p:ph idx="1"/>
          </p:nvPr>
        </p:nvSpPr>
        <p:spPr>
          <a:xfrm>
            <a:off x="228600" y="1143000"/>
            <a:ext cx="8686800" cy="5334000"/>
          </a:xfrm>
          <a:solidFill>
            <a:schemeClr val="bg1">
              <a:lumMod val="95000"/>
            </a:schemeClr>
          </a:solidFill>
        </p:spPr>
        <p:txBody>
          <a:bodyPr>
            <a:noAutofit/>
          </a:bodyPr>
          <a:lstStyle/>
          <a:p>
            <a:pPr>
              <a:buNone/>
            </a:pPr>
            <a:r>
              <a:rPr lang="en-US" sz="3600" b="1" dirty="0" smtClean="0">
                <a:solidFill>
                  <a:schemeClr val="tx2"/>
                </a:solidFill>
              </a:rPr>
              <a:t>Pornography is a harmless outlet for exploring sexual fantasies</a:t>
            </a:r>
          </a:p>
          <a:p>
            <a:pPr>
              <a:buNone/>
            </a:pPr>
            <a:r>
              <a:rPr lang="en-US" sz="3600" b="1" dirty="0" smtClean="0">
                <a:solidFill>
                  <a:schemeClr val="tx2"/>
                </a:solidFill>
              </a:rPr>
              <a:t>No one has moral authority to determine what may be perverted or “prurient”</a:t>
            </a:r>
          </a:p>
          <a:p>
            <a:pPr>
              <a:buNone/>
            </a:pPr>
            <a:r>
              <a:rPr lang="en-US" sz="3600" b="1" dirty="0" smtClean="0">
                <a:solidFill>
                  <a:schemeClr val="tx2"/>
                </a:solidFill>
              </a:rPr>
              <a:t>No proof that pornography increases sex crimes</a:t>
            </a:r>
          </a:p>
          <a:p>
            <a:pPr>
              <a:buNone/>
            </a:pPr>
            <a:r>
              <a:rPr lang="en-US" sz="3600" b="1" dirty="0" smtClean="0">
                <a:solidFill>
                  <a:schemeClr val="tx2"/>
                </a:solidFill>
              </a:rPr>
              <a:t>Problem of defining pornography to include sexual discourse serving other values</a:t>
            </a:r>
            <a:endParaRPr lang="en-US" sz="3600" b="1" dirty="0">
              <a:solidFill>
                <a:schemeClr val="tx2"/>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Fals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17902</TotalTime>
  <Words>1441</Words>
  <Application>Microsoft Office PowerPoint</Application>
  <PresentationFormat>On-screen Show (4:3)</PresentationFormat>
  <Paragraphs>118</Paragraphs>
  <Slides>30</Slides>
  <Notes>23</Notes>
  <HiddenSlides>11</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Porn</vt:lpstr>
      <vt:lpstr>Definitions</vt:lpstr>
      <vt:lpstr>Obscenity Originally  Restricted to Blasphemy</vt:lpstr>
      <vt:lpstr>Obscenity Originally  Restricted to Blasphemy</vt:lpstr>
      <vt:lpstr>Obscenity Originally  Restricted to Blasphemy</vt:lpstr>
      <vt:lpstr>Burstyn, Inc v. Wilson (1952)</vt:lpstr>
      <vt:lpstr>Burstyn v. Wilson (1952)</vt:lpstr>
      <vt:lpstr>Arguments against Pornography</vt:lpstr>
      <vt:lpstr>Arguments against Censorship</vt:lpstr>
      <vt:lpstr>Queen v. Hicklin (1868)</vt:lpstr>
      <vt:lpstr>Comstock Act of 1873</vt:lpstr>
      <vt:lpstr>Comstock Act of 1873</vt:lpstr>
      <vt:lpstr>Butler v. State of Michigan (1957)</vt:lpstr>
      <vt:lpstr>Butler v. State of Michigan (1957)</vt:lpstr>
      <vt:lpstr>Roth v. US (1957) </vt:lpstr>
      <vt:lpstr>Roth v. US (1957)</vt:lpstr>
      <vt:lpstr>Memoirs of a Woman of Pleasure (Fanny Hill) v. Mass. (1966)</vt:lpstr>
      <vt:lpstr>Miller v. California (1973)</vt:lpstr>
      <vt:lpstr>Miller v. California (1973)</vt:lpstr>
      <vt:lpstr>Prior Restraint on Obscenity</vt:lpstr>
      <vt:lpstr>Young v. American Mini Theaters (1976)</vt:lpstr>
      <vt:lpstr>New York v. Ferber </vt:lpstr>
      <vt:lpstr>Ashcroft v. Free Speech Coalition (2002) </vt:lpstr>
      <vt:lpstr>Ashcroft v. Free Speech Coalition (2002) </vt:lpstr>
      <vt:lpstr>Child Pornography Prevention Act prohibited</vt:lpstr>
      <vt:lpstr>U.S. v. Williams</vt:lpstr>
      <vt:lpstr>U.S. v. Williams</vt:lpstr>
      <vt:lpstr>U.S. v. Stevens (2010)</vt:lpstr>
      <vt:lpstr>F.C.C. v. Pacifica (1978)</vt:lpstr>
      <vt:lpstr>George Carlin’s “Seven Words You Can Never Say on Television”</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Porn</dc:title>
  <dc:creator>Daniel Levin</dc:creator>
  <cp:lastModifiedBy>Daniel Levin</cp:lastModifiedBy>
  <cp:revision>33</cp:revision>
  <dcterms:created xsi:type="dcterms:W3CDTF">2010-01-17T19:53:21Z</dcterms:created>
  <dcterms:modified xsi:type="dcterms:W3CDTF">2011-03-25T00:56:30Z</dcterms:modified>
</cp:coreProperties>
</file>