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slideLayouts/slideLayout10.xml" ContentType="application/vnd.openxmlformats-officedocument.presentationml.slideLayout+xml"/>
  <Override PartName="/ppt/tags/tag14.xml" ContentType="application/vnd.openxmlformats-officedocument.presentationml.tags+xml"/>
  <Override PartName="/ppt/tags/tag15.xml" ContentType="application/vnd.openxmlformats-officedocument.presentationml.tags+xml"/>
  <Override PartName="/ppt/tags/tag24.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ags/tag19.xml" ContentType="application/vnd.openxmlformats-officedocument.presentationml.tag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9144000" cy="6858000" type="screen4x3"/>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30"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1C62FB-0D07-4FC1-9300-16B0003BF6FF}" type="datetimeFigureOut">
              <a:rPr lang="en-US" smtClean="0"/>
              <a:t>4/8/11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9CD3B-5565-45EC-9E81-4011DBA78C5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1C62FB-0D07-4FC1-9300-16B0003BF6FF}" type="datetimeFigureOut">
              <a:rPr lang="en-US" smtClean="0"/>
              <a:t>4/8/11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9CD3B-5565-45EC-9E81-4011DBA78C5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1C62FB-0D07-4FC1-9300-16B0003BF6FF}" type="datetimeFigureOut">
              <a:rPr lang="en-US" smtClean="0"/>
              <a:t>4/8/11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9CD3B-5565-45EC-9E81-4011DBA78C5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1C62FB-0D07-4FC1-9300-16B0003BF6FF}" type="datetimeFigureOut">
              <a:rPr lang="en-US" smtClean="0"/>
              <a:t>4/8/11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9CD3B-5565-45EC-9E81-4011DBA78C5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1C62FB-0D07-4FC1-9300-16B0003BF6FF}" type="datetimeFigureOut">
              <a:rPr lang="en-US" smtClean="0"/>
              <a:t>4/8/11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9CD3B-5565-45EC-9E81-4011DBA78C5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1C62FB-0D07-4FC1-9300-16B0003BF6FF}" type="datetimeFigureOut">
              <a:rPr lang="en-US" smtClean="0"/>
              <a:t>4/8/11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09CD3B-5565-45EC-9E81-4011DBA78C5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1C62FB-0D07-4FC1-9300-16B0003BF6FF}" type="datetimeFigureOut">
              <a:rPr lang="en-US" smtClean="0"/>
              <a:t>4/8/11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09CD3B-5565-45EC-9E81-4011DBA78C5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1C62FB-0D07-4FC1-9300-16B0003BF6FF}" type="datetimeFigureOut">
              <a:rPr lang="en-US" smtClean="0"/>
              <a:t>4/8/11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09CD3B-5565-45EC-9E81-4011DBA78C5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1C62FB-0D07-4FC1-9300-16B0003BF6FF}" type="datetimeFigureOut">
              <a:rPr lang="en-US" smtClean="0"/>
              <a:t>4/8/11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09CD3B-5565-45EC-9E81-4011DBA78C5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1C62FB-0D07-4FC1-9300-16B0003BF6FF}" type="datetimeFigureOut">
              <a:rPr lang="en-US" smtClean="0"/>
              <a:t>4/8/11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09CD3B-5565-45EC-9E81-4011DBA78C5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1C62FB-0D07-4FC1-9300-16B0003BF6FF}" type="datetimeFigureOut">
              <a:rPr lang="en-US" smtClean="0"/>
              <a:t>4/8/11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09CD3B-5565-45EC-9E81-4011DBA78C5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1C62FB-0D07-4FC1-9300-16B0003BF6FF}" type="datetimeFigureOut">
              <a:rPr lang="en-US" smtClean="0"/>
              <a:t>4/8/11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09CD3B-5565-45EC-9E81-4011DBA78C5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a:solidFill>
            <a:schemeClr val="bg1"/>
          </a:solidFill>
        </p:spPr>
        <p:txBody>
          <a:bodyPr/>
          <a:lstStyle/>
          <a:p>
            <a:r>
              <a:rPr lang="en-US" b="1" dirty="0" smtClean="0"/>
              <a:t>Slavery in the Constitution</a:t>
            </a:r>
            <a:endParaRPr lang="en-US" b="1" dirty="0"/>
          </a:p>
        </p:txBody>
      </p:sp>
      <p:sp>
        <p:nvSpPr>
          <p:cNvPr id="3" name="Content Placeholder 2"/>
          <p:cNvSpPr>
            <a:spLocks noGrp="1"/>
          </p:cNvSpPr>
          <p:nvPr>
            <p:ph idx="1"/>
          </p:nvPr>
        </p:nvSpPr>
        <p:spPr>
          <a:xfrm>
            <a:off x="457200" y="1371600"/>
            <a:ext cx="8229600" cy="5029200"/>
          </a:xfrm>
          <a:solidFill>
            <a:schemeClr val="bg1">
              <a:lumMod val="95000"/>
            </a:schemeClr>
          </a:solidFill>
        </p:spPr>
        <p:txBody>
          <a:bodyPr>
            <a:normAutofit lnSpcReduction="10000"/>
          </a:bodyPr>
          <a:lstStyle/>
          <a:p>
            <a:pPr>
              <a:buNone/>
            </a:pPr>
            <a:r>
              <a:rPr lang="en-US" sz="4000" dirty="0" smtClean="0">
                <a:solidFill>
                  <a:schemeClr val="tx2">
                    <a:lumMod val="50000"/>
                  </a:schemeClr>
                </a:solidFill>
              </a:rPr>
              <a:t> </a:t>
            </a:r>
            <a:r>
              <a:rPr lang="en-US" sz="4000" b="1" dirty="0" smtClean="0">
                <a:solidFill>
                  <a:schemeClr val="tx2">
                    <a:lumMod val="50000"/>
                  </a:schemeClr>
                </a:solidFill>
              </a:rPr>
              <a:t>1) Nonwhites who also were not Indians counted as 3/5ths of a person for representation in House</a:t>
            </a:r>
            <a:r>
              <a:rPr lang="en-US" sz="4000" b="1" dirty="0" smtClean="0">
                <a:solidFill>
                  <a:schemeClr val="tx2">
                    <a:lumMod val="50000"/>
                  </a:schemeClr>
                </a:solidFill>
              </a:rPr>
              <a:t>.</a:t>
            </a:r>
            <a:r>
              <a:rPr lang="en-US" sz="4000" b="1" dirty="0" smtClean="0">
                <a:solidFill>
                  <a:schemeClr val="tx2">
                    <a:lumMod val="50000"/>
                  </a:schemeClr>
                </a:solidFill>
              </a:rPr>
              <a:t> </a:t>
            </a:r>
          </a:p>
          <a:p>
            <a:pPr>
              <a:buNone/>
            </a:pPr>
            <a:r>
              <a:rPr lang="en-US" sz="4000" b="1" dirty="0" smtClean="0">
                <a:solidFill>
                  <a:schemeClr val="tx2">
                    <a:lumMod val="50000"/>
                  </a:schemeClr>
                </a:solidFill>
              </a:rPr>
              <a:t>2) 20 year moratorium on federal regulation on "importation of persons</a:t>
            </a:r>
            <a:r>
              <a:rPr lang="en-US" sz="4000" b="1" dirty="0" smtClean="0">
                <a:solidFill>
                  <a:schemeClr val="tx2">
                    <a:lumMod val="50000"/>
                  </a:schemeClr>
                </a:solidFill>
              </a:rPr>
              <a:t>.”</a:t>
            </a:r>
            <a:r>
              <a:rPr lang="en-US" sz="4000" b="1" dirty="0" smtClean="0">
                <a:solidFill>
                  <a:schemeClr val="tx2">
                    <a:lumMod val="50000"/>
                  </a:schemeClr>
                </a:solidFill>
              </a:rPr>
              <a:t> </a:t>
            </a:r>
          </a:p>
          <a:p>
            <a:pPr>
              <a:buNone/>
            </a:pPr>
            <a:r>
              <a:rPr lang="en-US" sz="4000" b="1" dirty="0" smtClean="0">
                <a:solidFill>
                  <a:schemeClr val="tx2">
                    <a:lumMod val="50000"/>
                  </a:schemeClr>
                </a:solidFill>
              </a:rPr>
              <a:t>3) Requirement that fugitive slaves be returned across state lines.</a:t>
            </a:r>
          </a:p>
          <a:p>
            <a:endParaRPr lang="en-US" dirty="0"/>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a:solidFill>
            <a:schemeClr val="bg1"/>
          </a:solidFill>
        </p:spPr>
        <p:txBody>
          <a:bodyPr>
            <a:normAutofit/>
          </a:bodyPr>
          <a:lstStyle/>
          <a:p>
            <a:r>
              <a:rPr lang="en-US" sz="4800" b="1" dirty="0" smtClean="0">
                <a:solidFill>
                  <a:srgbClr val="C00000"/>
                </a:solidFill>
              </a:rPr>
              <a:t>Lynching</a:t>
            </a:r>
            <a:endParaRPr lang="en-US" sz="4800" b="1" i="1" dirty="0">
              <a:solidFill>
                <a:srgbClr val="C00000"/>
              </a:solidFill>
            </a:endParaRPr>
          </a:p>
        </p:txBody>
      </p:sp>
      <p:sp>
        <p:nvSpPr>
          <p:cNvPr id="3" name="Content Placeholder 2"/>
          <p:cNvSpPr>
            <a:spLocks noGrp="1"/>
          </p:cNvSpPr>
          <p:nvPr>
            <p:ph idx="1"/>
          </p:nvPr>
        </p:nvSpPr>
        <p:spPr>
          <a:xfrm>
            <a:off x="228600" y="1143000"/>
            <a:ext cx="8686800" cy="5486400"/>
          </a:xfrm>
          <a:solidFill>
            <a:schemeClr val="bg1">
              <a:lumMod val="95000"/>
            </a:schemeClr>
          </a:solidFill>
        </p:spPr>
        <p:txBody>
          <a:bodyPr>
            <a:normAutofit/>
          </a:bodyPr>
          <a:lstStyle/>
          <a:p>
            <a:pPr>
              <a:buNone/>
            </a:pPr>
            <a:r>
              <a:rPr lang="en-US" sz="4000" b="1" dirty="0" smtClean="0">
                <a:solidFill>
                  <a:schemeClr val="tx2">
                    <a:lumMod val="50000"/>
                  </a:schemeClr>
                </a:solidFill>
              </a:rPr>
              <a:t>NAACP founded in 1911</a:t>
            </a:r>
          </a:p>
          <a:p>
            <a:pPr>
              <a:buNone/>
            </a:pPr>
            <a:r>
              <a:rPr lang="en-US" sz="4000" b="1" dirty="0" smtClean="0">
                <a:solidFill>
                  <a:schemeClr val="tx2">
                    <a:lumMod val="50000"/>
                  </a:schemeClr>
                </a:solidFill>
              </a:rPr>
              <a:t>Primary goal was ending lynching</a:t>
            </a:r>
          </a:p>
          <a:p>
            <a:pPr>
              <a:buNone/>
            </a:pPr>
            <a:r>
              <a:rPr lang="en-US" sz="4000" b="1" dirty="0" smtClean="0">
                <a:solidFill>
                  <a:schemeClr val="tx2">
                    <a:lumMod val="50000"/>
                  </a:schemeClr>
                </a:solidFill>
              </a:rPr>
              <a:t>Best estimate of 4,708 Blacks lynched from 1882 to 1944 (Tuskegee)</a:t>
            </a:r>
          </a:p>
          <a:p>
            <a:pPr>
              <a:buNone/>
            </a:pPr>
            <a:r>
              <a:rPr lang="en-US" sz="4000" b="1" dirty="0" smtClean="0">
                <a:solidFill>
                  <a:schemeClr val="accent2">
                    <a:lumMod val="50000"/>
                  </a:schemeClr>
                </a:solidFill>
              </a:rPr>
              <a:t>More than </a:t>
            </a:r>
            <a:r>
              <a:rPr lang="en-US" sz="4000" b="1" dirty="0" smtClean="0">
                <a:solidFill>
                  <a:schemeClr val="accent2">
                    <a:lumMod val="50000"/>
                  </a:schemeClr>
                </a:solidFill>
              </a:rPr>
              <a:t>200 anti-lynching bills </a:t>
            </a:r>
            <a:r>
              <a:rPr lang="en-US" sz="4000" b="1" dirty="0" smtClean="0">
                <a:solidFill>
                  <a:schemeClr val="accent2">
                    <a:lumMod val="50000"/>
                  </a:schemeClr>
                </a:solidFill>
              </a:rPr>
              <a:t>in Congress legislation proposed s</a:t>
            </a:r>
            <a:r>
              <a:rPr lang="en-US" sz="4000" b="1" dirty="0" smtClean="0">
                <a:solidFill>
                  <a:schemeClr val="accent2">
                    <a:lumMod val="50000"/>
                  </a:schemeClr>
                </a:solidFill>
              </a:rPr>
              <a:t>tarting </a:t>
            </a:r>
            <a:r>
              <a:rPr lang="en-US" sz="4000" b="1" dirty="0" smtClean="0">
                <a:solidFill>
                  <a:schemeClr val="accent2">
                    <a:lumMod val="50000"/>
                  </a:schemeClr>
                </a:solidFill>
              </a:rPr>
              <a:t>in 1909, </a:t>
            </a:r>
            <a:r>
              <a:rPr lang="en-US" sz="4000" b="1" dirty="0" smtClean="0">
                <a:solidFill>
                  <a:schemeClr val="accent2">
                    <a:lumMod val="50000"/>
                  </a:schemeClr>
                </a:solidFill>
              </a:rPr>
              <a:t>none ever passed</a:t>
            </a:r>
            <a:r>
              <a:rPr lang="en-US" sz="4000" b="1" dirty="0" smtClean="0">
                <a:solidFill>
                  <a:schemeClr val="accent2">
                    <a:lumMod val="50000"/>
                  </a:schemeClr>
                </a:solidFill>
              </a:rPr>
              <a:t> </a:t>
            </a:r>
            <a:r>
              <a:rPr lang="en-US" sz="4000" b="1" dirty="0" smtClean="0">
                <a:solidFill>
                  <a:schemeClr val="accent2">
                    <a:lumMod val="50000"/>
                  </a:schemeClr>
                </a:solidFill>
              </a:rPr>
              <a:t>since Ku Klux Klan Act of 1870</a:t>
            </a:r>
            <a:endParaRPr lang="en-US" sz="4000" b="1" dirty="0">
              <a:solidFill>
                <a:schemeClr val="accent2">
                  <a:lumMod val="50000"/>
                </a:schemeClr>
              </a:solidFill>
            </a:endParaRPr>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bg1"/>
          </a:solidFill>
        </p:spPr>
        <p:txBody>
          <a:bodyPr>
            <a:normAutofit/>
          </a:bodyPr>
          <a:lstStyle/>
          <a:p>
            <a:r>
              <a:rPr lang="en-US" sz="4800" dirty="0" smtClean="0">
                <a:latin typeface="Arial Black" pitchFamily="34" charset="0"/>
              </a:rPr>
              <a:t>Strange Fruit</a:t>
            </a:r>
            <a:endParaRPr lang="en-US" sz="4800" dirty="0">
              <a:latin typeface="Arial Black" pitchFamily="34" charset="0"/>
            </a:endParaRPr>
          </a:p>
        </p:txBody>
      </p:sp>
      <p:sp>
        <p:nvSpPr>
          <p:cNvPr id="3" name="Content Placeholder 2"/>
          <p:cNvSpPr>
            <a:spLocks noGrp="1"/>
          </p:cNvSpPr>
          <p:nvPr>
            <p:ph idx="1"/>
          </p:nvPr>
        </p:nvSpPr>
        <p:spPr>
          <a:xfrm>
            <a:off x="457200" y="1143000"/>
            <a:ext cx="8229600" cy="5334000"/>
          </a:xfrm>
          <a:solidFill>
            <a:schemeClr val="bg1">
              <a:lumMod val="95000"/>
            </a:schemeClr>
          </a:solidFill>
        </p:spPr>
        <p:txBody>
          <a:bodyPr>
            <a:normAutofit fontScale="92500"/>
          </a:bodyPr>
          <a:lstStyle/>
          <a:p>
            <a:pPr>
              <a:buNone/>
            </a:pPr>
            <a:r>
              <a:rPr lang="en-US" sz="3600" b="1" i="1" dirty="0" smtClean="0">
                <a:solidFill>
                  <a:schemeClr val="tx2">
                    <a:lumMod val="50000"/>
                  </a:schemeClr>
                </a:solidFill>
                <a:latin typeface="Biondi" pitchFamily="2" charset="0"/>
                <a:ea typeface="BatangChe" pitchFamily="49" charset="-127"/>
              </a:rPr>
              <a:t>Southern trees bear strange fruit,</a:t>
            </a:r>
          </a:p>
          <a:p>
            <a:pPr>
              <a:buNone/>
            </a:pPr>
            <a:r>
              <a:rPr lang="en-US" sz="3600" b="1" i="1" dirty="0" smtClean="0">
                <a:solidFill>
                  <a:schemeClr val="tx2">
                    <a:lumMod val="50000"/>
                  </a:schemeClr>
                </a:solidFill>
                <a:latin typeface="Biondi" pitchFamily="2" charset="0"/>
                <a:ea typeface="BatangChe" pitchFamily="49" charset="-127"/>
              </a:rPr>
              <a:t>Blood on the leaves and blood at the root,</a:t>
            </a:r>
          </a:p>
          <a:p>
            <a:pPr>
              <a:buNone/>
            </a:pPr>
            <a:r>
              <a:rPr lang="en-US" sz="3600" b="1" i="1" dirty="0" smtClean="0">
                <a:solidFill>
                  <a:schemeClr val="tx2">
                    <a:lumMod val="50000"/>
                  </a:schemeClr>
                </a:solidFill>
                <a:latin typeface="Biondi" pitchFamily="2" charset="0"/>
                <a:ea typeface="BatangChe" pitchFamily="49" charset="-127"/>
              </a:rPr>
              <a:t>Black body swinging in the southern breeze, </a:t>
            </a:r>
          </a:p>
          <a:p>
            <a:pPr>
              <a:buNone/>
            </a:pPr>
            <a:r>
              <a:rPr lang="en-US" sz="3600" b="1" i="1" dirty="0" smtClean="0">
                <a:solidFill>
                  <a:schemeClr val="tx2">
                    <a:lumMod val="50000"/>
                  </a:schemeClr>
                </a:solidFill>
                <a:latin typeface="Biondi" pitchFamily="2" charset="0"/>
                <a:ea typeface="BatangChe" pitchFamily="49" charset="-127"/>
              </a:rPr>
              <a:t>Strange fruit hanging from the poplar trees.</a:t>
            </a:r>
          </a:p>
          <a:p>
            <a:pPr>
              <a:buNone/>
            </a:pPr>
            <a:r>
              <a:rPr lang="en-US" sz="3600" b="1" dirty="0" smtClean="0">
                <a:solidFill>
                  <a:schemeClr val="tx2">
                    <a:lumMod val="50000"/>
                  </a:schemeClr>
                </a:solidFill>
                <a:latin typeface="Biondi" pitchFamily="2" charset="0"/>
              </a:rPr>
              <a:t>						</a:t>
            </a:r>
            <a:r>
              <a:rPr lang="en-US" sz="3600" b="1" dirty="0" smtClean="0">
                <a:solidFill>
                  <a:schemeClr val="tx2">
                    <a:lumMod val="50000"/>
                  </a:schemeClr>
                </a:solidFill>
                <a:latin typeface="Biondi" pitchFamily="2" charset="0"/>
                <a:ea typeface="Batang" pitchFamily="18" charset="-127"/>
              </a:rPr>
              <a:t>Billie Holiday</a:t>
            </a:r>
          </a:p>
          <a:p>
            <a:endParaRPr lang="en-US" dirty="0"/>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868362"/>
          </a:xfrm>
          <a:solidFill>
            <a:schemeClr val="bg1"/>
          </a:solidFill>
        </p:spPr>
        <p:txBody>
          <a:bodyPr>
            <a:normAutofit/>
          </a:bodyPr>
          <a:lstStyle/>
          <a:p>
            <a:r>
              <a:rPr lang="en-US" sz="4800" b="1" i="1" dirty="0" smtClean="0">
                <a:latin typeface="Times New Roman" pitchFamily="18" charset="0"/>
                <a:cs typeface="Times New Roman" pitchFamily="18" charset="0"/>
              </a:rPr>
              <a:t>U.S. v. Price</a:t>
            </a:r>
            <a:r>
              <a:rPr lang="en-US" sz="4800" b="1" dirty="0" smtClean="0">
                <a:latin typeface="Times New Roman" pitchFamily="18" charset="0"/>
                <a:cs typeface="Times New Roman" pitchFamily="18" charset="0"/>
              </a:rPr>
              <a:t> (1966)</a:t>
            </a:r>
            <a:endParaRPr lang="en-US" sz="4800" b="1" dirty="0">
              <a:latin typeface="Times New Roman" pitchFamily="18" charset="0"/>
              <a:cs typeface="Times New Roman" pitchFamily="18" charset="0"/>
            </a:endParaRPr>
          </a:p>
        </p:txBody>
      </p:sp>
      <p:sp>
        <p:nvSpPr>
          <p:cNvPr id="5" name="Content Placeholder 4"/>
          <p:cNvSpPr>
            <a:spLocks noGrp="1"/>
          </p:cNvSpPr>
          <p:nvPr>
            <p:ph idx="1"/>
          </p:nvPr>
        </p:nvSpPr>
        <p:spPr>
          <a:xfrm>
            <a:off x="228600" y="1143000"/>
            <a:ext cx="8686800" cy="5410200"/>
          </a:xfrm>
          <a:solidFill>
            <a:schemeClr val="bg1">
              <a:lumMod val="95000"/>
            </a:schemeClr>
          </a:solidFill>
        </p:spPr>
        <p:txBody>
          <a:bodyPr>
            <a:noAutofit/>
          </a:bodyPr>
          <a:lstStyle/>
          <a:p>
            <a:pPr>
              <a:buNone/>
            </a:pPr>
            <a:r>
              <a:rPr lang="en-US" sz="3800" b="1" dirty="0" smtClean="0">
                <a:solidFill>
                  <a:schemeClr val="tx2">
                    <a:lumMod val="50000"/>
                  </a:schemeClr>
                </a:solidFill>
                <a:latin typeface="Times New Roman" pitchFamily="18" charset="0"/>
                <a:cs typeface="Times New Roman" pitchFamily="18" charset="0"/>
              </a:rPr>
              <a:t>18 whites involved in the Chaney- </a:t>
            </a:r>
            <a:r>
              <a:rPr lang="en-US" sz="3800" b="1" dirty="0" err="1" smtClean="0">
                <a:solidFill>
                  <a:schemeClr val="tx2">
                    <a:lumMod val="50000"/>
                  </a:schemeClr>
                </a:solidFill>
                <a:latin typeface="Times New Roman" pitchFamily="18" charset="0"/>
                <a:cs typeface="Times New Roman" pitchFamily="18" charset="0"/>
              </a:rPr>
              <a:t>Schwerner</a:t>
            </a:r>
            <a:r>
              <a:rPr lang="en-US" sz="3800" b="1" dirty="0" smtClean="0">
                <a:solidFill>
                  <a:schemeClr val="tx2">
                    <a:lumMod val="50000"/>
                  </a:schemeClr>
                </a:solidFill>
                <a:latin typeface="Times New Roman" pitchFamily="18" charset="0"/>
                <a:cs typeface="Times New Roman" pitchFamily="18" charset="0"/>
              </a:rPr>
              <a:t>-Goodman murders in Philadelphia MS</a:t>
            </a:r>
          </a:p>
          <a:p>
            <a:pPr>
              <a:buNone/>
            </a:pPr>
            <a:r>
              <a:rPr lang="en-US" sz="3800" b="1" dirty="0" err="1" smtClean="0">
                <a:solidFill>
                  <a:schemeClr val="tx2">
                    <a:lumMod val="50000"/>
                  </a:schemeClr>
                </a:solidFill>
                <a:latin typeface="Times New Roman" pitchFamily="18" charset="0"/>
                <a:cs typeface="Times New Roman" pitchFamily="18" charset="0"/>
              </a:rPr>
              <a:t>Schwerner</a:t>
            </a:r>
            <a:r>
              <a:rPr lang="en-US" sz="3800" b="1" dirty="0" smtClean="0">
                <a:solidFill>
                  <a:schemeClr val="tx2">
                    <a:lumMod val="50000"/>
                  </a:schemeClr>
                </a:solidFill>
                <a:latin typeface="Times New Roman" pitchFamily="18" charset="0"/>
                <a:cs typeface="Times New Roman" pitchFamily="18" charset="0"/>
              </a:rPr>
              <a:t>  and Goodman were white. </a:t>
            </a:r>
          </a:p>
          <a:p>
            <a:pPr>
              <a:buNone/>
            </a:pPr>
            <a:r>
              <a:rPr lang="en-US" sz="3800" b="1" dirty="0" smtClean="0">
                <a:solidFill>
                  <a:schemeClr val="tx2">
                    <a:lumMod val="50000"/>
                  </a:schemeClr>
                </a:solidFill>
                <a:latin typeface="Times New Roman" pitchFamily="18" charset="0"/>
                <a:cs typeface="Times New Roman" pitchFamily="18" charset="0"/>
              </a:rPr>
              <a:t>Sup. Court ruled that 14th Amendment gave Congress power to punish deprivation of constitutional rights when state officials were involved.</a:t>
            </a:r>
            <a:endParaRPr lang="en-US" sz="3800" b="1" dirty="0">
              <a:solidFill>
                <a:schemeClr val="tx2">
                  <a:lumMod val="50000"/>
                </a:schemeClr>
              </a:solidFill>
              <a:latin typeface="Times New Roman" pitchFamily="18" charset="0"/>
              <a:cs typeface="Times New Roman" pitchFamily="18" charset="0"/>
            </a:endParaRPr>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a:solidFill>
            <a:schemeClr val="bg1"/>
          </a:solidFill>
        </p:spPr>
        <p:txBody>
          <a:bodyPr>
            <a:normAutofit/>
          </a:bodyPr>
          <a:lstStyle/>
          <a:p>
            <a:r>
              <a:rPr lang="en-US" sz="4800" b="1" i="1" dirty="0" smtClean="0">
                <a:latin typeface="Times New Roman" pitchFamily="18" charset="0"/>
                <a:cs typeface="Times New Roman" pitchFamily="18" charset="0"/>
              </a:rPr>
              <a:t>U.S. v. Guest </a:t>
            </a:r>
            <a:r>
              <a:rPr lang="en-US" sz="4800" b="1" dirty="0" smtClean="0">
                <a:latin typeface="Times New Roman" pitchFamily="18" charset="0"/>
                <a:cs typeface="Times New Roman" pitchFamily="18" charset="0"/>
              </a:rPr>
              <a:t>(1966)</a:t>
            </a:r>
            <a:endParaRPr lang="en-US" sz="48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219200"/>
            <a:ext cx="8686800" cy="5257800"/>
          </a:xfrm>
          <a:solidFill>
            <a:schemeClr val="bg1">
              <a:lumMod val="95000"/>
            </a:schemeClr>
          </a:solidFill>
        </p:spPr>
        <p:txBody>
          <a:bodyPr>
            <a:normAutofit/>
          </a:bodyPr>
          <a:lstStyle/>
          <a:p>
            <a:pPr>
              <a:buNone/>
            </a:pPr>
            <a:r>
              <a:rPr lang="en-US" sz="3600" b="1" dirty="0" smtClean="0"/>
              <a:t> </a:t>
            </a:r>
            <a:r>
              <a:rPr lang="en-US" sz="3600" b="1" dirty="0" err="1" smtClean="0"/>
              <a:t>Lemuel</a:t>
            </a:r>
            <a:r>
              <a:rPr lang="en-US" sz="3600" b="1" dirty="0" smtClean="0"/>
              <a:t> Penn, </a:t>
            </a:r>
            <a:r>
              <a:rPr lang="en-US" sz="3600" b="1" dirty="0" smtClean="0"/>
              <a:t>an African-American </a:t>
            </a:r>
            <a:r>
              <a:rPr lang="en-US" sz="3600" b="1" dirty="0" smtClean="0"/>
              <a:t>Army Reserve officer and school administrator in D.C., was </a:t>
            </a:r>
            <a:r>
              <a:rPr lang="en-US" sz="3600" b="1" dirty="0" smtClean="0"/>
              <a:t>returning </a:t>
            </a:r>
            <a:r>
              <a:rPr lang="en-US" sz="3600" b="1" dirty="0" smtClean="0"/>
              <a:t>home from Ft. </a:t>
            </a:r>
            <a:r>
              <a:rPr lang="en-US" sz="3600" b="1" dirty="0" err="1" smtClean="0"/>
              <a:t>Benning</a:t>
            </a:r>
            <a:r>
              <a:rPr lang="en-US" sz="3600" b="1" dirty="0" smtClean="0"/>
              <a:t> GA with several other black officers 9 days after the </a:t>
            </a:r>
            <a:r>
              <a:rPr lang="en-US" sz="3600" b="1" dirty="0" smtClean="0"/>
              <a:t>Civil Rights Act of 1964 </a:t>
            </a:r>
            <a:r>
              <a:rPr lang="en-US" sz="3600" b="1" dirty="0" smtClean="0"/>
              <a:t>passed.</a:t>
            </a:r>
          </a:p>
          <a:p>
            <a:pPr>
              <a:buNone/>
            </a:pPr>
            <a:r>
              <a:rPr lang="en-US" sz="3600" b="1" dirty="0" smtClean="0"/>
              <a:t>A car passed them and the defendants emptied a shotgun into their vehicle, hitting Penn in the face.</a:t>
            </a:r>
          </a:p>
          <a:p>
            <a:pPr>
              <a:buNone/>
            </a:pPr>
            <a:r>
              <a:rPr lang="en-US" dirty="0" smtClean="0"/>
              <a:t> </a:t>
            </a:r>
            <a:endParaRPr lang="en-US" dirty="0" smtClean="0">
              <a:latin typeface="Times New Roman" pitchFamily="18" charset="0"/>
              <a:cs typeface="Times New Roman" pitchFamily="18" charset="0"/>
            </a:endParaRPr>
          </a:p>
          <a:p>
            <a:endParaRPr lang="en-US" dirty="0"/>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838200"/>
          </a:xfrm>
          <a:solidFill>
            <a:schemeClr val="bg1"/>
          </a:solidFill>
        </p:spPr>
        <p:txBody>
          <a:bodyPr>
            <a:normAutofit/>
          </a:bodyPr>
          <a:lstStyle/>
          <a:p>
            <a:r>
              <a:rPr lang="en-US" sz="4800" b="1" i="1" dirty="0" smtClean="0">
                <a:latin typeface="Times New Roman" pitchFamily="18" charset="0"/>
                <a:cs typeface="Times New Roman" pitchFamily="18" charset="0"/>
              </a:rPr>
              <a:t>U.S. v. Guest </a:t>
            </a:r>
            <a:r>
              <a:rPr lang="en-US" sz="4800" b="1" dirty="0" smtClean="0">
                <a:latin typeface="Times New Roman" pitchFamily="18" charset="0"/>
                <a:cs typeface="Times New Roman" pitchFamily="18" charset="0"/>
              </a:rPr>
              <a:t>(1966)</a:t>
            </a:r>
            <a:endParaRPr lang="en-US" sz="48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143000"/>
            <a:ext cx="8686800" cy="5486400"/>
          </a:xfrm>
          <a:solidFill>
            <a:schemeClr val="bg1">
              <a:lumMod val="95000"/>
            </a:schemeClr>
          </a:solidFill>
        </p:spPr>
        <p:txBody>
          <a:bodyPr>
            <a:normAutofit fontScale="92500" lnSpcReduction="20000"/>
          </a:bodyPr>
          <a:lstStyle/>
          <a:p>
            <a:pPr>
              <a:buNone/>
            </a:pPr>
            <a:r>
              <a:rPr lang="en-US" sz="3600" b="1" dirty="0" smtClean="0"/>
              <a:t> </a:t>
            </a:r>
            <a:r>
              <a:rPr lang="en-US" sz="3900" b="1" dirty="0" smtClean="0"/>
              <a:t> </a:t>
            </a:r>
            <a:r>
              <a:rPr lang="en-US" sz="4100" b="1" dirty="0" smtClean="0">
                <a:solidFill>
                  <a:schemeClr val="accent2">
                    <a:lumMod val="50000"/>
                  </a:schemeClr>
                </a:solidFill>
              </a:rPr>
              <a:t>Guest and others were charged with </a:t>
            </a:r>
            <a:r>
              <a:rPr lang="en-US" sz="4100" b="1" dirty="0" smtClean="0"/>
              <a:t>“conspiring </a:t>
            </a:r>
            <a:r>
              <a:rPr lang="en-US" sz="4100" b="1" dirty="0" smtClean="0"/>
              <a:t>to deprive Negro citizens </a:t>
            </a:r>
            <a:r>
              <a:rPr lang="en-US" sz="4100" b="1" dirty="0" smtClean="0"/>
              <a:t>… </a:t>
            </a:r>
            <a:r>
              <a:rPr lang="en-US" sz="4100" b="1" dirty="0" smtClean="0"/>
              <a:t>of the free exercise and enjoyment of rights secured to them by the Constitution and laws of the United States, viz., the right to use state facilities without discrimination on the basis of race, the right freely to engage in interstate travel, and the right to equal enjoyment of privately owned places of public </a:t>
            </a:r>
            <a:r>
              <a:rPr lang="en-US" sz="4100" b="1" dirty="0" smtClean="0"/>
              <a:t>accommodation</a:t>
            </a:r>
            <a:r>
              <a:rPr lang="en-US" dirty="0" smtClean="0"/>
              <a:t>”</a:t>
            </a:r>
            <a:endParaRPr lang="en-US" dirty="0" smtClean="0">
              <a:latin typeface="Times New Roman" pitchFamily="18" charset="0"/>
              <a:cs typeface="Times New Roman" pitchFamily="18" charset="0"/>
            </a:endParaRPr>
          </a:p>
          <a:p>
            <a:endParaRPr lang="en-US" dirty="0"/>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a:solidFill>
            <a:schemeClr val="bg1"/>
          </a:solidFill>
        </p:spPr>
        <p:txBody>
          <a:bodyPr>
            <a:normAutofit/>
          </a:bodyPr>
          <a:lstStyle/>
          <a:p>
            <a:r>
              <a:rPr lang="en-US" sz="4800" b="1" i="1" dirty="0" smtClean="0">
                <a:latin typeface="Times New Roman" pitchFamily="18" charset="0"/>
                <a:cs typeface="Times New Roman" pitchFamily="18" charset="0"/>
              </a:rPr>
              <a:t>U.S. v. Guest </a:t>
            </a:r>
            <a:r>
              <a:rPr lang="en-US" sz="4800" b="1" dirty="0" smtClean="0">
                <a:latin typeface="Times New Roman" pitchFamily="18" charset="0"/>
                <a:cs typeface="Times New Roman" pitchFamily="18" charset="0"/>
              </a:rPr>
              <a:t>(1966)</a:t>
            </a:r>
            <a:endParaRPr lang="en-US" sz="48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295400"/>
            <a:ext cx="8686800" cy="5334000"/>
          </a:xfrm>
          <a:solidFill>
            <a:schemeClr val="bg1">
              <a:lumMod val="95000"/>
            </a:schemeClr>
          </a:solidFill>
        </p:spPr>
        <p:txBody>
          <a:bodyPr>
            <a:normAutofit lnSpcReduction="10000"/>
          </a:bodyPr>
          <a:lstStyle/>
          <a:p>
            <a:pPr>
              <a:buNone/>
            </a:pPr>
            <a:r>
              <a:rPr lang="en-US" sz="3600" dirty="0" smtClean="0"/>
              <a:t> </a:t>
            </a:r>
            <a:r>
              <a:rPr lang="en-US" sz="3600" b="1" dirty="0" smtClean="0">
                <a:solidFill>
                  <a:schemeClr val="tx2">
                    <a:lumMod val="50000"/>
                  </a:schemeClr>
                </a:solidFill>
                <a:latin typeface="Times New Roman" pitchFamily="18" charset="0"/>
                <a:cs typeface="Times New Roman" pitchFamily="18" charset="0"/>
              </a:rPr>
              <a:t> Sup. Ct. finds that Congress could, through the Ku Klux Klan Act of 1870, hold private individuals criminally liable for lynching if they were part of an organized private conspiracy.</a:t>
            </a:r>
            <a:r>
              <a:rPr lang="en-US" sz="3600" dirty="0" smtClean="0">
                <a:latin typeface="Times New Roman" pitchFamily="18" charset="0"/>
                <a:cs typeface="Times New Roman" pitchFamily="18" charset="0"/>
              </a:rPr>
              <a:t> </a:t>
            </a:r>
            <a:endParaRPr lang="en-US" sz="3600" dirty="0" smtClean="0">
              <a:latin typeface="Times New Roman" pitchFamily="18" charset="0"/>
              <a:cs typeface="Times New Roman" pitchFamily="18" charset="0"/>
            </a:endParaRPr>
          </a:p>
          <a:p>
            <a:pPr>
              <a:buNone/>
            </a:pPr>
            <a:r>
              <a:rPr lang="en-US" sz="3600" b="1" dirty="0" smtClean="0"/>
              <a:t> </a:t>
            </a:r>
            <a:r>
              <a:rPr lang="en-US" sz="3600" b="1" dirty="0" smtClean="0">
                <a:solidFill>
                  <a:schemeClr val="accent2">
                    <a:lumMod val="50000"/>
                  </a:schemeClr>
                </a:solidFill>
              </a:rPr>
              <a:t>”if </a:t>
            </a:r>
            <a:r>
              <a:rPr lang="en-US" sz="3600" b="1" dirty="0" smtClean="0">
                <a:solidFill>
                  <a:schemeClr val="accent2">
                    <a:lumMod val="50000"/>
                  </a:schemeClr>
                </a:solidFill>
              </a:rPr>
              <a:t>the predominant purpose of the conspiracy is to impede or prevent the exercise of the right of interstate </a:t>
            </a:r>
            <a:r>
              <a:rPr lang="en-US" sz="3600" b="1" dirty="0" smtClean="0">
                <a:solidFill>
                  <a:schemeClr val="accent2">
                    <a:lumMod val="50000"/>
                  </a:schemeClr>
                </a:solidFill>
              </a:rPr>
              <a:t>travel … the </a:t>
            </a:r>
            <a:r>
              <a:rPr lang="en-US" sz="3600" b="1" dirty="0" smtClean="0">
                <a:solidFill>
                  <a:schemeClr val="accent2">
                    <a:lumMod val="50000"/>
                  </a:schemeClr>
                </a:solidFill>
              </a:rPr>
              <a:t>conspiracy becomes a proper object of the federal </a:t>
            </a:r>
            <a:r>
              <a:rPr lang="en-US" sz="3600" b="1" dirty="0" smtClean="0">
                <a:solidFill>
                  <a:schemeClr val="accent2">
                    <a:lumMod val="50000"/>
                  </a:schemeClr>
                </a:solidFill>
              </a:rPr>
              <a:t>law”</a:t>
            </a:r>
            <a:endParaRPr lang="en-US" sz="3600" b="1" dirty="0">
              <a:solidFill>
                <a:schemeClr val="accent2">
                  <a:lumMod val="50000"/>
                </a:schemeClr>
              </a:solidFill>
            </a:endParaRPr>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868362"/>
          </a:xfrm>
          <a:solidFill>
            <a:schemeClr val="bg1"/>
          </a:solidFill>
        </p:spPr>
        <p:txBody>
          <a:bodyPr>
            <a:normAutofit fontScale="90000"/>
          </a:bodyPr>
          <a:lstStyle/>
          <a:p>
            <a:r>
              <a:rPr lang="en-US" b="1" i="1" dirty="0" smtClean="0"/>
              <a:t>Missouri ex rel</a:t>
            </a:r>
            <a:r>
              <a:rPr lang="en-US" b="1" dirty="0" smtClean="0"/>
              <a:t>. </a:t>
            </a:r>
            <a:r>
              <a:rPr lang="en-US" b="1" i="1" dirty="0" smtClean="0"/>
              <a:t>Gaines v. Canada </a:t>
            </a:r>
            <a:r>
              <a:rPr lang="en-US" b="1" dirty="0" smtClean="0"/>
              <a:t>(1938)</a:t>
            </a:r>
            <a:endParaRPr lang="en-US" b="1" dirty="0"/>
          </a:p>
        </p:txBody>
      </p:sp>
      <p:sp>
        <p:nvSpPr>
          <p:cNvPr id="3" name="Content Placeholder 2"/>
          <p:cNvSpPr>
            <a:spLocks noGrp="1"/>
          </p:cNvSpPr>
          <p:nvPr>
            <p:ph idx="1"/>
          </p:nvPr>
        </p:nvSpPr>
        <p:spPr>
          <a:xfrm>
            <a:off x="457200" y="1219200"/>
            <a:ext cx="8229600" cy="5334000"/>
          </a:xfrm>
          <a:solidFill>
            <a:schemeClr val="bg1">
              <a:lumMod val="95000"/>
            </a:schemeClr>
          </a:solidFill>
        </p:spPr>
        <p:txBody>
          <a:bodyPr>
            <a:noAutofit/>
          </a:bodyPr>
          <a:lstStyle/>
          <a:p>
            <a:pPr>
              <a:buNone/>
            </a:pPr>
            <a:r>
              <a:rPr lang="en-US" sz="3500" b="1" dirty="0" smtClean="0">
                <a:solidFill>
                  <a:schemeClr val="tx2">
                    <a:lumMod val="75000"/>
                  </a:schemeClr>
                </a:solidFill>
              </a:rPr>
              <a:t>MO provides whites with law school education at U of MO, but excludes blacks and lacks black law school</a:t>
            </a:r>
          </a:p>
          <a:p>
            <a:pPr>
              <a:buNone/>
            </a:pPr>
            <a:r>
              <a:rPr lang="en-US" sz="3500" b="1" dirty="0" smtClean="0">
                <a:solidFill>
                  <a:schemeClr val="tx2">
                    <a:lumMod val="75000"/>
                  </a:schemeClr>
                </a:solidFill>
              </a:rPr>
              <a:t>MO offers reimbursement for MO blacks accepted at out of state law schools</a:t>
            </a:r>
          </a:p>
          <a:p>
            <a:pPr>
              <a:buNone/>
            </a:pPr>
            <a:r>
              <a:rPr lang="en-US" sz="3500" b="1" dirty="0" smtClean="0">
                <a:solidFill>
                  <a:schemeClr val="tx2">
                    <a:lumMod val="75000"/>
                  </a:schemeClr>
                </a:solidFill>
              </a:rPr>
              <a:t>Court finds that states </a:t>
            </a:r>
            <a:r>
              <a:rPr lang="en-US" sz="3500" b="1" dirty="0">
                <a:solidFill>
                  <a:schemeClr val="tx2">
                    <a:lumMod val="75000"/>
                  </a:schemeClr>
                </a:solidFill>
              </a:rPr>
              <a:t>providing professional or graduate training for </a:t>
            </a:r>
            <a:r>
              <a:rPr lang="en-US" sz="3500" b="1" dirty="0" smtClean="0">
                <a:solidFill>
                  <a:schemeClr val="tx2">
                    <a:lumMod val="75000"/>
                  </a:schemeClr>
                </a:solidFill>
              </a:rPr>
              <a:t>whites </a:t>
            </a:r>
            <a:r>
              <a:rPr lang="en-US" sz="3500" b="1" dirty="0">
                <a:solidFill>
                  <a:schemeClr val="tx2">
                    <a:lumMod val="75000"/>
                  </a:schemeClr>
                </a:solidFill>
              </a:rPr>
              <a:t>in state must provide comparable in-state education </a:t>
            </a:r>
            <a:r>
              <a:rPr lang="en-US" sz="3500" b="1" dirty="0" smtClean="0">
                <a:solidFill>
                  <a:schemeClr val="tx2">
                    <a:lumMod val="75000"/>
                  </a:schemeClr>
                </a:solidFill>
              </a:rPr>
              <a:t>for blacks</a:t>
            </a:r>
            <a:endParaRPr lang="en-US" sz="3500" dirty="0">
              <a:solidFill>
                <a:schemeClr val="tx2">
                  <a:lumMod val="75000"/>
                </a:schemeClr>
              </a:solidFill>
            </a:endParaRPr>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a:solidFill>
            <a:schemeClr val="bg1"/>
          </a:solidFill>
        </p:spPr>
        <p:txBody>
          <a:bodyPr>
            <a:normAutofit fontScale="90000"/>
          </a:bodyPr>
          <a:lstStyle/>
          <a:p>
            <a:r>
              <a:rPr lang="en-US" b="1" i="1" dirty="0" err="1" smtClean="0"/>
              <a:t>McLaurin</a:t>
            </a:r>
            <a:r>
              <a:rPr lang="en-US" b="1" i="1" dirty="0" smtClean="0"/>
              <a:t> v. Oklahoma Regents</a:t>
            </a:r>
            <a:r>
              <a:rPr lang="en-US" b="1" dirty="0" smtClean="0"/>
              <a:t> (1950)</a:t>
            </a:r>
            <a:endParaRPr lang="en-US" b="1" dirty="0"/>
          </a:p>
        </p:txBody>
      </p:sp>
      <p:sp>
        <p:nvSpPr>
          <p:cNvPr id="3" name="Content Placeholder 2"/>
          <p:cNvSpPr>
            <a:spLocks noGrp="1"/>
          </p:cNvSpPr>
          <p:nvPr>
            <p:ph idx="1"/>
          </p:nvPr>
        </p:nvSpPr>
        <p:spPr>
          <a:xfrm>
            <a:off x="457200" y="1371600"/>
            <a:ext cx="8229600" cy="4754563"/>
          </a:xfrm>
          <a:solidFill>
            <a:schemeClr val="bg1">
              <a:lumMod val="95000"/>
            </a:schemeClr>
          </a:solidFill>
        </p:spPr>
        <p:txBody>
          <a:bodyPr>
            <a:normAutofit/>
          </a:bodyPr>
          <a:lstStyle/>
          <a:p>
            <a:pPr>
              <a:buNone/>
            </a:pPr>
            <a:r>
              <a:rPr lang="en-US" sz="4000" b="1" dirty="0" smtClean="0">
                <a:solidFill>
                  <a:schemeClr val="tx2">
                    <a:lumMod val="75000"/>
                  </a:schemeClr>
                </a:solidFill>
              </a:rPr>
              <a:t>Ordained minister and professor at historically black institution enters Ph.D. program</a:t>
            </a:r>
          </a:p>
          <a:p>
            <a:pPr>
              <a:buNone/>
            </a:pPr>
            <a:r>
              <a:rPr lang="en-US" sz="4000" b="1" dirty="0" smtClean="0">
                <a:solidFill>
                  <a:schemeClr val="tx2">
                    <a:lumMod val="75000"/>
                  </a:schemeClr>
                </a:solidFill>
              </a:rPr>
              <a:t>Accepted but must sit separately</a:t>
            </a:r>
          </a:p>
          <a:p>
            <a:pPr>
              <a:buNone/>
            </a:pPr>
            <a:r>
              <a:rPr lang="en-US" sz="4000" b="1" dirty="0" smtClean="0">
                <a:solidFill>
                  <a:schemeClr val="tx2">
                    <a:lumMod val="75000"/>
                  </a:schemeClr>
                </a:solidFill>
              </a:rPr>
              <a:t>Blacks </a:t>
            </a:r>
            <a:r>
              <a:rPr lang="en-US" sz="4000" b="1" dirty="0">
                <a:solidFill>
                  <a:schemeClr val="tx2">
                    <a:lumMod val="75000"/>
                  </a:schemeClr>
                </a:solidFill>
              </a:rPr>
              <a:t>enrolled in formerly all white schools must </a:t>
            </a:r>
            <a:r>
              <a:rPr lang="en-US" sz="4000" b="1" dirty="0" smtClean="0">
                <a:solidFill>
                  <a:schemeClr val="tx2">
                    <a:lumMod val="75000"/>
                  </a:schemeClr>
                </a:solidFill>
              </a:rPr>
              <a:t>be treated </a:t>
            </a:r>
            <a:r>
              <a:rPr lang="en-US" sz="4000" b="1" dirty="0">
                <a:solidFill>
                  <a:schemeClr val="tx2">
                    <a:lumMod val="75000"/>
                  </a:schemeClr>
                </a:solidFill>
              </a:rPr>
              <a:t>equally and cannot be segregated </a:t>
            </a:r>
            <a:r>
              <a:rPr lang="en-US" sz="4000" b="1" dirty="0" smtClean="0">
                <a:solidFill>
                  <a:schemeClr val="tx2">
                    <a:lumMod val="75000"/>
                  </a:schemeClr>
                </a:solidFill>
              </a:rPr>
              <a:t>within </a:t>
            </a:r>
            <a:r>
              <a:rPr lang="en-US" sz="4000" b="1" dirty="0">
                <a:solidFill>
                  <a:schemeClr val="tx2">
                    <a:lumMod val="75000"/>
                  </a:schemeClr>
                </a:solidFill>
              </a:rPr>
              <a:t>school</a:t>
            </a:r>
          </a:p>
          <a:p>
            <a:endParaRPr lang="en-US" dirty="0"/>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a:solidFill>
            <a:schemeClr val="bg1"/>
          </a:solidFill>
        </p:spPr>
        <p:txBody>
          <a:bodyPr>
            <a:normAutofit fontScale="90000"/>
          </a:bodyPr>
          <a:lstStyle/>
          <a:p>
            <a:r>
              <a:rPr lang="en-US" b="1" dirty="0" smtClean="0"/>
              <a:t>Kenneth Clark’s “Doll Test”</a:t>
            </a:r>
            <a:br>
              <a:rPr lang="en-US" b="1" dirty="0" smtClean="0"/>
            </a:br>
            <a:r>
              <a:rPr lang="en-US" b="1" dirty="0" smtClean="0"/>
              <a:t>smaller version at Brown’s school</a:t>
            </a:r>
            <a:endParaRPr lang="en-US" b="1" dirty="0"/>
          </a:p>
        </p:txBody>
      </p:sp>
      <p:sp>
        <p:nvSpPr>
          <p:cNvPr id="4" name="Content Placeholder 3"/>
          <p:cNvSpPr>
            <a:spLocks noGrp="1"/>
          </p:cNvSpPr>
          <p:nvPr>
            <p:ph idx="1"/>
          </p:nvPr>
        </p:nvSpPr>
        <p:spPr>
          <a:xfrm>
            <a:off x="304800" y="1600200"/>
            <a:ext cx="8610600" cy="4800600"/>
          </a:xfrm>
          <a:solidFill>
            <a:schemeClr val="bg1">
              <a:lumMod val="95000"/>
            </a:schemeClr>
          </a:solidFill>
        </p:spPr>
        <p:txBody>
          <a:bodyPr>
            <a:noAutofit/>
          </a:bodyPr>
          <a:lstStyle/>
          <a:p>
            <a:r>
              <a:rPr lang="en-US" sz="3600" b="1" dirty="0" smtClean="0">
                <a:solidFill>
                  <a:schemeClr val="tx2">
                    <a:lumMod val="50000"/>
                  </a:schemeClr>
                </a:solidFill>
              </a:rPr>
              <a:t>Ten of sixteen Black children chose the white doll as their preference</a:t>
            </a:r>
          </a:p>
          <a:p>
            <a:r>
              <a:rPr lang="en-US" sz="3600" b="1" dirty="0" smtClean="0">
                <a:solidFill>
                  <a:schemeClr val="tx2">
                    <a:lumMod val="50000"/>
                  </a:schemeClr>
                </a:solidFill>
              </a:rPr>
              <a:t>Ten of sixteen also considered the white doll a “nice" doll. </a:t>
            </a:r>
          </a:p>
          <a:p>
            <a:r>
              <a:rPr lang="en-US" sz="3600" b="1" dirty="0" smtClean="0">
                <a:solidFill>
                  <a:schemeClr val="tx2">
                    <a:lumMod val="50000"/>
                  </a:schemeClr>
                </a:solidFill>
              </a:rPr>
              <a:t>Eleven of sixteen said that black doll was a “bad” doll</a:t>
            </a:r>
          </a:p>
          <a:p>
            <a:r>
              <a:rPr lang="en-US" sz="3600" b="1" dirty="0" smtClean="0">
                <a:solidFill>
                  <a:schemeClr val="tx2">
                    <a:lumMod val="50000"/>
                  </a:schemeClr>
                </a:solidFill>
              </a:rPr>
              <a:t>Ratios consistent w/ larger study of 300 children</a:t>
            </a:r>
            <a:endParaRPr lang="en-US" sz="3600" b="1" dirty="0">
              <a:solidFill>
                <a:schemeClr val="tx2">
                  <a:lumMod val="50000"/>
                </a:schemeClr>
              </a:solidFill>
            </a:endParaRPr>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a:solidFill>
            <a:schemeClr val="bg1"/>
          </a:solidFill>
        </p:spPr>
        <p:txBody>
          <a:bodyPr>
            <a:normAutofit/>
          </a:bodyPr>
          <a:lstStyle/>
          <a:p>
            <a:r>
              <a:rPr lang="en-US" sz="4800" b="1" i="1" dirty="0" err="1" smtClean="0"/>
              <a:t>Bolling</a:t>
            </a:r>
            <a:r>
              <a:rPr lang="en-US" sz="4800" b="1" i="1" dirty="0" smtClean="0"/>
              <a:t> v. Sharpe</a:t>
            </a:r>
            <a:r>
              <a:rPr lang="en-US" sz="4800" b="1" dirty="0" smtClean="0"/>
              <a:t> (1955)</a:t>
            </a:r>
            <a:endParaRPr lang="en-US" sz="4800" b="1" dirty="0"/>
          </a:p>
        </p:txBody>
      </p:sp>
      <p:sp>
        <p:nvSpPr>
          <p:cNvPr id="3" name="Content Placeholder 2"/>
          <p:cNvSpPr>
            <a:spLocks noGrp="1"/>
          </p:cNvSpPr>
          <p:nvPr>
            <p:ph idx="1"/>
          </p:nvPr>
        </p:nvSpPr>
        <p:spPr>
          <a:xfrm>
            <a:off x="457200" y="1219200"/>
            <a:ext cx="8229600" cy="5181600"/>
          </a:xfrm>
          <a:solidFill>
            <a:schemeClr val="bg1">
              <a:lumMod val="95000"/>
            </a:schemeClr>
          </a:solidFill>
        </p:spPr>
        <p:txBody>
          <a:bodyPr>
            <a:noAutofit/>
          </a:bodyPr>
          <a:lstStyle/>
          <a:p>
            <a:pPr>
              <a:buNone/>
            </a:pPr>
            <a:r>
              <a:rPr lang="en-US" sz="3800" b="1" dirty="0" smtClean="0">
                <a:solidFill>
                  <a:schemeClr val="tx2">
                    <a:lumMod val="75000"/>
                  </a:schemeClr>
                </a:solidFill>
              </a:rPr>
              <a:t>Washington, D.C. schools were segregated</a:t>
            </a:r>
          </a:p>
          <a:p>
            <a:pPr>
              <a:buNone/>
            </a:pPr>
            <a:r>
              <a:rPr lang="en-US" sz="3800" b="1" dirty="0" smtClean="0">
                <a:solidFill>
                  <a:schemeClr val="tx2">
                    <a:lumMod val="75000"/>
                  </a:schemeClr>
                </a:solidFill>
              </a:rPr>
              <a:t>Because D.C. is federal territory, 14</a:t>
            </a:r>
            <a:r>
              <a:rPr lang="en-US" sz="3800" b="1" baseline="30000" dirty="0" smtClean="0">
                <a:solidFill>
                  <a:schemeClr val="tx2">
                    <a:lumMod val="75000"/>
                  </a:schemeClr>
                </a:solidFill>
              </a:rPr>
              <a:t>th</a:t>
            </a:r>
            <a:r>
              <a:rPr lang="en-US" sz="3800" b="1" dirty="0" smtClean="0">
                <a:solidFill>
                  <a:schemeClr val="tx2">
                    <a:lumMod val="75000"/>
                  </a:schemeClr>
                </a:solidFill>
              </a:rPr>
              <a:t> Amendment Equal Protection clause does not directly apply</a:t>
            </a:r>
          </a:p>
          <a:p>
            <a:pPr>
              <a:buNone/>
            </a:pPr>
            <a:r>
              <a:rPr lang="en-US" sz="3800" b="1" dirty="0" smtClean="0">
                <a:solidFill>
                  <a:schemeClr val="tx2">
                    <a:lumMod val="75000"/>
                  </a:schemeClr>
                </a:solidFill>
              </a:rPr>
              <a:t>Supreme Court finds that </a:t>
            </a:r>
            <a:r>
              <a:rPr lang="en-US" sz="3800" b="1" i="1" dirty="0" smtClean="0">
                <a:solidFill>
                  <a:schemeClr val="tx2">
                    <a:lumMod val="75000"/>
                  </a:schemeClr>
                </a:solidFill>
              </a:rPr>
              <a:t>Brown</a:t>
            </a:r>
            <a:r>
              <a:rPr lang="en-US" sz="3800" b="1" dirty="0" smtClean="0">
                <a:solidFill>
                  <a:schemeClr val="tx2">
                    <a:lumMod val="75000"/>
                  </a:schemeClr>
                </a:solidFill>
              </a:rPr>
              <a:t> </a:t>
            </a:r>
            <a:r>
              <a:rPr lang="en-US" sz="3800" b="1" dirty="0">
                <a:solidFill>
                  <a:schemeClr val="tx2">
                    <a:lumMod val="75000"/>
                  </a:schemeClr>
                </a:solidFill>
              </a:rPr>
              <a:t>applies </a:t>
            </a:r>
            <a:r>
              <a:rPr lang="en-US" sz="3800" b="1" dirty="0" smtClean="0">
                <a:solidFill>
                  <a:schemeClr val="tx2">
                    <a:lumMod val="75000"/>
                  </a:schemeClr>
                </a:solidFill>
              </a:rPr>
              <a:t>through </a:t>
            </a:r>
            <a:r>
              <a:rPr lang="en-US" sz="3800" b="1" dirty="0">
                <a:solidFill>
                  <a:schemeClr val="tx2">
                    <a:lumMod val="75000"/>
                  </a:schemeClr>
                </a:solidFill>
              </a:rPr>
              <a:t>5th </a:t>
            </a:r>
            <a:r>
              <a:rPr lang="en-US" sz="3800" b="1" dirty="0" smtClean="0">
                <a:solidFill>
                  <a:schemeClr val="tx2">
                    <a:lumMod val="75000"/>
                  </a:schemeClr>
                </a:solidFill>
              </a:rPr>
              <a:t>Amendment due process clause (reverse incorporation)</a:t>
            </a:r>
            <a:endParaRPr lang="en-US" sz="3800" b="1" dirty="0">
              <a:solidFill>
                <a:schemeClr val="tx2">
                  <a:lumMod val="75000"/>
                </a:schemeClr>
              </a:solidFill>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solidFill>
            <a:schemeClr val="bg1"/>
          </a:solidFill>
        </p:spPr>
        <p:txBody>
          <a:bodyPr>
            <a:normAutofit fontScale="90000"/>
          </a:bodyPr>
          <a:lstStyle/>
          <a:p>
            <a:r>
              <a:rPr lang="en-US" b="1" dirty="0" smtClean="0"/>
              <a:t>Black Codes</a:t>
            </a:r>
            <a:endParaRPr lang="en-US" b="1" dirty="0"/>
          </a:p>
        </p:txBody>
      </p:sp>
      <p:sp>
        <p:nvSpPr>
          <p:cNvPr id="3" name="Content Placeholder 2"/>
          <p:cNvSpPr>
            <a:spLocks noGrp="1"/>
          </p:cNvSpPr>
          <p:nvPr>
            <p:ph idx="1"/>
          </p:nvPr>
        </p:nvSpPr>
        <p:spPr>
          <a:xfrm>
            <a:off x="228600" y="990600"/>
            <a:ext cx="8686800" cy="5562600"/>
          </a:xfrm>
          <a:solidFill>
            <a:schemeClr val="bg1">
              <a:lumMod val="95000"/>
            </a:schemeClr>
          </a:solidFill>
        </p:spPr>
        <p:txBody>
          <a:bodyPr>
            <a:noAutofit/>
          </a:bodyPr>
          <a:lstStyle/>
          <a:p>
            <a:pPr>
              <a:buNone/>
            </a:pPr>
            <a:r>
              <a:rPr lang="en-US" sz="3600" b="1" dirty="0" smtClean="0">
                <a:solidFill>
                  <a:schemeClr val="tx2">
                    <a:lumMod val="50000"/>
                  </a:schemeClr>
                </a:solidFill>
              </a:rPr>
              <a:t>Former slaves were “forbidden to appear in the towns in any other character than menial servants. They were required to reside on and cultivate the soil without the right to purchase or own it. There were excluded from many occupations of gain, and were not permitted to give testimony in the courts in any case where a white man was a party</a:t>
            </a:r>
            <a:r>
              <a:rPr lang="en-US" sz="3600" b="1" dirty="0" smtClean="0">
                <a:solidFill>
                  <a:schemeClr val="tx2">
                    <a:lumMod val="50000"/>
                  </a:schemeClr>
                </a:solidFill>
              </a:rPr>
              <a:t>.”</a:t>
            </a:r>
          </a:p>
          <a:p>
            <a:pPr algn="r">
              <a:buNone/>
            </a:pPr>
            <a:r>
              <a:rPr lang="en-US" sz="3600" b="1" i="1" dirty="0" smtClean="0">
                <a:solidFill>
                  <a:schemeClr val="accent2">
                    <a:lumMod val="50000"/>
                  </a:schemeClr>
                </a:solidFill>
              </a:rPr>
              <a:t>Slaughterhouse </a:t>
            </a:r>
            <a:r>
              <a:rPr lang="en-US" sz="3600" b="1" i="1" dirty="0" smtClean="0">
                <a:solidFill>
                  <a:schemeClr val="accent2">
                    <a:lumMod val="50000"/>
                  </a:schemeClr>
                </a:solidFill>
              </a:rPr>
              <a:t>Cases </a:t>
            </a:r>
            <a:r>
              <a:rPr lang="en-US" sz="3600" b="1" dirty="0" smtClean="0">
                <a:solidFill>
                  <a:schemeClr val="accent2">
                    <a:lumMod val="50000"/>
                  </a:schemeClr>
                </a:solidFill>
              </a:rPr>
              <a:t>(1872</a:t>
            </a:r>
            <a:r>
              <a:rPr lang="en-US" sz="3600" b="1" dirty="0" smtClean="0">
                <a:solidFill>
                  <a:schemeClr val="accent2">
                    <a:lumMod val="50000"/>
                  </a:schemeClr>
                </a:solidFill>
              </a:rPr>
              <a:t>)</a:t>
            </a:r>
            <a:endParaRPr lang="en-US" sz="3600" b="1" dirty="0">
              <a:solidFill>
                <a:schemeClr val="accent2">
                  <a:lumMod val="50000"/>
                </a:schemeClr>
              </a:solidFill>
            </a:endParaRPr>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chemeClr val="bg1"/>
          </a:solidFill>
        </p:spPr>
        <p:txBody>
          <a:bodyPr>
            <a:noAutofit/>
          </a:bodyPr>
          <a:lstStyle/>
          <a:p>
            <a:r>
              <a:rPr lang="en-US" sz="4800" b="1" i="1" dirty="0" smtClean="0"/>
              <a:t>Green v. New Kent County</a:t>
            </a:r>
            <a:r>
              <a:rPr lang="en-US" sz="4800" b="1" dirty="0"/>
              <a:t> </a:t>
            </a:r>
            <a:r>
              <a:rPr lang="en-US" sz="4800" b="1" dirty="0" smtClean="0"/>
              <a:t>(1968)</a:t>
            </a:r>
            <a:endParaRPr lang="en-US" sz="4800" b="1" dirty="0"/>
          </a:p>
        </p:txBody>
      </p:sp>
      <p:sp>
        <p:nvSpPr>
          <p:cNvPr id="3" name="Content Placeholder 2"/>
          <p:cNvSpPr>
            <a:spLocks noGrp="1"/>
          </p:cNvSpPr>
          <p:nvPr>
            <p:ph idx="1"/>
          </p:nvPr>
        </p:nvSpPr>
        <p:spPr>
          <a:xfrm>
            <a:off x="457200" y="1447800"/>
            <a:ext cx="8229600" cy="4678363"/>
          </a:xfrm>
          <a:solidFill>
            <a:schemeClr val="bg1">
              <a:lumMod val="95000"/>
            </a:schemeClr>
          </a:solidFill>
        </p:spPr>
        <p:txBody>
          <a:bodyPr/>
          <a:lstStyle/>
          <a:p>
            <a:pPr>
              <a:buNone/>
            </a:pPr>
            <a:r>
              <a:rPr lang="en-US" sz="4000" b="1" dirty="0" smtClean="0">
                <a:solidFill>
                  <a:schemeClr val="tx2">
                    <a:lumMod val="75000"/>
                  </a:schemeClr>
                </a:solidFill>
              </a:rPr>
              <a:t>Early desegregation plans allowed individuals to apply to any school regardless of race</a:t>
            </a:r>
          </a:p>
          <a:p>
            <a:pPr>
              <a:buNone/>
            </a:pPr>
            <a:r>
              <a:rPr lang="en-US" sz="4000" b="1" dirty="0" smtClean="0">
                <a:solidFill>
                  <a:schemeClr val="tx2">
                    <a:lumMod val="75000"/>
                  </a:schemeClr>
                </a:solidFill>
              </a:rPr>
              <a:t>Court finds that desegregation </a:t>
            </a:r>
            <a:r>
              <a:rPr lang="en-US" sz="4000" b="1" dirty="0">
                <a:solidFill>
                  <a:schemeClr val="tx2">
                    <a:lumMod val="75000"/>
                  </a:schemeClr>
                </a:solidFill>
              </a:rPr>
              <a:t>is more than formal race-blind choice, </a:t>
            </a:r>
            <a:r>
              <a:rPr lang="en-US" sz="4000" b="1" dirty="0" smtClean="0">
                <a:solidFill>
                  <a:schemeClr val="tx2">
                    <a:lumMod val="75000"/>
                  </a:schemeClr>
                </a:solidFill>
              </a:rPr>
              <a:t>must be </a:t>
            </a:r>
            <a:r>
              <a:rPr lang="en-US" sz="4000" b="1" dirty="0">
                <a:solidFill>
                  <a:schemeClr val="tx2">
                    <a:lumMod val="75000"/>
                  </a:schemeClr>
                </a:solidFill>
              </a:rPr>
              <a:t>genuinely "unified" school system</a:t>
            </a:r>
          </a:p>
          <a:p>
            <a:endParaRPr lang="en-US" dirty="0"/>
          </a:p>
        </p:txBody>
      </p:sp>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chemeClr val="bg1"/>
          </a:solidFill>
        </p:spPr>
        <p:txBody>
          <a:bodyPr>
            <a:normAutofit/>
          </a:bodyPr>
          <a:lstStyle/>
          <a:p>
            <a:r>
              <a:rPr lang="en-US" b="1" i="1" dirty="0" smtClean="0"/>
              <a:t>Griffin v. Prince</a:t>
            </a:r>
            <a:r>
              <a:rPr lang="en-US" b="1" dirty="0" smtClean="0"/>
              <a:t> </a:t>
            </a:r>
            <a:r>
              <a:rPr lang="en-US" b="1" i="1" dirty="0" smtClean="0"/>
              <a:t>Edward County (</a:t>
            </a:r>
            <a:r>
              <a:rPr lang="en-US" b="1" dirty="0" smtClean="0"/>
              <a:t>1968)</a:t>
            </a:r>
            <a:endParaRPr lang="en-US" b="1" dirty="0"/>
          </a:p>
        </p:txBody>
      </p:sp>
      <p:sp>
        <p:nvSpPr>
          <p:cNvPr id="3" name="Content Placeholder 2"/>
          <p:cNvSpPr>
            <a:spLocks noGrp="1"/>
          </p:cNvSpPr>
          <p:nvPr>
            <p:ph idx="1"/>
          </p:nvPr>
        </p:nvSpPr>
        <p:spPr>
          <a:xfrm>
            <a:off x="457200" y="1371600"/>
            <a:ext cx="8229600" cy="4754563"/>
          </a:xfrm>
          <a:solidFill>
            <a:schemeClr val="bg1">
              <a:lumMod val="95000"/>
            </a:schemeClr>
          </a:solidFill>
        </p:spPr>
        <p:txBody>
          <a:bodyPr>
            <a:normAutofit lnSpcReduction="10000"/>
          </a:bodyPr>
          <a:lstStyle/>
          <a:p>
            <a:pPr>
              <a:buNone/>
            </a:pPr>
            <a:r>
              <a:rPr lang="en-US" sz="4000" b="1" dirty="0" smtClean="0">
                <a:solidFill>
                  <a:schemeClr val="tx2">
                    <a:lumMod val="75000"/>
                  </a:schemeClr>
                </a:solidFill>
              </a:rPr>
              <a:t>Prince Edward County had closed all public schools and leased white schools to private “Christian academies” at preferred rates</a:t>
            </a:r>
          </a:p>
          <a:p>
            <a:pPr>
              <a:buNone/>
            </a:pPr>
            <a:r>
              <a:rPr lang="en-US" sz="4000" b="1" dirty="0" smtClean="0">
                <a:solidFill>
                  <a:schemeClr val="tx2">
                    <a:lumMod val="75000"/>
                  </a:schemeClr>
                </a:solidFill>
              </a:rPr>
              <a:t>Supreme Court finds that school </a:t>
            </a:r>
            <a:r>
              <a:rPr lang="en-US" sz="4000" b="1" dirty="0">
                <a:solidFill>
                  <a:schemeClr val="tx2">
                    <a:lumMod val="75000"/>
                  </a:schemeClr>
                </a:solidFill>
              </a:rPr>
              <a:t>boards cannot close public schools to avoid </a:t>
            </a:r>
            <a:r>
              <a:rPr lang="en-US" sz="4000" b="1" dirty="0" smtClean="0">
                <a:solidFill>
                  <a:schemeClr val="tx2">
                    <a:lumMod val="75000"/>
                  </a:schemeClr>
                </a:solidFill>
              </a:rPr>
              <a:t>desegregation; cannot </a:t>
            </a:r>
            <a:r>
              <a:rPr lang="en-US" sz="4000" b="1" dirty="0">
                <a:solidFill>
                  <a:schemeClr val="tx2">
                    <a:lumMod val="75000"/>
                  </a:schemeClr>
                </a:solidFill>
              </a:rPr>
              <a:t>privatize schools either</a:t>
            </a:r>
          </a:p>
          <a:p>
            <a:endParaRPr lang="en-US" dirty="0"/>
          </a:p>
        </p:txBody>
      </p:sp>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a:solidFill>
            <a:schemeClr val="bg1"/>
          </a:solidFill>
        </p:spPr>
        <p:txBody>
          <a:bodyPr>
            <a:normAutofit/>
          </a:bodyPr>
          <a:lstStyle/>
          <a:p>
            <a:r>
              <a:rPr lang="en-US" sz="4800" b="1" i="1" dirty="0" smtClean="0"/>
              <a:t>Milliken v.</a:t>
            </a:r>
            <a:r>
              <a:rPr lang="en-US" sz="4800" b="1" dirty="0" smtClean="0"/>
              <a:t> </a:t>
            </a:r>
            <a:r>
              <a:rPr lang="en-US" sz="4800" b="1" i="1" dirty="0" smtClean="0"/>
              <a:t>Bradley </a:t>
            </a:r>
            <a:r>
              <a:rPr lang="en-US" sz="4800" b="1" dirty="0" smtClean="0"/>
              <a:t>(1974)</a:t>
            </a:r>
            <a:endParaRPr lang="en-US" sz="4800" b="1" dirty="0"/>
          </a:p>
        </p:txBody>
      </p:sp>
      <p:sp>
        <p:nvSpPr>
          <p:cNvPr id="3" name="Content Placeholder 2"/>
          <p:cNvSpPr>
            <a:spLocks noGrp="1"/>
          </p:cNvSpPr>
          <p:nvPr>
            <p:ph idx="1"/>
          </p:nvPr>
        </p:nvSpPr>
        <p:spPr>
          <a:xfrm>
            <a:off x="228600" y="1371600"/>
            <a:ext cx="8610600" cy="5029200"/>
          </a:xfrm>
          <a:solidFill>
            <a:schemeClr val="bg1">
              <a:lumMod val="95000"/>
            </a:schemeClr>
          </a:solidFill>
        </p:spPr>
        <p:txBody>
          <a:bodyPr>
            <a:normAutofit/>
          </a:bodyPr>
          <a:lstStyle/>
          <a:p>
            <a:pPr>
              <a:buNone/>
            </a:pPr>
            <a:r>
              <a:rPr lang="en-US" sz="3600" b="1" dirty="0" smtClean="0">
                <a:solidFill>
                  <a:schemeClr val="tx2">
                    <a:lumMod val="75000"/>
                  </a:schemeClr>
                </a:solidFill>
              </a:rPr>
              <a:t>Judge found that state of Michigan drew school district lines to further segregation; ordered all suburban school districts to participate in Detroit desegregation plan</a:t>
            </a:r>
          </a:p>
          <a:p>
            <a:pPr>
              <a:buNone/>
            </a:pPr>
            <a:r>
              <a:rPr lang="en-US" sz="3600" b="1" dirty="0" smtClean="0">
                <a:solidFill>
                  <a:schemeClr val="tx2">
                    <a:lumMod val="75000"/>
                  </a:schemeClr>
                </a:solidFill>
              </a:rPr>
              <a:t>Supreme Court finds that courts </a:t>
            </a:r>
            <a:r>
              <a:rPr lang="en-US" sz="3600" b="1" dirty="0">
                <a:solidFill>
                  <a:schemeClr val="tx2">
                    <a:lumMod val="75000"/>
                  </a:schemeClr>
                </a:solidFill>
              </a:rPr>
              <a:t>cannot further desegregation through inter-district </a:t>
            </a:r>
            <a:r>
              <a:rPr lang="en-US" sz="3600" b="1" dirty="0" smtClean="0">
                <a:solidFill>
                  <a:schemeClr val="tx2">
                    <a:lumMod val="75000"/>
                  </a:schemeClr>
                </a:solidFill>
              </a:rPr>
              <a:t>solutions </a:t>
            </a:r>
            <a:r>
              <a:rPr lang="en-US" sz="3600" b="1" dirty="0">
                <a:solidFill>
                  <a:schemeClr val="tx2">
                    <a:lumMod val="75000"/>
                  </a:schemeClr>
                </a:solidFill>
              </a:rPr>
              <a:t>where segregation was </a:t>
            </a:r>
            <a:r>
              <a:rPr lang="en-US" sz="3600" b="1" dirty="0" smtClean="0">
                <a:solidFill>
                  <a:schemeClr val="tx2">
                    <a:lumMod val="75000"/>
                  </a:schemeClr>
                </a:solidFill>
              </a:rPr>
              <a:t>not fault of local districts</a:t>
            </a:r>
            <a:endParaRPr lang="en-US" sz="3600" b="1" dirty="0">
              <a:solidFill>
                <a:schemeClr val="tx2">
                  <a:lumMod val="75000"/>
                </a:schemeClr>
              </a:solidFill>
            </a:endParaRPr>
          </a:p>
          <a:p>
            <a:endParaRPr lang="en-US" dirty="0"/>
          </a:p>
        </p:txBody>
      </p:sp>
    </p:spTree>
    <p:custDataLst>
      <p:tags r:id="rId1"/>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bg1"/>
          </a:solidFill>
        </p:spPr>
        <p:txBody>
          <a:bodyPr/>
          <a:lstStyle/>
          <a:p>
            <a:r>
              <a:rPr lang="en-US" b="1" i="1" dirty="0" smtClean="0"/>
              <a:t>U.S. v. </a:t>
            </a:r>
            <a:r>
              <a:rPr lang="en-US" b="1" i="1" dirty="0" err="1" smtClean="0"/>
              <a:t>Fordice</a:t>
            </a:r>
            <a:r>
              <a:rPr lang="en-US" b="1" dirty="0" smtClean="0"/>
              <a:t> (1992)</a:t>
            </a:r>
            <a:endParaRPr lang="en-US" b="1" dirty="0"/>
          </a:p>
        </p:txBody>
      </p:sp>
      <p:sp>
        <p:nvSpPr>
          <p:cNvPr id="3" name="Content Placeholder 2"/>
          <p:cNvSpPr>
            <a:spLocks noGrp="1"/>
          </p:cNvSpPr>
          <p:nvPr>
            <p:ph idx="1"/>
          </p:nvPr>
        </p:nvSpPr>
        <p:spPr>
          <a:xfrm>
            <a:off x="457200" y="1295400"/>
            <a:ext cx="8229600" cy="5257800"/>
          </a:xfrm>
          <a:solidFill>
            <a:schemeClr val="bg1">
              <a:lumMod val="95000"/>
            </a:schemeClr>
          </a:solidFill>
        </p:spPr>
        <p:txBody>
          <a:bodyPr>
            <a:normAutofit/>
          </a:bodyPr>
          <a:lstStyle/>
          <a:p>
            <a:pPr>
              <a:buNone/>
            </a:pPr>
            <a:r>
              <a:rPr lang="en-US" sz="3600" b="1" dirty="0" smtClean="0">
                <a:solidFill>
                  <a:schemeClr val="tx2">
                    <a:lumMod val="75000"/>
                  </a:schemeClr>
                </a:solidFill>
              </a:rPr>
              <a:t>MS maintains higher admissions standards for historically white institutions (</a:t>
            </a:r>
            <a:r>
              <a:rPr lang="en-US" sz="3600" b="1" dirty="0" err="1" smtClean="0">
                <a:solidFill>
                  <a:schemeClr val="tx2">
                    <a:lumMod val="75000"/>
                  </a:schemeClr>
                </a:solidFill>
              </a:rPr>
              <a:t>HWI</a:t>
            </a:r>
            <a:r>
              <a:rPr lang="en-US" sz="3600" b="1" dirty="0" smtClean="0">
                <a:solidFill>
                  <a:schemeClr val="tx2">
                    <a:lumMod val="75000"/>
                  </a:schemeClr>
                </a:solidFill>
              </a:rPr>
              <a:t>) than historically black institutions, racial segregation largely preserved, funds </a:t>
            </a:r>
            <a:r>
              <a:rPr lang="en-US" sz="3600" b="1" dirty="0" err="1" smtClean="0">
                <a:solidFill>
                  <a:schemeClr val="tx2">
                    <a:lumMod val="75000"/>
                  </a:schemeClr>
                </a:solidFill>
              </a:rPr>
              <a:t>HWIs</a:t>
            </a:r>
            <a:r>
              <a:rPr lang="en-US" sz="3600" b="1" dirty="0" smtClean="0">
                <a:solidFill>
                  <a:schemeClr val="tx2">
                    <a:lumMod val="75000"/>
                  </a:schemeClr>
                </a:solidFill>
              </a:rPr>
              <a:t> at higher levels</a:t>
            </a:r>
          </a:p>
          <a:p>
            <a:pPr>
              <a:buNone/>
            </a:pPr>
            <a:r>
              <a:rPr lang="en-US" sz="3600" b="1" dirty="0" smtClean="0">
                <a:solidFill>
                  <a:schemeClr val="tx2">
                    <a:lumMod val="75000"/>
                  </a:schemeClr>
                </a:solidFill>
              </a:rPr>
              <a:t>Court finds that different </a:t>
            </a:r>
            <a:r>
              <a:rPr lang="en-US" sz="3600" b="1" dirty="0">
                <a:solidFill>
                  <a:schemeClr val="tx2">
                    <a:lumMod val="75000"/>
                  </a:schemeClr>
                </a:solidFill>
              </a:rPr>
              <a:t>admissions, funding and curricula improperly </a:t>
            </a:r>
            <a:r>
              <a:rPr lang="en-US" sz="3600" b="1" dirty="0" smtClean="0">
                <a:solidFill>
                  <a:schemeClr val="tx2">
                    <a:lumMod val="75000"/>
                  </a:schemeClr>
                </a:solidFill>
              </a:rPr>
              <a:t>perpetuated </a:t>
            </a:r>
            <a:r>
              <a:rPr lang="en-US" sz="3600" b="1" dirty="0">
                <a:solidFill>
                  <a:schemeClr val="tx2">
                    <a:lumMod val="75000"/>
                  </a:schemeClr>
                </a:solidFill>
              </a:rPr>
              <a:t>the segregation of </a:t>
            </a:r>
            <a:r>
              <a:rPr lang="en-US" sz="3600" b="1" dirty="0" smtClean="0">
                <a:solidFill>
                  <a:schemeClr val="tx2">
                    <a:lumMod val="75000"/>
                  </a:schemeClr>
                </a:solidFill>
              </a:rPr>
              <a:t>the MS university system</a:t>
            </a:r>
            <a:endParaRPr lang="en-US" sz="3600" b="1" dirty="0">
              <a:solidFill>
                <a:schemeClr val="tx2">
                  <a:lumMod val="75000"/>
                </a:schemeClr>
              </a:solidFill>
            </a:endParaRPr>
          </a:p>
          <a:p>
            <a:endParaRPr lang="en-US" dirty="0"/>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049962"/>
          </a:xfrm>
          <a:solidFill>
            <a:schemeClr val="bg1">
              <a:lumMod val="95000"/>
            </a:schemeClr>
          </a:solidFill>
        </p:spPr>
        <p:txBody>
          <a:bodyPr>
            <a:normAutofit fontScale="90000"/>
          </a:bodyPr>
          <a:lstStyle/>
          <a:p>
            <a:pPr algn="l">
              <a:lnSpc>
                <a:spcPct val="150000"/>
              </a:lnSpc>
            </a:pPr>
            <a:r>
              <a:rPr lang="en-US" sz="4000" b="1" dirty="0" smtClean="0"/>
              <a:t/>
            </a:r>
            <a:br>
              <a:rPr lang="en-US" sz="4000" b="1" dirty="0" smtClean="0"/>
            </a:br>
            <a:r>
              <a:rPr lang="en-US" sz="4900" b="1" dirty="0" smtClean="0">
                <a:solidFill>
                  <a:schemeClr val="tx2">
                    <a:lumMod val="50000"/>
                  </a:schemeClr>
                </a:solidFill>
              </a:rPr>
              <a:t>Political barriers, including: </a:t>
            </a:r>
            <a:br>
              <a:rPr lang="en-US" sz="4900" b="1" dirty="0" smtClean="0">
                <a:solidFill>
                  <a:schemeClr val="tx2">
                    <a:lumMod val="50000"/>
                  </a:schemeClr>
                </a:solidFill>
              </a:rPr>
            </a:br>
            <a:r>
              <a:rPr lang="en-US" sz="4900" b="1" dirty="0" smtClean="0">
                <a:solidFill>
                  <a:schemeClr val="tx2">
                    <a:lumMod val="50000"/>
                  </a:schemeClr>
                </a:solidFill>
              </a:rPr>
              <a:t>	literacy requirements </a:t>
            </a:r>
            <a:br>
              <a:rPr lang="en-US" sz="4900" b="1" dirty="0" smtClean="0">
                <a:solidFill>
                  <a:schemeClr val="tx2">
                    <a:lumMod val="50000"/>
                  </a:schemeClr>
                </a:solidFill>
              </a:rPr>
            </a:br>
            <a:r>
              <a:rPr lang="en-US" sz="4900" b="1" dirty="0" smtClean="0">
                <a:solidFill>
                  <a:schemeClr val="tx2">
                    <a:lumMod val="50000"/>
                  </a:schemeClr>
                </a:solidFill>
              </a:rPr>
              <a:t>	poll taxes </a:t>
            </a:r>
            <a:br>
              <a:rPr lang="en-US" sz="4900" b="1" dirty="0" smtClean="0">
                <a:solidFill>
                  <a:schemeClr val="tx2">
                    <a:lumMod val="50000"/>
                  </a:schemeClr>
                </a:solidFill>
              </a:rPr>
            </a:br>
            <a:r>
              <a:rPr lang="en-US" sz="4900" b="1" dirty="0" smtClean="0">
                <a:solidFill>
                  <a:schemeClr val="tx2">
                    <a:lumMod val="50000"/>
                  </a:schemeClr>
                </a:solidFill>
              </a:rPr>
              <a:t>	discretionary registration rules</a:t>
            </a:r>
            <a:br>
              <a:rPr lang="en-US" sz="4900" b="1" dirty="0" smtClean="0">
                <a:solidFill>
                  <a:schemeClr val="tx2">
                    <a:lumMod val="50000"/>
                  </a:schemeClr>
                </a:solidFill>
              </a:rPr>
            </a:br>
            <a:r>
              <a:rPr lang="en-US" sz="4900" b="1" dirty="0" smtClean="0">
                <a:solidFill>
                  <a:schemeClr val="tx2">
                    <a:lumMod val="50000"/>
                  </a:schemeClr>
                </a:solidFill>
              </a:rPr>
              <a:t>	“grandfather” waivers </a:t>
            </a:r>
            <a:br>
              <a:rPr lang="en-US" sz="4900" b="1" dirty="0" smtClean="0">
                <a:solidFill>
                  <a:schemeClr val="tx2">
                    <a:lumMod val="50000"/>
                  </a:schemeClr>
                </a:solidFill>
              </a:rPr>
            </a:br>
            <a:r>
              <a:rPr lang="en-US" sz="4900" b="1" dirty="0" smtClean="0">
                <a:solidFill>
                  <a:schemeClr val="tx2">
                    <a:lumMod val="50000"/>
                  </a:schemeClr>
                </a:solidFill>
              </a:rPr>
              <a:t>	single race primary elections </a:t>
            </a:r>
            <a:r>
              <a:rPr lang="en-US" dirty="0" smtClean="0"/>
              <a:t/>
            </a:r>
            <a:br>
              <a:rPr lang="en-US" dirty="0" smtClean="0"/>
            </a:br>
            <a:endParaRPr lang="en-US" dirty="0"/>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a:solidFill>
            <a:schemeClr val="bg1">
              <a:lumMod val="95000"/>
            </a:schemeClr>
          </a:solidFill>
        </p:spPr>
        <p:txBody>
          <a:bodyPr>
            <a:normAutofit fontScale="90000"/>
          </a:bodyPr>
          <a:lstStyle/>
          <a:p>
            <a:pPr algn="l">
              <a:lnSpc>
                <a:spcPct val="150000"/>
              </a:lnSpc>
            </a:pPr>
            <a:r>
              <a:rPr lang="en-US" b="1" dirty="0" smtClean="0">
                <a:solidFill>
                  <a:schemeClr val="tx2">
                    <a:lumMod val="50000"/>
                  </a:schemeClr>
                </a:solidFill>
              </a:rPr>
              <a:t>Economic barriers, including:</a:t>
            </a:r>
            <a:br>
              <a:rPr lang="en-US" b="1" dirty="0" smtClean="0">
                <a:solidFill>
                  <a:schemeClr val="tx2">
                    <a:lumMod val="50000"/>
                  </a:schemeClr>
                </a:solidFill>
              </a:rPr>
            </a:br>
            <a:r>
              <a:rPr lang="en-US" b="1" dirty="0" smtClean="0">
                <a:solidFill>
                  <a:schemeClr val="tx2">
                    <a:lumMod val="50000"/>
                  </a:schemeClr>
                </a:solidFill>
              </a:rPr>
              <a:t>	lack of access to capital or land</a:t>
            </a:r>
            <a:br>
              <a:rPr lang="en-US" b="1" dirty="0" smtClean="0">
                <a:solidFill>
                  <a:schemeClr val="tx2">
                    <a:lumMod val="50000"/>
                  </a:schemeClr>
                </a:solidFill>
              </a:rPr>
            </a:br>
            <a:r>
              <a:rPr lang="en-US" b="1" dirty="0" smtClean="0">
                <a:solidFill>
                  <a:schemeClr val="tx2">
                    <a:lumMod val="50000"/>
                  </a:schemeClr>
                </a:solidFill>
              </a:rPr>
              <a:t>	limited skills and literacy</a:t>
            </a:r>
            <a:br>
              <a:rPr lang="en-US" b="1" dirty="0" smtClean="0">
                <a:solidFill>
                  <a:schemeClr val="tx2">
                    <a:lumMod val="50000"/>
                  </a:schemeClr>
                </a:solidFill>
              </a:rPr>
            </a:br>
            <a:r>
              <a:rPr lang="en-US" b="1" dirty="0" smtClean="0">
                <a:solidFill>
                  <a:schemeClr val="tx2">
                    <a:lumMod val="50000"/>
                  </a:schemeClr>
                </a:solidFill>
              </a:rPr>
              <a:t>	significant intimidation, 				including vagrancy laws</a:t>
            </a:r>
            <a:br>
              <a:rPr lang="en-US" b="1" dirty="0" smtClean="0">
                <a:solidFill>
                  <a:schemeClr val="tx2">
                    <a:lumMod val="50000"/>
                  </a:schemeClr>
                </a:solidFill>
              </a:rPr>
            </a:br>
            <a:r>
              <a:rPr lang="en-US" b="1" dirty="0" smtClean="0">
                <a:solidFill>
                  <a:schemeClr val="tx2">
                    <a:lumMod val="50000"/>
                  </a:schemeClr>
                </a:solidFill>
              </a:rPr>
              <a:t>	licensing procedures excluding</a:t>
            </a:r>
            <a:br>
              <a:rPr lang="en-US" b="1" dirty="0" smtClean="0">
                <a:solidFill>
                  <a:schemeClr val="tx2">
                    <a:lumMod val="50000"/>
                  </a:schemeClr>
                </a:solidFill>
              </a:rPr>
            </a:br>
            <a:r>
              <a:rPr lang="en-US" b="1" dirty="0" smtClean="0">
                <a:solidFill>
                  <a:schemeClr val="tx2">
                    <a:lumMod val="50000"/>
                  </a:schemeClr>
                </a:solidFill>
              </a:rPr>
              <a:t> 		blacks</a:t>
            </a:r>
            <a:endParaRPr lang="en-US" b="1" dirty="0">
              <a:solidFill>
                <a:schemeClr val="tx2">
                  <a:lumMod val="50000"/>
                </a:schemeClr>
              </a:solidFill>
            </a:endParaRP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a:solidFill>
            <a:schemeClr val="bg1">
              <a:lumMod val="95000"/>
            </a:schemeClr>
          </a:solidFill>
        </p:spPr>
        <p:txBody>
          <a:bodyPr>
            <a:normAutofit fontScale="90000"/>
          </a:bodyPr>
          <a:lstStyle/>
          <a:p>
            <a:pPr algn="l">
              <a:lnSpc>
                <a:spcPct val="150000"/>
              </a:lnSpc>
            </a:pPr>
            <a:r>
              <a:rPr lang="en-US" sz="4900" b="1" dirty="0" smtClean="0">
                <a:solidFill>
                  <a:schemeClr val="tx2">
                    <a:lumMod val="50000"/>
                  </a:schemeClr>
                </a:solidFill>
              </a:rPr>
              <a:t>Social discrimination, including:</a:t>
            </a:r>
            <a:br>
              <a:rPr lang="en-US" sz="4900" b="1" dirty="0" smtClean="0">
                <a:solidFill>
                  <a:schemeClr val="tx2">
                    <a:lumMod val="50000"/>
                  </a:schemeClr>
                </a:solidFill>
              </a:rPr>
            </a:br>
            <a:r>
              <a:rPr lang="en-US" sz="4900" b="1" dirty="0" smtClean="0">
                <a:solidFill>
                  <a:schemeClr val="tx2">
                    <a:lumMod val="50000"/>
                  </a:schemeClr>
                </a:solidFill>
              </a:rPr>
              <a:t>	laws prohibiting intermarriage</a:t>
            </a:r>
            <a:br>
              <a:rPr lang="en-US" sz="4900" b="1" dirty="0" smtClean="0">
                <a:solidFill>
                  <a:schemeClr val="tx2">
                    <a:lumMod val="50000"/>
                  </a:schemeClr>
                </a:solidFill>
              </a:rPr>
            </a:br>
            <a:r>
              <a:rPr lang="en-US" sz="4900" b="1" dirty="0" smtClean="0">
                <a:solidFill>
                  <a:schemeClr val="tx2">
                    <a:lumMod val="50000"/>
                  </a:schemeClr>
                </a:solidFill>
              </a:rPr>
              <a:t>	use of separate facilities</a:t>
            </a:r>
            <a:br>
              <a:rPr lang="en-US" sz="4900" b="1" dirty="0" smtClean="0">
                <a:solidFill>
                  <a:schemeClr val="tx2">
                    <a:lumMod val="50000"/>
                  </a:schemeClr>
                </a:solidFill>
              </a:rPr>
            </a:br>
            <a:r>
              <a:rPr lang="en-US" sz="4900" b="1" dirty="0" smtClean="0">
                <a:solidFill>
                  <a:schemeClr val="tx2">
                    <a:lumMod val="50000"/>
                  </a:schemeClr>
                </a:solidFill>
              </a:rPr>
              <a:t>	residential segregation</a:t>
            </a:r>
            <a:br>
              <a:rPr lang="en-US" sz="4900" b="1" dirty="0" smtClean="0">
                <a:solidFill>
                  <a:schemeClr val="tx2">
                    <a:lumMod val="50000"/>
                  </a:schemeClr>
                </a:solidFill>
              </a:rPr>
            </a:br>
            <a:r>
              <a:rPr lang="en-US" sz="4900" b="1" dirty="0" smtClean="0">
                <a:solidFill>
                  <a:schemeClr val="tx2">
                    <a:lumMod val="50000"/>
                  </a:schemeClr>
                </a:solidFill>
              </a:rPr>
              <a:t>	school segregation</a:t>
            </a:r>
            <a:r>
              <a:rPr lang="en-US" dirty="0" smtClean="0"/>
              <a:t/>
            </a:r>
            <a:br>
              <a:rPr lang="en-US" dirty="0" smtClean="0"/>
            </a:br>
            <a:endParaRPr lang="en-US" dirty="0"/>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a:solidFill>
            <a:schemeClr val="bg1"/>
          </a:solidFill>
        </p:spPr>
        <p:txBody>
          <a:bodyPr>
            <a:normAutofit/>
          </a:bodyPr>
          <a:lstStyle/>
          <a:p>
            <a:r>
              <a:rPr lang="en-US" sz="4800" b="1" i="1" dirty="0" smtClean="0"/>
              <a:t>U.S. v. </a:t>
            </a:r>
            <a:r>
              <a:rPr lang="en-US" sz="4800" b="1" i="1" dirty="0" err="1" smtClean="0"/>
              <a:t>Carolene</a:t>
            </a:r>
            <a:r>
              <a:rPr lang="en-US" sz="4800" b="1" i="1" dirty="0" smtClean="0"/>
              <a:t> Products </a:t>
            </a:r>
            <a:r>
              <a:rPr lang="en-US" sz="4800" b="1" dirty="0" smtClean="0"/>
              <a:t>(1938)</a:t>
            </a:r>
            <a:endParaRPr lang="en-US" sz="4800" b="1" dirty="0"/>
          </a:p>
        </p:txBody>
      </p:sp>
      <p:sp>
        <p:nvSpPr>
          <p:cNvPr id="3" name="Content Placeholder 2"/>
          <p:cNvSpPr>
            <a:spLocks noGrp="1"/>
          </p:cNvSpPr>
          <p:nvPr>
            <p:ph idx="1"/>
          </p:nvPr>
        </p:nvSpPr>
        <p:spPr>
          <a:xfrm>
            <a:off x="457200" y="1295400"/>
            <a:ext cx="8229600" cy="5257800"/>
          </a:xfrm>
          <a:solidFill>
            <a:schemeClr val="bg1">
              <a:lumMod val="95000"/>
            </a:schemeClr>
          </a:solidFill>
        </p:spPr>
        <p:txBody>
          <a:bodyPr>
            <a:normAutofit/>
          </a:bodyPr>
          <a:lstStyle/>
          <a:p>
            <a:pPr>
              <a:buNone/>
            </a:pPr>
            <a:r>
              <a:rPr lang="en-US" sz="3600" b="1" dirty="0" smtClean="0">
                <a:solidFill>
                  <a:schemeClr val="tx2">
                    <a:lumMod val="50000"/>
                  </a:schemeClr>
                </a:solidFill>
              </a:rPr>
              <a:t>“Prejudice against discrete and insular minorities may be a special condition which tends to seriously curtail the operations of those political processes ordinarily to be called upon to protect minorities and which may call for a correspondingly more searching judicial inquiry.”</a:t>
            </a:r>
          </a:p>
          <a:p>
            <a:pPr>
              <a:buNone/>
            </a:pPr>
            <a:r>
              <a:rPr lang="en-US" b="1" dirty="0" smtClean="0">
                <a:solidFill>
                  <a:schemeClr val="tx2">
                    <a:lumMod val="50000"/>
                  </a:schemeClr>
                </a:solidFill>
              </a:rPr>
              <a:t>					</a:t>
            </a:r>
            <a:r>
              <a:rPr lang="en-US" b="1" i="1" dirty="0" smtClean="0">
                <a:solidFill>
                  <a:schemeClr val="tx2">
                    <a:lumMod val="50000"/>
                  </a:schemeClr>
                </a:solidFill>
              </a:rPr>
              <a:t>Justice Harlan Stone</a:t>
            </a:r>
          </a:p>
          <a:p>
            <a:endParaRPr lang="en-US" dirty="0"/>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bg1"/>
          </a:solidFill>
        </p:spPr>
        <p:txBody>
          <a:bodyPr>
            <a:normAutofit/>
          </a:bodyPr>
          <a:lstStyle/>
          <a:p>
            <a:r>
              <a:rPr lang="en-US" sz="4800" b="1" i="1" dirty="0" err="1" smtClean="0"/>
              <a:t>Korematsu</a:t>
            </a:r>
            <a:r>
              <a:rPr lang="en-US" sz="4800" b="1" i="1" dirty="0" smtClean="0"/>
              <a:t> v. U.S. </a:t>
            </a:r>
            <a:r>
              <a:rPr lang="en-US" sz="4800" b="1" dirty="0" smtClean="0"/>
              <a:t>(1944)</a:t>
            </a:r>
            <a:endParaRPr lang="en-US" sz="4800" b="1" dirty="0"/>
          </a:p>
        </p:txBody>
      </p:sp>
      <p:sp>
        <p:nvSpPr>
          <p:cNvPr id="3" name="Content Placeholder 2"/>
          <p:cNvSpPr>
            <a:spLocks noGrp="1"/>
          </p:cNvSpPr>
          <p:nvPr>
            <p:ph idx="1"/>
          </p:nvPr>
        </p:nvSpPr>
        <p:spPr>
          <a:solidFill>
            <a:schemeClr val="bg1">
              <a:lumMod val="95000"/>
            </a:schemeClr>
          </a:solidFill>
        </p:spPr>
        <p:txBody>
          <a:bodyPr>
            <a:normAutofit/>
          </a:bodyPr>
          <a:lstStyle/>
          <a:p>
            <a:pPr>
              <a:buNone/>
            </a:pPr>
            <a:r>
              <a:rPr lang="en-US" sz="4000" b="1" dirty="0" smtClean="0">
                <a:solidFill>
                  <a:schemeClr val="tx2">
                    <a:lumMod val="50000"/>
                  </a:schemeClr>
                </a:solidFill>
              </a:rPr>
              <a:t>“all legal restrictions which curtail the rights of a single racial group are inherently suspect” and are “subject to the most rigid scrutiny.”</a:t>
            </a:r>
          </a:p>
          <a:p>
            <a:pPr>
              <a:buNone/>
            </a:pPr>
            <a:r>
              <a:rPr lang="en-US" sz="4000" b="1" dirty="0">
                <a:solidFill>
                  <a:schemeClr val="tx2">
                    <a:lumMod val="50000"/>
                  </a:schemeClr>
                </a:solidFill>
              </a:rPr>
              <a:t>	</a:t>
            </a:r>
            <a:r>
              <a:rPr lang="en-US" sz="4000" b="1" dirty="0" smtClean="0">
                <a:solidFill>
                  <a:schemeClr val="tx2">
                    <a:lumMod val="50000"/>
                  </a:schemeClr>
                </a:solidFill>
              </a:rPr>
              <a:t>				</a:t>
            </a:r>
            <a:r>
              <a:rPr lang="en-US" sz="4000" b="1" i="1" dirty="0" smtClean="0">
                <a:solidFill>
                  <a:schemeClr val="tx2">
                    <a:lumMod val="50000"/>
                  </a:schemeClr>
                </a:solidFill>
              </a:rPr>
              <a:t>Justice Hugo Black</a:t>
            </a: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a:solidFill>
            <a:schemeClr val="bg1"/>
          </a:solidFill>
        </p:spPr>
        <p:txBody>
          <a:bodyPr>
            <a:normAutofit/>
          </a:bodyPr>
          <a:lstStyle/>
          <a:p>
            <a:r>
              <a:rPr lang="en-US" sz="4800" b="1" dirty="0" smtClean="0"/>
              <a:t>Three Forms of Discrimination</a:t>
            </a:r>
            <a:endParaRPr lang="en-US" sz="4800" b="1" dirty="0"/>
          </a:p>
        </p:txBody>
      </p:sp>
      <p:sp>
        <p:nvSpPr>
          <p:cNvPr id="3" name="Content Placeholder 2"/>
          <p:cNvSpPr>
            <a:spLocks noGrp="1"/>
          </p:cNvSpPr>
          <p:nvPr>
            <p:ph idx="1"/>
          </p:nvPr>
        </p:nvSpPr>
        <p:spPr>
          <a:xfrm>
            <a:off x="228600" y="1295400"/>
            <a:ext cx="8686800" cy="5257800"/>
          </a:xfrm>
          <a:solidFill>
            <a:schemeClr val="bg1">
              <a:lumMod val="95000"/>
            </a:schemeClr>
          </a:solidFill>
        </p:spPr>
        <p:txBody>
          <a:bodyPr>
            <a:noAutofit/>
          </a:bodyPr>
          <a:lstStyle/>
          <a:p>
            <a:pPr>
              <a:buNone/>
            </a:pPr>
            <a:r>
              <a:rPr lang="en-US" sz="3600" b="1" dirty="0" smtClean="0"/>
              <a:t>Facial: uses prohibited classification</a:t>
            </a:r>
          </a:p>
          <a:p>
            <a:pPr>
              <a:buNone/>
            </a:pPr>
            <a:r>
              <a:rPr lang="en-US" sz="3600" b="1" i="1" dirty="0" smtClean="0">
                <a:solidFill>
                  <a:schemeClr val="tx2">
                    <a:lumMod val="50000"/>
                  </a:schemeClr>
                </a:solidFill>
              </a:rPr>
              <a:t>	Loving v. VA</a:t>
            </a:r>
            <a:r>
              <a:rPr lang="en-US" sz="3600" b="1" dirty="0" smtClean="0">
                <a:solidFill>
                  <a:schemeClr val="tx2">
                    <a:lumMod val="50000"/>
                  </a:schemeClr>
                </a:solidFill>
              </a:rPr>
              <a:t>: banned interracial marriage</a:t>
            </a:r>
          </a:p>
          <a:p>
            <a:pPr>
              <a:buNone/>
            </a:pPr>
            <a:r>
              <a:rPr lang="en-US" sz="3600" b="1" dirty="0" smtClean="0"/>
              <a:t>Design: use of proxy to discriminate</a:t>
            </a:r>
          </a:p>
          <a:p>
            <a:pPr>
              <a:buNone/>
            </a:pPr>
            <a:r>
              <a:rPr lang="en-US" sz="3600" b="1" i="1" dirty="0" smtClean="0">
                <a:solidFill>
                  <a:schemeClr val="tx2">
                    <a:lumMod val="50000"/>
                  </a:schemeClr>
                </a:solidFill>
              </a:rPr>
              <a:t>	Griggs v. Duke Power</a:t>
            </a:r>
            <a:r>
              <a:rPr lang="en-US" sz="3600" b="1" dirty="0" smtClean="0">
                <a:solidFill>
                  <a:schemeClr val="tx2">
                    <a:lumMod val="50000"/>
                  </a:schemeClr>
                </a:solidFill>
              </a:rPr>
              <a:t>: required high school degree when couldn’t use race as factor</a:t>
            </a:r>
          </a:p>
          <a:p>
            <a:pPr>
              <a:buNone/>
            </a:pPr>
            <a:r>
              <a:rPr lang="en-US" sz="3600" b="1" dirty="0" smtClean="0"/>
              <a:t>As Applied: policy is fine, application is biased: </a:t>
            </a:r>
            <a:r>
              <a:rPr lang="en-US" sz="3600" b="1" i="1" dirty="0" smtClean="0">
                <a:solidFill>
                  <a:schemeClr val="tx2">
                    <a:lumMod val="50000"/>
                  </a:schemeClr>
                </a:solidFill>
              </a:rPr>
              <a:t>	</a:t>
            </a:r>
            <a:r>
              <a:rPr lang="en-US" sz="3600" b="1" i="1" dirty="0" err="1" smtClean="0">
                <a:solidFill>
                  <a:schemeClr val="tx2">
                    <a:lumMod val="50000"/>
                  </a:schemeClr>
                </a:solidFill>
              </a:rPr>
              <a:t>Yick</a:t>
            </a:r>
            <a:r>
              <a:rPr lang="en-US" sz="3600" b="1" i="1" dirty="0" smtClean="0">
                <a:solidFill>
                  <a:schemeClr val="tx2">
                    <a:lumMod val="50000"/>
                  </a:schemeClr>
                </a:solidFill>
              </a:rPr>
              <a:t> </a:t>
            </a:r>
            <a:r>
              <a:rPr lang="en-US" sz="3600" b="1" i="1" dirty="0" err="1" smtClean="0">
                <a:solidFill>
                  <a:schemeClr val="tx2">
                    <a:lumMod val="50000"/>
                  </a:schemeClr>
                </a:solidFill>
              </a:rPr>
              <a:t>Wo</a:t>
            </a:r>
            <a:r>
              <a:rPr lang="en-US" sz="3600" b="1" i="1" dirty="0" smtClean="0">
                <a:solidFill>
                  <a:schemeClr val="tx2">
                    <a:lumMod val="50000"/>
                  </a:schemeClr>
                </a:solidFill>
              </a:rPr>
              <a:t> v. Hopkins</a:t>
            </a:r>
            <a:r>
              <a:rPr lang="en-US" sz="3600" b="1" dirty="0" smtClean="0">
                <a:solidFill>
                  <a:schemeClr val="tx2">
                    <a:lumMod val="50000"/>
                  </a:schemeClr>
                </a:solidFill>
              </a:rPr>
              <a:t>: waivers granted to whites, but not Chinese</a:t>
            </a:r>
            <a:endParaRPr lang="en-US" sz="3600" b="1" dirty="0">
              <a:solidFill>
                <a:schemeClr val="tx2">
                  <a:lumMod val="50000"/>
                </a:schemeClr>
              </a:solidFill>
            </a:endParaRP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bg1"/>
          </a:solidFill>
        </p:spPr>
        <p:txBody>
          <a:bodyPr>
            <a:normAutofit/>
          </a:bodyPr>
          <a:lstStyle/>
          <a:p>
            <a:r>
              <a:rPr lang="en-US" sz="4800" b="1" dirty="0" smtClean="0"/>
              <a:t>Disparate Impact</a:t>
            </a:r>
            <a:endParaRPr lang="en-US" sz="4800" b="1" dirty="0"/>
          </a:p>
        </p:txBody>
      </p:sp>
      <p:sp>
        <p:nvSpPr>
          <p:cNvPr id="3" name="Content Placeholder 2"/>
          <p:cNvSpPr>
            <a:spLocks noGrp="1"/>
          </p:cNvSpPr>
          <p:nvPr>
            <p:ph idx="1"/>
          </p:nvPr>
        </p:nvSpPr>
        <p:spPr>
          <a:xfrm>
            <a:off x="457200" y="1219200"/>
            <a:ext cx="8229600" cy="5181600"/>
          </a:xfrm>
          <a:solidFill>
            <a:schemeClr val="bg1">
              <a:lumMod val="95000"/>
            </a:schemeClr>
          </a:solidFill>
        </p:spPr>
        <p:txBody>
          <a:bodyPr>
            <a:noAutofit/>
          </a:bodyPr>
          <a:lstStyle/>
          <a:p>
            <a:pPr>
              <a:buNone/>
            </a:pPr>
            <a:r>
              <a:rPr lang="en-US" sz="4000" b="1" dirty="0" smtClean="0">
                <a:solidFill>
                  <a:schemeClr val="tx2">
                    <a:lumMod val="50000"/>
                  </a:schemeClr>
                </a:solidFill>
              </a:rPr>
              <a:t>Law has disparate impact on groups</a:t>
            </a:r>
          </a:p>
          <a:p>
            <a:pPr>
              <a:buNone/>
            </a:pPr>
            <a:r>
              <a:rPr lang="en-US" sz="4000" b="1" dirty="0" smtClean="0">
                <a:solidFill>
                  <a:schemeClr val="tx2">
                    <a:lumMod val="50000"/>
                  </a:schemeClr>
                </a:solidFill>
              </a:rPr>
              <a:t>Impact results from discriminatory intent</a:t>
            </a:r>
          </a:p>
          <a:p>
            <a:pPr>
              <a:buNone/>
            </a:pPr>
            <a:r>
              <a:rPr lang="en-US" sz="4000" b="1" dirty="0" smtClean="0">
                <a:solidFill>
                  <a:schemeClr val="tx2">
                    <a:lumMod val="50000"/>
                  </a:schemeClr>
                </a:solidFill>
              </a:rPr>
              <a:t>Once challenger proves disparate impact, government or employer must show legitimate, nondiscriminatory purpose OR show other proximate cause for disparity</a:t>
            </a:r>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WERPOINTVERSION" val="12.0"/>
  <p:tag name="TPVERSION" val="2008"/>
  <p:tag name="PPVERSION" val="12.0"/>
  <p:tag name="TPFULLVERSION" val="4.2.3.231"/>
  <p:tag name="DELIMITERS" val="3.1"/>
  <p:tag name="SHOWBARVISIBLE" val="True"/>
  <p:tag name="EXPANDSHOWBAR" val="True"/>
  <p:tag name="USESECONDARYMONITOR" val="True"/>
  <p:tag name="SAVECSVWITHSESSION" val="False"/>
  <p:tag name="CSVFORMAT" val="0"/>
  <p:tag name="BULLETTYPE" val="3"/>
  <p:tag name="ANSWERNOWSTYLE" val="-1"/>
  <p:tag name="ANSWERNOWTEXT" val="Answer Now"/>
  <p:tag name="COUNTDOWNSTYLE" val="-1"/>
  <p:tag name="RESPCOUNTERSTYLE" val="-1"/>
  <p:tag name="RESPCOUNTERFORMAT" val="0"/>
  <p:tag name="RESPTABLESTYLE" val="-1"/>
  <p:tag name="COUNTDOWNSECONDS" val="10"/>
  <p:tag name="INPUTSOURCE" val="1"/>
  <p:tag name="NUMRESPONSES" val="1"/>
  <p:tag name="ALLOWDUPLICATES" val="False"/>
  <p:tag name="BACKUPSESSIONS" val="True"/>
  <p:tag name="BACKUPMAINTENANCE" val="7"/>
  <p:tag name="CHARTVALUEFORMAT" val="0%"/>
  <p:tag name="AUTOADVANCE" val="False"/>
  <p:tag name="REVIEWONLY" val="False"/>
  <p:tag name="ROTATIONINTERVAL" val="2"/>
  <p:tag name="AUTOUPDATEALIASES" val="True"/>
  <p:tag name="STDCHART" val="1"/>
  <p:tag name="RACEENDPOINTS" val="100"/>
  <p:tag name="RACERSMAXDISPLAYED" val="5"/>
  <p:tag name="RACEANIMATIONSPEED" val="3"/>
  <p:tag name="SKIPREMAININGRACESLIDES" val="True"/>
  <p:tag name="PARTICIPANTSINLEADERBOARD" val="5"/>
  <p:tag name="TEAMSINLEADERBOARD" val="5"/>
  <p:tag name="MAXRESPONDERS" val="5"/>
  <p:tag name="BUBBLENAMEVISIBLE" val="True"/>
  <p:tag name="BUBBLESIZEVISIBLE" val="True"/>
  <p:tag name="BUBBLEVALUEFORMAT" val="0.0"/>
  <p:tag name="BUBBLEGROUPING" val="3"/>
  <p:tag name="DEFAULTNUMTEAMS" val="5"/>
  <p:tag name="CUSTOMGRIDBACKCOLOR" val="-722948"/>
  <p:tag name="CUSTOMCELLFORECOLOR" val="-16777216"/>
  <p:tag name="CUSTOMCELLBACKCOLOR1" val="-657956"/>
  <p:tag name="CUSTOMCELLBACKCOLOR2" val="-13395457"/>
  <p:tag name="CUSTOMCELLBACKCOLOR3" val="-268652"/>
  <p:tag name="CUSTOMCELLBACKCOLOR4" val="-8355712"/>
  <p:tag name="USESCHEMECOLORS" val="True"/>
  <p:tag name="DISPLAYNAME" val="True"/>
  <p:tag name="DISPLAYDEVICENUMBER" val="True"/>
  <p:tag name="DISPLAYDEVICEID" val="True"/>
  <p:tag name="GRIDOPACITY" val="90"/>
  <p:tag name="GRIDROTATIONINTERVAL" val="2"/>
  <p:tag name="AUTOSIZEGRID" val="True"/>
  <p:tag name="GRIDSIZE" val="{Width=800, Height=600}"/>
  <p:tag name="GRIDPOSITION" val="1"/>
  <p:tag name="POLLINGCYCLE" val="2"/>
  <p:tag name="CHARTCOLORS" val="0"/>
  <p:tag name="CHARTLABELS" val="1"/>
  <p:tag name="RESETCHARTS" val="True"/>
  <p:tag name="INCLUDENONRESPONDERS" val="False"/>
  <p:tag name="MULTIRESPDIVISOR" val="1"/>
  <p:tag name="PARTLISTDEFAULT" val="1"/>
  <p:tag name="INCLUDEPPT" val="True"/>
  <p:tag name="ALLOWUSERFEEDBACK" val="True"/>
  <p:tag name="CORRECTPOINTVALUE" val="1"/>
  <p:tag name="INCORRECTPOINTVALUE" val="0"/>
  <p:tag name="REALTIMEBACKUP" val="False"/>
  <p:tag name="REALTIMEBACKUPPATH" val="(None)"/>
  <p:tag name="ZEROBASED" val="False"/>
  <p:tag name="AUTOADJUSTPARTRANGE" val="True"/>
  <p:tag name="CHARTSCALE" val="True"/>
  <p:tag name="ADVANCEDSETTINGSVIEW" val="False"/>
  <p:tag name="FIBDISPLAYRESULTS" val="True"/>
  <p:tag name="FIBNUMRESULTS" val="5"/>
  <p:tag name="FIBINCLUDEOTHER" val="True"/>
  <p:tag name="FIBDISPLAYKEYWORDS" val="True"/>
  <p:tag name="PRRESPONSE1" val="10"/>
  <p:tag name="PRRESPONSE2" val="9"/>
  <p:tag name="PRRESPONSE3" val="8"/>
  <p:tag name="PRRESPONSE4" val="7"/>
  <p:tag name="PRRESPONSE5" val="6"/>
  <p:tag name="PRRESPONSE6" val="5"/>
  <p:tag name="PRRESPONSE7" val="4"/>
  <p:tag name="PRRESPONSE8" val="3"/>
  <p:tag name="PRRESPONSE9" val="2"/>
  <p:tag name="PRRESPONSE10" val="1"/>
  <p:tag name="SHOWFLASHWARNING" val="True"/>
  <p:tag name="ALWAYSOPENPOLL" val="False"/>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9.xml><?xml version="1.0" encoding="utf-8"?>
<p:tagLst xmlns:a="http://schemas.openxmlformats.org/drawingml/2006/main" xmlns:r="http://schemas.openxmlformats.org/officeDocument/2006/relationships" xmlns:p="http://schemas.openxmlformats.org/presentationml/2006/main">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762</Words>
  <Application>Microsoft Office PowerPoint</Application>
  <PresentationFormat>On-screen Show (4:3)</PresentationFormat>
  <Paragraphs>79</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Slavery in the Constitution</vt:lpstr>
      <vt:lpstr>Black Codes</vt:lpstr>
      <vt:lpstr> Political barriers, including:   literacy requirements   poll taxes   discretionary registration rules  “grandfather” waivers   single race primary elections  </vt:lpstr>
      <vt:lpstr>Economic barriers, including:  lack of access to capital or land  limited skills and literacy  significant intimidation,     including vagrancy laws  licensing procedures excluding    blacks</vt:lpstr>
      <vt:lpstr>Social discrimination, including:  laws prohibiting intermarriage  use of separate facilities  residential segregation  school segregation </vt:lpstr>
      <vt:lpstr>U.S. v. Carolene Products (1938)</vt:lpstr>
      <vt:lpstr>Korematsu v. U.S. (1944)</vt:lpstr>
      <vt:lpstr>Three Forms of Discrimination</vt:lpstr>
      <vt:lpstr>Disparate Impact</vt:lpstr>
      <vt:lpstr>Lynching</vt:lpstr>
      <vt:lpstr>Strange Fruit</vt:lpstr>
      <vt:lpstr>U.S. v. Price (1966)</vt:lpstr>
      <vt:lpstr>U.S. v. Guest (1966)</vt:lpstr>
      <vt:lpstr>U.S. v. Guest (1966)</vt:lpstr>
      <vt:lpstr>U.S. v. Guest (1966)</vt:lpstr>
      <vt:lpstr>Missouri ex rel. Gaines v. Canada (1938)</vt:lpstr>
      <vt:lpstr>McLaurin v. Oklahoma Regents (1950)</vt:lpstr>
      <vt:lpstr>Kenneth Clark’s “Doll Test” smaller version at Brown’s school</vt:lpstr>
      <vt:lpstr>Bolling v. Sharpe (1955)</vt:lpstr>
      <vt:lpstr>Green v. New Kent County (1968)</vt:lpstr>
      <vt:lpstr>Griffin v. Prince Edward County (1968)</vt:lpstr>
      <vt:lpstr>Milliken v. Bradley (1974)</vt:lpstr>
      <vt:lpstr>U.S. v. Fordice (1992)</vt:lpstr>
    </vt:vector>
  </TitlesOfParts>
  <Company>University of Utah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Slavery in the Constitution</dc:title>
  <dc:creator>Daniel Levin</dc:creator>
  <cp:lastModifiedBy>Daniel Levin</cp:lastModifiedBy>
  <cp:revision>1</cp:revision>
  <dcterms:created xsi:type="dcterms:W3CDTF">2011-04-09T01:38:11Z</dcterms:created>
  <dcterms:modified xsi:type="dcterms:W3CDTF">2011-04-09T01:41:40Z</dcterms:modified>
</cp:coreProperties>
</file>