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Default Extension="gif" ContentType="image/gif"/>
  <Override PartName="/ppt/tags/tag2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7" r:id="rId3"/>
    <p:sldId id="288" r:id="rId4"/>
    <p:sldId id="264" r:id="rId5"/>
    <p:sldId id="284" r:id="rId6"/>
    <p:sldId id="263" r:id="rId7"/>
    <p:sldId id="258" r:id="rId8"/>
    <p:sldId id="265" r:id="rId9"/>
    <p:sldId id="286" r:id="rId10"/>
    <p:sldId id="262" r:id="rId11"/>
    <p:sldId id="257" r:id="rId12"/>
    <p:sldId id="261" r:id="rId13"/>
    <p:sldId id="266" r:id="rId14"/>
    <p:sldId id="267" r:id="rId15"/>
    <p:sldId id="292" r:id="rId16"/>
    <p:sldId id="272" r:id="rId17"/>
    <p:sldId id="268" r:id="rId18"/>
    <p:sldId id="285" r:id="rId19"/>
    <p:sldId id="275" r:id="rId20"/>
    <p:sldId id="291" r:id="rId21"/>
    <p:sldId id="289" r:id="rId22"/>
    <p:sldId id="270" r:id="rId23"/>
    <p:sldId id="271" r:id="rId24"/>
    <p:sldId id="279" r:id="rId25"/>
    <p:sldId id="280" r:id="rId26"/>
    <p:sldId id="290" r:id="rId27"/>
    <p:sldId id="281" r:id="rId28"/>
    <p:sldId id="269" r:id="rId29"/>
    <p:sldId id="274" r:id="rId30"/>
    <p:sldId id="277" r:id="rId31"/>
    <p:sldId id="278" r:id="rId32"/>
  </p:sldIdLst>
  <p:sldSz cx="9144000" cy="6858000" type="screen4x3"/>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3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4CC103-F246-4C30-B5D0-1C618F73F5A7}" type="datetimeFigureOut">
              <a:rPr lang="en-US" smtClean="0"/>
              <a:pPr/>
              <a:t>3/30/11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84320F-DE2D-43F7-9E2A-C11955FBB4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Guttmacher</a:t>
            </a:r>
            <a:r>
              <a:rPr lang="en-US" dirty="0" smtClean="0"/>
              <a:t> Institute – CDC #s</a:t>
            </a:r>
            <a:endParaRPr lang="en-US" dirty="0"/>
          </a:p>
        </p:txBody>
      </p:sp>
      <p:sp>
        <p:nvSpPr>
          <p:cNvPr id="4" name="Slide Number Placeholder 3"/>
          <p:cNvSpPr>
            <a:spLocks noGrp="1"/>
          </p:cNvSpPr>
          <p:nvPr>
            <p:ph type="sldNum" sz="quarter" idx="10"/>
          </p:nvPr>
        </p:nvSpPr>
        <p:spPr/>
        <p:txBody>
          <a:bodyPr/>
          <a:lstStyle/>
          <a:p>
            <a:fld id="{51B5F070-381A-48F7-B193-B3B8E4E5DBC4}"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Guttmacher</a:t>
            </a:r>
            <a:r>
              <a:rPr lang="en-US" dirty="0" smtClean="0"/>
              <a:t> Institute</a:t>
            </a:r>
            <a:endParaRPr lang="en-US" dirty="0"/>
          </a:p>
        </p:txBody>
      </p:sp>
      <p:sp>
        <p:nvSpPr>
          <p:cNvPr id="4" name="Slide Number Placeholder 3"/>
          <p:cNvSpPr>
            <a:spLocks noGrp="1"/>
          </p:cNvSpPr>
          <p:nvPr>
            <p:ph type="sldNum" sz="quarter" idx="10"/>
          </p:nvPr>
        </p:nvSpPr>
        <p:spPr/>
        <p:txBody>
          <a:bodyPr/>
          <a:lstStyle/>
          <a:p>
            <a:fld id="{51B5F070-381A-48F7-B193-B3B8E4E5DBC4}"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A86034-72BF-4057-BA09-9EEDCA66522A}"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3/30/11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3/30/11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3/30/11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3/30/11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271E3-51AA-4D58-AE9E-EBBC1332A0A9}" type="datetimeFigureOut">
              <a:rPr lang="en-US" smtClean="0"/>
              <a:pPr/>
              <a:t>3/30/11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271E3-51AA-4D58-AE9E-EBBC1332A0A9}" type="datetimeFigureOut">
              <a:rPr lang="en-US" smtClean="0"/>
              <a:pPr/>
              <a:t>3/30/11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271E3-51AA-4D58-AE9E-EBBC1332A0A9}" type="datetimeFigureOut">
              <a:rPr lang="en-US" smtClean="0"/>
              <a:pPr/>
              <a:t>3/30/11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271E3-51AA-4D58-AE9E-EBBC1332A0A9}" type="datetimeFigureOut">
              <a:rPr lang="en-US" smtClean="0"/>
              <a:pPr/>
              <a:t>3/30/11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71E3-51AA-4D58-AE9E-EBBC1332A0A9}" type="datetimeFigureOut">
              <a:rPr lang="en-US" smtClean="0"/>
              <a:pPr/>
              <a:t>3/30/11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71E3-51AA-4D58-AE9E-EBBC1332A0A9}" type="datetimeFigureOut">
              <a:rPr lang="en-US" smtClean="0"/>
              <a:pPr/>
              <a:t>3/30/11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71E3-51AA-4D58-AE9E-EBBC1332A0A9}" type="datetimeFigureOut">
              <a:rPr lang="en-US" smtClean="0"/>
              <a:pPr/>
              <a:t>3/30/11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71E3-51AA-4D58-AE9E-EBBC1332A0A9}" type="datetimeFigureOut">
              <a:rPr lang="en-US" smtClean="0"/>
              <a:pPr/>
              <a:t>3/30/11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792A0-3C27-4F45-A713-7F77313D63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3.gi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4.gif"/></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9.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normAutofit/>
          </a:bodyPr>
          <a:lstStyle/>
          <a:p>
            <a:r>
              <a:rPr lang="en-US" sz="5400" b="1" dirty="0" smtClean="0"/>
              <a:t>Privacy</a:t>
            </a:r>
            <a:endParaRPr lang="en-US" sz="5400" b="1" dirty="0"/>
          </a:p>
        </p:txBody>
      </p:sp>
      <p:sp>
        <p:nvSpPr>
          <p:cNvPr id="3" name="Subtitle 2"/>
          <p:cNvSpPr>
            <a:spLocks noGrp="1"/>
          </p:cNvSpPr>
          <p:nvPr>
            <p:ph type="subTitle" idx="1"/>
          </p:nvPr>
        </p:nvSpPr>
        <p:spPr/>
        <p:txBody>
          <a:bodyPr>
            <a:normAutofit/>
          </a:bodyPr>
          <a:lstStyle/>
          <a:p>
            <a:r>
              <a:rPr lang="en-US" dirty="0" smtClean="0"/>
              <a:t>Griswold v. CT; Roe v. Wade; Planned Parenthood v. Casey</a:t>
            </a:r>
          </a:p>
          <a:p>
            <a:r>
              <a:rPr lang="en-US" dirty="0" smtClean="0"/>
              <a:t>Archive: Meyer v. NE; </a:t>
            </a:r>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Griswold v. Connecticut</a:t>
            </a:r>
            <a:endParaRPr lang="en-US" sz="5400"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bg1"/>
          </a:solidFill>
        </p:spPr>
        <p:txBody>
          <a:bodyPr>
            <a:normAutofit/>
          </a:bodyPr>
          <a:lstStyle/>
          <a:p>
            <a:r>
              <a:rPr lang="en-US" sz="4800" b="1" i="1" dirty="0" err="1" smtClean="0"/>
              <a:t>Eisenstadt</a:t>
            </a:r>
            <a:r>
              <a:rPr lang="en-US" sz="4800" b="1" i="1" dirty="0" smtClean="0"/>
              <a:t> v. Baird</a:t>
            </a:r>
            <a:r>
              <a:rPr lang="en-US" sz="4800" b="1" dirty="0" smtClean="0"/>
              <a:t> (1971)</a:t>
            </a:r>
            <a:endParaRPr lang="en-US" sz="4800" b="1" dirty="0"/>
          </a:p>
        </p:txBody>
      </p:sp>
      <p:sp>
        <p:nvSpPr>
          <p:cNvPr id="3" name="Content Placeholder 2"/>
          <p:cNvSpPr>
            <a:spLocks noGrp="1"/>
          </p:cNvSpPr>
          <p:nvPr>
            <p:ph idx="1"/>
          </p:nvPr>
        </p:nvSpPr>
        <p:spPr>
          <a:xfrm>
            <a:off x="304800" y="1447800"/>
            <a:ext cx="8610600" cy="5105400"/>
          </a:xfrm>
          <a:solidFill>
            <a:schemeClr val="bg1">
              <a:lumMod val="95000"/>
            </a:schemeClr>
          </a:solidFill>
        </p:spPr>
        <p:txBody>
          <a:bodyPr>
            <a:normAutofit lnSpcReduction="10000"/>
          </a:bodyPr>
          <a:lstStyle/>
          <a:p>
            <a:pPr>
              <a:buNone/>
            </a:pPr>
            <a:r>
              <a:rPr lang="en-US" sz="4000" b="1" dirty="0" smtClean="0">
                <a:solidFill>
                  <a:schemeClr val="accent1">
                    <a:lumMod val="50000"/>
                  </a:schemeClr>
                </a:solidFill>
              </a:rPr>
              <a:t>MA law prohibited sale or distribution of contraceptives to unmarried individuals</a:t>
            </a:r>
          </a:p>
          <a:p>
            <a:pPr>
              <a:buNone/>
            </a:pPr>
            <a:r>
              <a:rPr lang="en-US" sz="4000" b="1" dirty="0" smtClean="0">
                <a:solidFill>
                  <a:schemeClr val="accent1">
                    <a:lumMod val="50000"/>
                  </a:schemeClr>
                </a:solidFill>
              </a:rPr>
              <a:t>Court finds that right to privacy is individual and not restricted to married couples</a:t>
            </a:r>
          </a:p>
          <a:p>
            <a:pPr>
              <a:buNone/>
            </a:pPr>
            <a:r>
              <a:rPr lang="en-US" sz="4000" b="1" dirty="0" smtClean="0">
                <a:solidFill>
                  <a:schemeClr val="accent1">
                    <a:lumMod val="50000"/>
                  </a:schemeClr>
                </a:solidFill>
              </a:rPr>
              <a:t>Extends </a:t>
            </a:r>
            <a:r>
              <a:rPr lang="en-US" sz="4000" b="1" i="1" dirty="0">
                <a:solidFill>
                  <a:schemeClr val="accent1">
                    <a:lumMod val="50000"/>
                  </a:schemeClr>
                </a:solidFill>
              </a:rPr>
              <a:t>Griswold</a:t>
            </a:r>
            <a:r>
              <a:rPr lang="en-US" sz="4000" b="1" dirty="0">
                <a:solidFill>
                  <a:schemeClr val="accent1">
                    <a:lumMod val="50000"/>
                  </a:schemeClr>
                </a:solidFill>
              </a:rPr>
              <a:t> to unmarried individuals</a:t>
            </a:r>
            <a:r>
              <a:rPr lang="en-US" dirty="0">
                <a:solidFill>
                  <a:schemeClr val="accent1">
                    <a:lumMod val="50000"/>
                  </a:schemeClr>
                </a:solidFill>
              </a:rPr>
              <a:t>	</a:t>
            </a:r>
          </a:p>
          <a:p>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xfrm>
            <a:off x="228600" y="1447800"/>
            <a:ext cx="8686800" cy="5029200"/>
          </a:xfrm>
          <a:solidFill>
            <a:schemeClr val="bg1">
              <a:lumMod val="95000"/>
            </a:schemeClr>
          </a:solidFill>
        </p:spPr>
        <p:txBody>
          <a:bodyPr>
            <a:normAutofit/>
          </a:bodyPr>
          <a:lstStyle/>
          <a:p>
            <a:pPr>
              <a:buNone/>
            </a:pPr>
            <a:r>
              <a:rPr lang="en-US" sz="3600" b="1" dirty="0" smtClean="0"/>
              <a:t>Under Common Law, abortion was legal until “Quickening” (fetal movement, </a:t>
            </a:r>
            <a:r>
              <a:rPr lang="en-US" sz="3600" b="1" dirty="0" smtClean="0"/>
              <a:t>usually (18-24 months) </a:t>
            </a:r>
            <a:endParaRPr lang="en-US" sz="3600" b="1" dirty="0" smtClean="0"/>
          </a:p>
          <a:p>
            <a:pPr>
              <a:buNone/>
            </a:pPr>
            <a:r>
              <a:rPr lang="en-US" sz="3600" b="1" dirty="0" smtClean="0"/>
              <a:t>1821– Connecticut passes </a:t>
            </a:r>
            <a:r>
              <a:rPr lang="en-US" sz="3600" b="1" dirty="0" smtClean="0"/>
              <a:t>1st abortion law</a:t>
            </a:r>
          </a:p>
          <a:p>
            <a:pPr>
              <a:buNone/>
            </a:pPr>
            <a:r>
              <a:rPr lang="en-US" sz="3600" b="1" dirty="0" smtClean="0"/>
              <a:t>American Medical Association campaigns to get abortion outlawed in every state</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xfrm>
            <a:off x="228600" y="1447800"/>
            <a:ext cx="8686800" cy="5181600"/>
          </a:xfrm>
          <a:solidFill>
            <a:schemeClr val="bg1">
              <a:lumMod val="95000"/>
            </a:schemeClr>
          </a:solidFill>
        </p:spPr>
        <p:txBody>
          <a:bodyPr>
            <a:noAutofit/>
          </a:bodyPr>
          <a:lstStyle/>
          <a:p>
            <a:pPr>
              <a:buNone/>
            </a:pPr>
            <a:r>
              <a:rPr lang="en-US" sz="3600" b="1" dirty="0" smtClean="0"/>
              <a:t>1959 – American Law Institute Model Penal Code allows abortion w/ physician choice</a:t>
            </a:r>
          </a:p>
          <a:p>
            <a:pPr>
              <a:buNone/>
            </a:pPr>
            <a:r>
              <a:rPr lang="en-US" sz="3600" b="1" dirty="0" smtClean="0"/>
              <a:t>1962 – T</a:t>
            </a:r>
            <a:r>
              <a:rPr lang="en-US" sz="3600" b="1" dirty="0" smtClean="0"/>
              <a:t>halidomide found to cause birth defects. Sherri </a:t>
            </a:r>
            <a:r>
              <a:rPr lang="en-US" sz="3600" b="1" dirty="0" err="1" smtClean="0"/>
              <a:t>Finkbine</a:t>
            </a:r>
            <a:r>
              <a:rPr lang="en-US" sz="3600" b="1" dirty="0" smtClean="0"/>
              <a:t> goes to Sweden for abortion, 52% of public approves, 32% disapprove.</a:t>
            </a:r>
          </a:p>
          <a:p>
            <a:pPr>
              <a:buNone/>
            </a:pPr>
            <a:r>
              <a:rPr lang="en-US" sz="3600" b="1" dirty="0" smtClean="0"/>
              <a:t>1965 – Rubella epidemic. Gallup Poll finds 77% approve of abortion for birth defects, only 18% approve for economic reasons</a:t>
            </a:r>
            <a:endParaRPr lang="en-US" sz="3600" b="1"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000" b="1" dirty="0" smtClean="0"/>
              <a:t>1967 – Colorado passes first liberal abortion law, followed by North Carolina and California</a:t>
            </a:r>
          </a:p>
          <a:p>
            <a:pPr>
              <a:buNone/>
            </a:pPr>
            <a:r>
              <a:rPr lang="en-US" sz="4000" b="1" dirty="0" smtClean="0"/>
              <a:t>1968 – Reform laws passed in </a:t>
            </a:r>
            <a:r>
              <a:rPr lang="en-US" sz="4000" b="1" dirty="0" smtClean="0"/>
              <a:t>Arkansas, Delaware, Georgia, Kansas, Maryland, Mississippi, New Mexico, Oregon</a:t>
            </a:r>
            <a:endParaRPr lang="en-US" sz="4000" b="1"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xfrm>
            <a:off x="228600" y="1143000"/>
            <a:ext cx="8686800" cy="5486400"/>
          </a:xfrm>
          <a:solidFill>
            <a:schemeClr val="bg1">
              <a:lumMod val="95000"/>
            </a:schemeClr>
          </a:solidFill>
        </p:spPr>
        <p:txBody>
          <a:bodyPr/>
          <a:lstStyle/>
          <a:p>
            <a:pPr>
              <a:buNone/>
            </a:pPr>
            <a:r>
              <a:rPr lang="en-US" sz="3600" b="1" dirty="0" smtClean="0"/>
              <a:t>1968 – President Johnson’s </a:t>
            </a:r>
            <a:r>
              <a:rPr lang="en-US" sz="3600" b="1" dirty="0" smtClean="0"/>
              <a:t>Committee on </a:t>
            </a:r>
            <a:r>
              <a:rPr lang="en-US" sz="3600" b="1" dirty="0" smtClean="0"/>
              <a:t>the </a:t>
            </a:r>
            <a:r>
              <a:rPr lang="en-US" sz="3600" b="1" dirty="0" smtClean="0"/>
              <a:t>Status of Women </a:t>
            </a:r>
            <a:r>
              <a:rPr lang="en-US" sz="3600" b="1" dirty="0" smtClean="0"/>
              <a:t>calls </a:t>
            </a:r>
            <a:r>
              <a:rPr lang="en-US" sz="3600" b="1" dirty="0" smtClean="0"/>
              <a:t>for </a:t>
            </a:r>
            <a:r>
              <a:rPr lang="en-US" sz="3600" b="1" dirty="0" smtClean="0"/>
              <a:t>repeal </a:t>
            </a:r>
            <a:r>
              <a:rPr lang="en-US" sz="3600" b="1" dirty="0" smtClean="0"/>
              <a:t>of all abortion laws</a:t>
            </a:r>
            <a:r>
              <a:rPr lang="en-US" sz="3600" b="1" dirty="0" smtClean="0"/>
              <a:t>.</a:t>
            </a:r>
            <a:endParaRPr lang="en-US" sz="3600" b="1" dirty="0" smtClean="0"/>
          </a:p>
          <a:p>
            <a:pPr>
              <a:buNone/>
            </a:pPr>
            <a:r>
              <a:rPr lang="en-US" sz="3600" b="1" dirty="0" smtClean="0"/>
              <a:t>1969 – Sen. </a:t>
            </a:r>
            <a:r>
              <a:rPr lang="en-US" sz="3600" b="1" dirty="0" smtClean="0"/>
              <a:t>Robert Packwood </a:t>
            </a:r>
            <a:r>
              <a:rPr lang="en-US" sz="3600" b="1" dirty="0" smtClean="0"/>
              <a:t>(R-OR) introduces bill </a:t>
            </a:r>
            <a:r>
              <a:rPr lang="en-US" sz="3600" b="1" dirty="0" smtClean="0"/>
              <a:t>to legalize abortion </a:t>
            </a:r>
            <a:r>
              <a:rPr lang="en-US" sz="3600" b="1" dirty="0" smtClean="0"/>
              <a:t>in D.C.</a:t>
            </a:r>
          </a:p>
          <a:p>
            <a:pPr>
              <a:buNone/>
            </a:pPr>
            <a:r>
              <a:rPr lang="en-US" sz="3600" b="1" dirty="0" smtClean="0"/>
              <a:t>1970 – </a:t>
            </a:r>
            <a:r>
              <a:rPr lang="en-US" sz="3600" b="1" dirty="0" smtClean="0"/>
              <a:t>Hawaii, New </a:t>
            </a:r>
            <a:r>
              <a:rPr lang="en-US" sz="3600" b="1" dirty="0" smtClean="0"/>
              <a:t>York, Washington, Alaska and</a:t>
            </a:r>
            <a:r>
              <a:rPr lang="en-US" sz="3600" b="1" dirty="0" smtClean="0"/>
              <a:t> </a:t>
            </a:r>
            <a:r>
              <a:rPr lang="en-US" sz="3600" b="1" dirty="0" smtClean="0"/>
              <a:t>Florida repeal abortion laws; So. Carolina and Virginia adopt Model Penal Code</a:t>
            </a:r>
          </a:p>
          <a:p>
            <a:pPr>
              <a:buNone/>
            </a:pPr>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a:solidFill>
            <a:schemeClr val="bg1"/>
          </a:solidFill>
        </p:spPr>
        <p:txBody>
          <a:bodyPr/>
          <a:lstStyle/>
          <a:p>
            <a:r>
              <a:rPr lang="en-US" b="1" dirty="0" smtClean="0"/>
              <a:t>Pre-Roe Legal Reform/Repeal</a:t>
            </a:r>
            <a:endParaRPr lang="en-US" b="1" dirty="0"/>
          </a:p>
        </p:txBody>
      </p:sp>
      <p:pic>
        <p:nvPicPr>
          <p:cNvPr id="4" name="Content Placeholder 3" descr="abortion law reform.gif"/>
          <p:cNvPicPr>
            <a:picLocks noGrp="1" noChangeAspect="1"/>
          </p:cNvPicPr>
          <p:nvPr>
            <p:ph idx="1"/>
          </p:nvPr>
        </p:nvPicPr>
        <p:blipFill>
          <a:blip r:embed="rId3" cstate="print"/>
          <a:stretch>
            <a:fillRect/>
          </a:stretch>
        </p:blipFill>
        <p:spPr>
          <a:xfrm>
            <a:off x="152400" y="914400"/>
            <a:ext cx="8686800" cy="5943600"/>
          </a:xfrm>
        </p:spPr>
      </p:pic>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Roe v. Wade</a:t>
            </a:r>
            <a:endParaRPr lang="en-US" sz="5400"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p:spPr>
        <p:txBody>
          <a:bodyPr>
            <a:normAutofit fontScale="90000"/>
          </a:bodyPr>
          <a:lstStyle/>
          <a:p>
            <a:r>
              <a:rPr lang="en-US" b="1" dirty="0" smtClean="0"/>
              <a:t>Abortions </a:t>
            </a:r>
            <a:r>
              <a:rPr lang="en-US" b="1" dirty="0"/>
              <a:t>per 1,000 women </a:t>
            </a:r>
            <a:r>
              <a:rPr lang="en-US" b="1" dirty="0" smtClean="0"/>
              <a:t/>
            </a:r>
            <a:br>
              <a:rPr lang="en-US" b="1" dirty="0" smtClean="0"/>
            </a:br>
            <a:r>
              <a:rPr lang="en-US" b="1" dirty="0" smtClean="0"/>
              <a:t>aged </a:t>
            </a:r>
            <a:r>
              <a:rPr lang="en-US" b="1" dirty="0"/>
              <a:t>15-44, by year</a:t>
            </a:r>
            <a:endParaRPr lang="en-US" dirty="0"/>
          </a:p>
        </p:txBody>
      </p:sp>
      <p:pic>
        <p:nvPicPr>
          <p:cNvPr id="4" name="Content Placeholder 3" descr="IB-induced-abortion-c1.gif"/>
          <p:cNvPicPr>
            <a:picLocks noGrp="1" noChangeAspect="1"/>
          </p:cNvPicPr>
          <p:nvPr>
            <p:ph idx="1"/>
          </p:nvPr>
        </p:nvPicPr>
        <p:blipFill>
          <a:blip r:embed="rId3" cstate="print"/>
          <a:stretch>
            <a:fillRect/>
          </a:stretch>
        </p:blipFill>
        <p:spPr>
          <a:xfrm>
            <a:off x="152400" y="1447800"/>
            <a:ext cx="8753475" cy="5105400"/>
          </a:xfrm>
          <a:solidFill>
            <a:schemeClr val="bg1"/>
          </a:solidFill>
        </p:spPr>
      </p:pic>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bg1"/>
          </a:solidFill>
        </p:spPr>
        <p:txBody>
          <a:bodyPr/>
          <a:lstStyle/>
          <a:p>
            <a:r>
              <a:rPr lang="en-US" b="1" dirty="0" smtClean="0"/>
              <a:t>Abortion Characteristics, 2008</a:t>
            </a:r>
            <a:endParaRPr lang="en-US" b="1" dirty="0"/>
          </a:p>
        </p:txBody>
      </p:sp>
      <p:graphicFrame>
        <p:nvGraphicFramePr>
          <p:cNvPr id="4" name="Content Placeholder 3"/>
          <p:cNvGraphicFramePr>
            <a:graphicFrameLocks noGrp="1"/>
          </p:cNvGraphicFramePr>
          <p:nvPr>
            <p:ph idx="1"/>
          </p:nvPr>
        </p:nvGraphicFramePr>
        <p:xfrm>
          <a:off x="228600" y="1066800"/>
          <a:ext cx="8686800" cy="5532120"/>
        </p:xfrm>
        <a:graphic>
          <a:graphicData uri="http://schemas.openxmlformats.org/drawingml/2006/table">
            <a:tbl>
              <a:tblPr firstRow="1" bandRow="1">
                <a:tableStyleId>{5C22544A-7EE6-4342-B048-85BDC9FD1C3A}</a:tableStyleId>
              </a:tblPr>
              <a:tblGrid>
                <a:gridCol w="3200400"/>
                <a:gridCol w="2590800"/>
                <a:gridCol w="2895600"/>
              </a:tblGrid>
              <a:tr h="2125144">
                <a:tc>
                  <a:txBody>
                    <a:bodyPr/>
                    <a:lstStyle/>
                    <a:p>
                      <a:endParaRPr lang="en-US" sz="3200" dirty="0"/>
                    </a:p>
                  </a:txBody>
                  <a:tcPr/>
                </a:tc>
                <a:tc>
                  <a:txBody>
                    <a:bodyPr/>
                    <a:lstStyle/>
                    <a:p>
                      <a:r>
                        <a:rPr lang="en-US" sz="4000" b="1" dirty="0" smtClean="0"/>
                        <a:t>Women Obtaining</a:t>
                      </a:r>
                      <a:r>
                        <a:rPr lang="en-US" sz="4000" b="1" baseline="0" dirty="0" smtClean="0"/>
                        <a:t> abortions</a:t>
                      </a:r>
                      <a:endParaRPr lang="en-US" sz="4000" b="1" dirty="0"/>
                    </a:p>
                  </a:txBody>
                  <a:tcPr/>
                </a:tc>
                <a:tc>
                  <a:txBody>
                    <a:bodyPr/>
                    <a:lstStyle/>
                    <a:p>
                      <a:r>
                        <a:rPr lang="en-US" sz="4000" b="1" dirty="0" smtClean="0"/>
                        <a:t>All Women Aged 15-44</a:t>
                      </a:r>
                      <a:endParaRPr lang="en-US" sz="4000" b="1" dirty="0"/>
                    </a:p>
                  </a:txBody>
                  <a:tcPr/>
                </a:tc>
              </a:tr>
              <a:tr h="775846">
                <a:tc>
                  <a:txBody>
                    <a:bodyPr/>
                    <a:lstStyle/>
                    <a:p>
                      <a:r>
                        <a:rPr lang="en-US" sz="3600" b="1" dirty="0" smtClean="0"/>
                        <a:t>Married</a:t>
                      </a:r>
                      <a:endParaRPr lang="en-US" sz="3600" b="1" dirty="0"/>
                    </a:p>
                  </a:txBody>
                  <a:tcPr/>
                </a:tc>
                <a:tc>
                  <a:txBody>
                    <a:bodyPr/>
                    <a:lstStyle/>
                    <a:p>
                      <a:r>
                        <a:rPr lang="en-US" sz="4000" b="1" dirty="0" smtClean="0"/>
                        <a:t>14.8</a:t>
                      </a:r>
                      <a:endParaRPr lang="en-US" sz="4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smtClean="0"/>
                        <a:t>43.6</a:t>
                      </a:r>
                      <a:endParaRPr lang="en-US" sz="4000" b="1" dirty="0"/>
                    </a:p>
                  </a:txBody>
                  <a:tcPr/>
                </a:tc>
              </a:tr>
              <a:tr h="1315565">
                <a:tc>
                  <a:txBody>
                    <a:bodyPr/>
                    <a:lstStyle/>
                    <a:p>
                      <a:r>
                        <a:rPr lang="en-US" sz="3600" b="1" dirty="0" smtClean="0"/>
                        <a:t>Not married, cohabiting</a:t>
                      </a:r>
                      <a:endParaRPr lang="en-US" sz="3600" b="1" dirty="0"/>
                    </a:p>
                  </a:txBody>
                  <a:tcPr/>
                </a:tc>
                <a:tc>
                  <a:txBody>
                    <a:bodyPr/>
                    <a:lstStyle/>
                    <a:p>
                      <a:r>
                        <a:rPr lang="en-US" sz="4000" b="1" dirty="0" smtClean="0"/>
                        <a:t>29.2</a:t>
                      </a:r>
                      <a:endParaRPr lang="en-US" sz="4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smtClean="0"/>
                        <a:t>8.4</a:t>
                      </a:r>
                    </a:p>
                  </a:txBody>
                  <a:tcPr/>
                </a:tc>
              </a:tr>
              <a:tr h="1315565">
                <a:tc>
                  <a:txBody>
                    <a:bodyPr/>
                    <a:lstStyle/>
                    <a:p>
                      <a:r>
                        <a:rPr lang="en-US" sz="3600" b="1" dirty="0" smtClean="0"/>
                        <a:t>Not married, not cohabiting</a:t>
                      </a:r>
                      <a:endParaRPr lang="en-US" sz="3600" b="1" dirty="0"/>
                    </a:p>
                  </a:txBody>
                  <a:tcPr/>
                </a:tc>
                <a:tc>
                  <a:txBody>
                    <a:bodyPr/>
                    <a:lstStyle/>
                    <a:p>
                      <a:r>
                        <a:rPr lang="en-US" sz="4000" b="1" dirty="0" smtClean="0"/>
                        <a:t>56</a:t>
                      </a:r>
                      <a:endParaRPr lang="en-US" sz="4000" b="1" dirty="0"/>
                    </a:p>
                  </a:txBody>
                  <a:tcPr/>
                </a:tc>
                <a:tc>
                  <a:txBody>
                    <a:bodyPr/>
                    <a:lstStyle/>
                    <a:p>
                      <a:r>
                        <a:rPr lang="en-US" sz="4000" b="1" dirty="0" smtClean="0"/>
                        <a:t>47.9</a:t>
                      </a:r>
                      <a:endParaRPr lang="en-US" sz="4000" b="1" dirty="0"/>
                    </a:p>
                  </a:txBody>
                  <a:tcPr/>
                </a:tc>
              </a:tr>
            </a:tbl>
          </a:graphicData>
        </a:graphic>
      </p:graphicFrame>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Original Right to Privacy</a:t>
            </a:r>
            <a:endParaRPr lang="en-US" b="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normAutofit/>
          </a:bodyPr>
          <a:lstStyle/>
          <a:p>
            <a:pPr>
              <a:buNone/>
            </a:pPr>
            <a:r>
              <a:rPr lang="en-US" sz="4000" b="1" dirty="0" smtClean="0"/>
              <a:t>Samuel </a:t>
            </a:r>
            <a:r>
              <a:rPr lang="en-US" sz="4000" b="1" dirty="0" smtClean="0"/>
              <a:t>D. Warren and Louis Brandeis </a:t>
            </a:r>
            <a:r>
              <a:rPr lang="en-US" sz="4000" b="1" dirty="0" smtClean="0"/>
              <a:t>argue in Harvard Law Review (1890) </a:t>
            </a:r>
            <a:r>
              <a:rPr lang="en-US" sz="4000" b="1" dirty="0" smtClean="0"/>
              <a:t>that </a:t>
            </a:r>
            <a:r>
              <a:rPr lang="en-US" sz="4000" b="1" dirty="0" smtClean="0"/>
              <a:t>newspapers are </a:t>
            </a:r>
            <a:r>
              <a:rPr lang="en-US" sz="4000" b="1" dirty="0" smtClean="0"/>
              <a:t>the primary sources of "the unwarranted invasion of individual privacy" and urged that he courts "protect the privacy of private life."</a:t>
            </a:r>
          </a:p>
          <a:p>
            <a:pPr>
              <a:buNone/>
            </a:pPr>
            <a:endParaRPr lang="en-US" dirty="0" smtClean="0"/>
          </a:p>
          <a:p>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bg1"/>
          </a:solidFill>
        </p:spPr>
        <p:txBody>
          <a:bodyPr>
            <a:noAutofit/>
          </a:bodyPr>
          <a:lstStyle/>
          <a:p>
            <a:r>
              <a:rPr lang="en-US" sz="5400" b="1" dirty="0" smtClean="0"/>
              <a:t>Abortion Characteristics, 2008</a:t>
            </a:r>
            <a:endParaRPr lang="en-US" sz="5400" b="1" dirty="0"/>
          </a:p>
        </p:txBody>
      </p:sp>
      <p:graphicFrame>
        <p:nvGraphicFramePr>
          <p:cNvPr id="4" name="Content Placeholder 3"/>
          <p:cNvGraphicFramePr>
            <a:graphicFrameLocks noGrp="1"/>
          </p:cNvGraphicFramePr>
          <p:nvPr>
            <p:ph idx="1"/>
          </p:nvPr>
        </p:nvGraphicFramePr>
        <p:xfrm>
          <a:off x="228600" y="990600"/>
          <a:ext cx="8686800" cy="5622305"/>
        </p:xfrm>
        <a:graphic>
          <a:graphicData uri="http://schemas.openxmlformats.org/drawingml/2006/table">
            <a:tbl>
              <a:tblPr firstRow="1" bandRow="1">
                <a:tableStyleId>{5C22544A-7EE6-4342-B048-85BDC9FD1C3A}</a:tableStyleId>
              </a:tblPr>
              <a:tblGrid>
                <a:gridCol w="3200400"/>
                <a:gridCol w="2590800"/>
                <a:gridCol w="2895600"/>
              </a:tblGrid>
              <a:tr h="1866728">
                <a:tc>
                  <a:txBody>
                    <a:bodyPr/>
                    <a:lstStyle/>
                    <a:p>
                      <a:endParaRPr lang="en-US" sz="3200" dirty="0"/>
                    </a:p>
                  </a:txBody>
                  <a:tcPr/>
                </a:tc>
                <a:tc>
                  <a:txBody>
                    <a:bodyPr/>
                    <a:lstStyle/>
                    <a:p>
                      <a:r>
                        <a:rPr lang="en-US" sz="4000" b="1" dirty="0" smtClean="0"/>
                        <a:t>Women Obtaining</a:t>
                      </a:r>
                      <a:r>
                        <a:rPr lang="en-US" sz="4000" b="1" baseline="0" dirty="0" smtClean="0"/>
                        <a:t> abortions</a:t>
                      </a:r>
                      <a:endParaRPr lang="en-US" sz="4000" b="1" dirty="0"/>
                    </a:p>
                  </a:txBody>
                  <a:tcPr/>
                </a:tc>
                <a:tc>
                  <a:txBody>
                    <a:bodyPr/>
                    <a:lstStyle/>
                    <a:p>
                      <a:r>
                        <a:rPr lang="en-US" sz="4000" b="1" dirty="0" smtClean="0"/>
                        <a:t>All Women Aged 15-44</a:t>
                      </a:r>
                      <a:endParaRPr lang="en-US" sz="4000" b="1" dirty="0"/>
                    </a:p>
                  </a:txBody>
                  <a:tcPr/>
                </a:tc>
              </a:tr>
              <a:tr h="1155593">
                <a:tc>
                  <a:txBody>
                    <a:bodyPr/>
                    <a:lstStyle/>
                    <a:p>
                      <a:r>
                        <a:rPr lang="en-US" sz="3600" b="1" dirty="0" smtClean="0">
                          <a:solidFill>
                            <a:srgbClr val="C00000"/>
                          </a:solidFill>
                        </a:rPr>
                        <a:t>Below</a:t>
                      </a:r>
                      <a:r>
                        <a:rPr lang="en-US" sz="3600" b="1" dirty="0" smtClean="0"/>
                        <a:t> Poverty Level</a:t>
                      </a:r>
                      <a:endParaRPr lang="en-US" sz="3600" b="1" dirty="0"/>
                    </a:p>
                  </a:txBody>
                  <a:tcPr/>
                </a:tc>
                <a:tc>
                  <a:txBody>
                    <a:bodyPr/>
                    <a:lstStyle/>
                    <a:p>
                      <a:r>
                        <a:rPr lang="en-US" sz="4400" b="1" dirty="0" smtClean="0"/>
                        <a:t>42.4%</a:t>
                      </a:r>
                      <a:endParaRPr lang="en-US" sz="4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1" dirty="0" smtClean="0"/>
                        <a:t>15.9%</a:t>
                      </a:r>
                      <a:endParaRPr lang="en-US" sz="4400" b="1" dirty="0"/>
                    </a:p>
                  </a:txBody>
                  <a:tcPr/>
                </a:tc>
              </a:tr>
              <a:tr h="1234441">
                <a:tc>
                  <a:txBody>
                    <a:bodyPr/>
                    <a:lstStyle/>
                    <a:p>
                      <a:pPr>
                        <a:buFont typeface="Wingdings"/>
                        <a:buNone/>
                      </a:pPr>
                      <a:r>
                        <a:rPr lang="en-US" sz="3600" b="1" baseline="0" dirty="0" smtClean="0"/>
                        <a:t>&gt;Poverty Level</a:t>
                      </a:r>
                    </a:p>
                    <a:p>
                      <a:pPr>
                        <a:buFont typeface="Wingdings"/>
                        <a:buNone/>
                      </a:pPr>
                      <a:r>
                        <a:rPr lang="en-US" sz="3600" b="1" dirty="0" smtClean="0"/>
                        <a:t>&lt;</a:t>
                      </a:r>
                      <a:r>
                        <a:rPr lang="en-US" sz="3600" b="1" baseline="0" dirty="0" smtClean="0"/>
                        <a:t> 200% Poverty</a:t>
                      </a:r>
                      <a:endParaRPr lang="en-US" sz="3600" b="1" dirty="0"/>
                    </a:p>
                  </a:txBody>
                  <a:tcPr/>
                </a:tc>
                <a:tc>
                  <a:txBody>
                    <a:bodyPr/>
                    <a:lstStyle/>
                    <a:p>
                      <a:r>
                        <a:rPr lang="en-US" sz="4400" b="1" dirty="0" smtClean="0"/>
                        <a:t>26.5%</a:t>
                      </a:r>
                      <a:endParaRPr lang="en-US" sz="4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1" dirty="0" smtClean="0"/>
                        <a:t>18.6%</a:t>
                      </a:r>
                    </a:p>
                  </a:txBody>
                  <a:tcPr/>
                </a:tc>
              </a:tr>
              <a:tr h="1278904">
                <a:tc>
                  <a:txBody>
                    <a:bodyPr/>
                    <a:lstStyle/>
                    <a:p>
                      <a:r>
                        <a:rPr lang="en-US" sz="3600" b="1" dirty="0" smtClean="0"/>
                        <a:t>&gt; 200% Poverty</a:t>
                      </a:r>
                      <a:endParaRPr lang="en-US" sz="3600" b="1" dirty="0"/>
                    </a:p>
                  </a:txBody>
                  <a:tcPr/>
                </a:tc>
                <a:tc>
                  <a:txBody>
                    <a:bodyPr/>
                    <a:lstStyle/>
                    <a:p>
                      <a:r>
                        <a:rPr lang="en-US" sz="4400" b="1" dirty="0" smtClean="0"/>
                        <a:t>31.1%</a:t>
                      </a:r>
                      <a:endParaRPr lang="en-US" sz="4400" b="1" dirty="0"/>
                    </a:p>
                  </a:txBody>
                  <a:tcPr/>
                </a:tc>
                <a:tc>
                  <a:txBody>
                    <a:bodyPr/>
                    <a:lstStyle/>
                    <a:p>
                      <a:r>
                        <a:rPr lang="en-US" sz="4400" b="1" dirty="0" smtClean="0"/>
                        <a:t>65.4% </a:t>
                      </a:r>
                      <a:endParaRPr lang="en-US" sz="4400" b="1" dirty="0"/>
                    </a:p>
                  </a:txBody>
                  <a:tcPr/>
                </a:tc>
              </a:tr>
            </a:tbl>
          </a:graphicData>
        </a:graphic>
      </p:graphicFrame>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bg1"/>
          </a:solidFill>
        </p:spPr>
        <p:txBody>
          <a:bodyPr>
            <a:normAutofit/>
          </a:bodyPr>
          <a:lstStyle/>
          <a:p>
            <a:r>
              <a:rPr lang="en-US" sz="5400" b="1" dirty="0" smtClean="0"/>
              <a:t>Frequency of Abortion</a:t>
            </a:r>
            <a:endParaRPr lang="en-US" sz="5400" b="1" dirty="0"/>
          </a:p>
        </p:txBody>
      </p:sp>
      <p:sp>
        <p:nvSpPr>
          <p:cNvPr id="3" name="Content Placeholder 2"/>
          <p:cNvSpPr>
            <a:spLocks noGrp="1"/>
          </p:cNvSpPr>
          <p:nvPr>
            <p:ph idx="1"/>
          </p:nvPr>
        </p:nvSpPr>
        <p:spPr>
          <a:xfrm>
            <a:off x="228600" y="1066800"/>
            <a:ext cx="8686800" cy="5486400"/>
          </a:xfrm>
          <a:solidFill>
            <a:schemeClr val="bg1">
              <a:lumMod val="95000"/>
            </a:schemeClr>
          </a:solidFill>
        </p:spPr>
        <p:txBody>
          <a:bodyPr>
            <a:normAutofit/>
          </a:bodyPr>
          <a:lstStyle/>
          <a:p>
            <a:pPr>
              <a:buNone/>
            </a:pPr>
            <a:r>
              <a:rPr lang="en-US" sz="4000" b="1" dirty="0" smtClean="0">
                <a:solidFill>
                  <a:schemeClr val="tx2"/>
                </a:solidFill>
              </a:rPr>
              <a:t>In 2003, 19.4% of pregnancies ended in abortion (CDC Survey)</a:t>
            </a:r>
          </a:p>
          <a:p>
            <a:pPr>
              <a:buNone/>
            </a:pPr>
            <a:r>
              <a:rPr lang="en-US" sz="4000" b="1" dirty="0" smtClean="0">
                <a:solidFill>
                  <a:schemeClr val="tx2"/>
                </a:solidFill>
              </a:rPr>
              <a:t>Approx. 40% of American women will have an abortion at some point in their lives</a:t>
            </a:r>
          </a:p>
          <a:p>
            <a:pPr>
              <a:buNone/>
            </a:pPr>
            <a:r>
              <a:rPr lang="en-US" sz="4000" b="1" dirty="0" smtClean="0">
                <a:solidFill>
                  <a:schemeClr val="tx2"/>
                </a:solidFill>
              </a:rPr>
              <a:t>Abortion is less common in U.S. than many developing countries (~50% lower than Mexico, for example)</a:t>
            </a:r>
            <a:endParaRPr lang="en-US" sz="4000" b="1" dirty="0">
              <a:solidFill>
                <a:schemeClr val="tx2"/>
              </a:solidFill>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bg1"/>
          </a:solidFill>
        </p:spPr>
        <p:txBody>
          <a:bodyPr>
            <a:noAutofit/>
          </a:bodyPr>
          <a:lstStyle/>
          <a:p>
            <a:r>
              <a:rPr lang="en-US" sz="4600" b="1" dirty="0" smtClean="0"/>
              <a:t>Abortion Mortality pre &amp; post </a:t>
            </a:r>
            <a:r>
              <a:rPr lang="en-US" sz="4600" b="1" i="1" dirty="0" smtClean="0"/>
              <a:t>Roe</a:t>
            </a:r>
            <a:endParaRPr lang="en-US" sz="4600" b="1" i="1" dirty="0"/>
          </a:p>
        </p:txBody>
      </p:sp>
      <p:pic>
        <p:nvPicPr>
          <p:cNvPr id="4" name="Content Placeholder 3" descr="abortion mortality.gif"/>
          <p:cNvPicPr>
            <a:picLocks noGrp="1" noChangeAspect="1"/>
          </p:cNvPicPr>
          <p:nvPr>
            <p:ph idx="1"/>
          </p:nvPr>
        </p:nvPicPr>
        <p:blipFill>
          <a:blip r:embed="rId4" cstate="print"/>
          <a:stretch>
            <a:fillRect/>
          </a:stretch>
        </p:blipFill>
        <p:spPr>
          <a:xfrm>
            <a:off x="304800" y="914400"/>
            <a:ext cx="8534400" cy="5943600"/>
          </a:xfrm>
        </p:spPr>
      </p:pic>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bg1"/>
          </a:solidFill>
        </p:spPr>
        <p:txBody>
          <a:bodyPr>
            <a:normAutofit/>
          </a:bodyPr>
          <a:lstStyle/>
          <a:p>
            <a:r>
              <a:rPr lang="en-US" sz="4800" b="1" dirty="0" smtClean="0"/>
              <a:t>% of Abortions Before 8 Weeks</a:t>
            </a:r>
            <a:endParaRPr lang="en-US" sz="4800" b="1" dirty="0"/>
          </a:p>
        </p:txBody>
      </p:sp>
      <p:pic>
        <p:nvPicPr>
          <p:cNvPr id="4" name="Content Placeholder 3" descr="ratio of early abortions.gif"/>
          <p:cNvPicPr>
            <a:picLocks noGrp="1" noChangeAspect="1"/>
          </p:cNvPicPr>
          <p:nvPr>
            <p:ph idx="1"/>
          </p:nvPr>
        </p:nvPicPr>
        <p:blipFill>
          <a:blip r:embed="rId4" cstate="print"/>
          <a:stretch>
            <a:fillRect/>
          </a:stretch>
        </p:blipFill>
        <p:spPr>
          <a:xfrm>
            <a:off x="533400" y="838200"/>
            <a:ext cx="8229600" cy="6019800"/>
          </a:xfrm>
        </p:spPr>
      </p:pic>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i="1" dirty="0" smtClean="0"/>
              <a:t>Ohio v. Akron Center for </a:t>
            </a:r>
            <a:br>
              <a:rPr lang="en-US" b="1" i="1" dirty="0" smtClean="0"/>
            </a:br>
            <a:r>
              <a:rPr lang="en-US" b="1" i="1" dirty="0" smtClean="0"/>
              <a:t>Reproductive Health</a:t>
            </a:r>
            <a:r>
              <a:rPr lang="en-US" b="1" dirty="0" smtClean="0"/>
              <a:t> (1983)</a:t>
            </a:r>
            <a:endParaRPr lang="en-US" b="1" dirty="0"/>
          </a:p>
        </p:txBody>
      </p:sp>
      <p:sp>
        <p:nvSpPr>
          <p:cNvPr id="3" name="Content Placeholder 2"/>
          <p:cNvSpPr>
            <a:spLocks noGrp="1"/>
          </p:cNvSpPr>
          <p:nvPr>
            <p:ph idx="1"/>
          </p:nvPr>
        </p:nvSpPr>
        <p:spPr>
          <a:xfrm>
            <a:off x="228600" y="1600200"/>
            <a:ext cx="8686800" cy="4953000"/>
          </a:xfrm>
          <a:solidFill>
            <a:schemeClr val="bg1">
              <a:lumMod val="95000"/>
            </a:schemeClr>
          </a:solidFill>
        </p:spPr>
        <p:txBody>
          <a:bodyPr>
            <a:noAutofit/>
          </a:bodyPr>
          <a:lstStyle/>
          <a:p>
            <a:pPr>
              <a:buNone/>
            </a:pPr>
            <a:r>
              <a:rPr lang="en-US" sz="4000" b="1" dirty="0" smtClean="0">
                <a:solidFill>
                  <a:schemeClr val="accent1">
                    <a:lumMod val="50000"/>
                  </a:schemeClr>
                </a:solidFill>
              </a:rPr>
              <a:t>Ohio law required 24 hour</a:t>
            </a:r>
            <a:r>
              <a:rPr lang="en-US" sz="4000" b="1" i="1" dirty="0" smtClean="0">
                <a:solidFill>
                  <a:schemeClr val="accent1">
                    <a:lumMod val="50000"/>
                  </a:schemeClr>
                </a:solidFill>
              </a:rPr>
              <a:t> </a:t>
            </a:r>
            <a:r>
              <a:rPr lang="en-US" sz="4000" b="1" dirty="0" smtClean="0">
                <a:solidFill>
                  <a:schemeClr val="accent1">
                    <a:lumMod val="50000"/>
                  </a:schemeClr>
                </a:solidFill>
              </a:rPr>
              <a:t>waiting </a:t>
            </a:r>
            <a:r>
              <a:rPr lang="en-US" sz="4000" b="1" dirty="0">
                <a:solidFill>
                  <a:schemeClr val="accent1">
                    <a:lumMod val="50000"/>
                  </a:schemeClr>
                </a:solidFill>
              </a:rPr>
              <a:t>period, provision of information intended to dissuade </a:t>
            </a:r>
            <a:r>
              <a:rPr lang="en-US" sz="4000" b="1" dirty="0" smtClean="0">
                <a:solidFill>
                  <a:schemeClr val="accent1">
                    <a:lumMod val="50000"/>
                  </a:schemeClr>
                </a:solidFill>
              </a:rPr>
              <a:t>woman from </a:t>
            </a:r>
            <a:r>
              <a:rPr lang="en-US" sz="4000" b="1" dirty="0">
                <a:solidFill>
                  <a:schemeClr val="accent1">
                    <a:lumMod val="50000"/>
                  </a:schemeClr>
                </a:solidFill>
              </a:rPr>
              <a:t>having abortion, parental notification (age 16-18) and consent (age </a:t>
            </a:r>
            <a:r>
              <a:rPr lang="en-US" sz="4000" b="1" dirty="0" smtClean="0">
                <a:solidFill>
                  <a:schemeClr val="accent1">
                    <a:lumMod val="50000"/>
                  </a:schemeClr>
                </a:solidFill>
              </a:rPr>
              <a:t>15 </a:t>
            </a:r>
            <a:r>
              <a:rPr lang="en-US" sz="4000" b="1" dirty="0">
                <a:solidFill>
                  <a:schemeClr val="accent1">
                    <a:lumMod val="50000"/>
                  </a:schemeClr>
                </a:solidFill>
              </a:rPr>
              <a:t>and less) without judicial bypass.</a:t>
            </a:r>
          </a:p>
          <a:p>
            <a:pPr>
              <a:buNone/>
            </a:pPr>
            <a:r>
              <a:rPr lang="en-US" sz="4000" b="1" dirty="0" smtClean="0">
                <a:solidFill>
                  <a:schemeClr val="accent1">
                    <a:lumMod val="50000"/>
                  </a:schemeClr>
                </a:solidFill>
              </a:rPr>
              <a:t>Sup Ct found provisions violated </a:t>
            </a:r>
            <a:r>
              <a:rPr lang="en-US" sz="4000" b="1" dirty="0">
                <a:solidFill>
                  <a:schemeClr val="accent1">
                    <a:lumMod val="50000"/>
                  </a:schemeClr>
                </a:solidFill>
              </a:rPr>
              <a:t>f</a:t>
            </a:r>
            <a:r>
              <a:rPr lang="en-US" sz="4000" b="1" dirty="0" smtClean="0">
                <a:solidFill>
                  <a:schemeClr val="accent1">
                    <a:lumMod val="50000"/>
                  </a:schemeClr>
                </a:solidFill>
              </a:rPr>
              <a:t>undamental right to privacy</a:t>
            </a:r>
            <a:endParaRPr lang="en-US" sz="4000" b="1" dirty="0">
              <a:solidFill>
                <a:schemeClr val="accent1">
                  <a:lumMod val="50000"/>
                </a:schemeClr>
              </a:solidFill>
            </a:endParaRP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bg1"/>
          </a:solidFill>
        </p:spPr>
        <p:txBody>
          <a:bodyPr>
            <a:noAutofit/>
          </a:bodyPr>
          <a:lstStyle/>
          <a:p>
            <a:r>
              <a:rPr lang="en-US" b="1" i="1" dirty="0" smtClean="0"/>
              <a:t>Webster v.</a:t>
            </a:r>
            <a:r>
              <a:rPr lang="en-US" b="1" dirty="0" smtClean="0"/>
              <a:t> </a:t>
            </a:r>
            <a:r>
              <a:rPr lang="en-US" b="1" i="1" dirty="0" smtClean="0"/>
              <a:t>Reproductive Health Services </a:t>
            </a:r>
            <a:r>
              <a:rPr lang="en-US" b="1" dirty="0" smtClean="0"/>
              <a:t>(1989)</a:t>
            </a:r>
            <a:endParaRPr lang="en-US" b="1" dirty="0"/>
          </a:p>
        </p:txBody>
      </p:sp>
      <p:sp>
        <p:nvSpPr>
          <p:cNvPr id="3" name="Content Placeholder 2"/>
          <p:cNvSpPr>
            <a:spLocks noGrp="1"/>
          </p:cNvSpPr>
          <p:nvPr>
            <p:ph idx="1"/>
          </p:nvPr>
        </p:nvSpPr>
        <p:spPr>
          <a:xfrm>
            <a:off x="228600" y="1371600"/>
            <a:ext cx="8686800" cy="5181600"/>
          </a:xfrm>
          <a:solidFill>
            <a:schemeClr val="bg1">
              <a:lumMod val="95000"/>
            </a:schemeClr>
          </a:solidFill>
        </p:spPr>
        <p:txBody>
          <a:bodyPr>
            <a:normAutofit lnSpcReduction="10000"/>
          </a:bodyPr>
          <a:lstStyle/>
          <a:p>
            <a:pPr>
              <a:buNone/>
            </a:pPr>
            <a:r>
              <a:rPr lang="en-US" sz="4000" b="1" dirty="0" smtClean="0">
                <a:solidFill>
                  <a:schemeClr val="accent1">
                    <a:lumMod val="50000"/>
                  </a:schemeClr>
                </a:solidFill>
              </a:rPr>
              <a:t>Missouri law moved trimester framework forward by four weeks to allow for margin of error and better neonatal care and prohibited </a:t>
            </a:r>
            <a:r>
              <a:rPr lang="en-US" sz="4000" b="1" dirty="0" err="1" smtClean="0">
                <a:solidFill>
                  <a:schemeClr val="accent1">
                    <a:lumMod val="50000"/>
                  </a:schemeClr>
                </a:solidFill>
              </a:rPr>
              <a:t>nontherapeutic</a:t>
            </a:r>
            <a:r>
              <a:rPr lang="en-US" sz="4000" b="1" dirty="0" smtClean="0">
                <a:solidFill>
                  <a:schemeClr val="accent1">
                    <a:lumMod val="50000"/>
                  </a:schemeClr>
                </a:solidFill>
              </a:rPr>
              <a:t> abortions in public hospitals </a:t>
            </a:r>
            <a:endParaRPr lang="en-US" sz="4000" b="1" i="1" dirty="0" smtClean="0">
              <a:solidFill>
                <a:schemeClr val="accent1">
                  <a:lumMod val="50000"/>
                </a:schemeClr>
              </a:solidFill>
            </a:endParaRPr>
          </a:p>
          <a:p>
            <a:pPr>
              <a:buNone/>
            </a:pPr>
            <a:r>
              <a:rPr lang="en-US" sz="4000" b="1" dirty="0" smtClean="0">
                <a:solidFill>
                  <a:schemeClr val="accent1">
                    <a:lumMod val="50000"/>
                  </a:schemeClr>
                </a:solidFill>
              </a:rPr>
              <a:t>Plurality opinion found privacy to be a liberty interest requiring only ordinary scrutiny</a:t>
            </a:r>
            <a:r>
              <a:rPr lang="en-US" dirty="0"/>
              <a:t>	</a:t>
            </a:r>
          </a:p>
          <a:p>
            <a:endParaRPr lang="en-US" dirty="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1">
              <a:lumMod val="95000"/>
            </a:schemeClr>
          </a:solidFill>
        </p:spPr>
        <p:txBody>
          <a:bodyPr>
            <a:normAutofit fontScale="90000"/>
          </a:bodyPr>
          <a:lstStyle/>
          <a:p>
            <a:r>
              <a:rPr lang="en-US" b="1" dirty="0"/>
              <a:t>When </a:t>
            </a:r>
            <a:r>
              <a:rPr lang="en-US" b="1" dirty="0" smtClean="0"/>
              <a:t>Women </a:t>
            </a:r>
            <a:r>
              <a:rPr lang="en-US" b="1" dirty="0"/>
              <a:t>H</a:t>
            </a:r>
            <a:r>
              <a:rPr lang="en-US" b="1" dirty="0" smtClean="0"/>
              <a:t>ave Abortions (2006)</a:t>
            </a:r>
            <a:r>
              <a:rPr lang="en-US" dirty="0" smtClean="0"/>
              <a:t/>
            </a:r>
            <a:br>
              <a:rPr lang="en-US" dirty="0" smtClean="0"/>
            </a:br>
            <a:r>
              <a:rPr lang="en-US" sz="4000" dirty="0" smtClean="0"/>
              <a:t>88% ≤ 12 weeks, 1.5% ≥ 21 weeks</a:t>
            </a:r>
            <a:endParaRPr lang="en-US" sz="4000" dirty="0"/>
          </a:p>
        </p:txBody>
      </p:sp>
      <p:pic>
        <p:nvPicPr>
          <p:cNvPr id="5" name="Content Placeholder 4" descr="IB-induced-abortion-c2.gif"/>
          <p:cNvPicPr>
            <a:picLocks noGrp="1" noChangeAspect="1"/>
          </p:cNvPicPr>
          <p:nvPr>
            <p:ph idx="1"/>
          </p:nvPr>
        </p:nvPicPr>
        <p:blipFill>
          <a:blip r:embed="rId3" cstate="print"/>
          <a:stretch>
            <a:fillRect/>
          </a:stretch>
        </p:blipFill>
        <p:spPr>
          <a:xfrm>
            <a:off x="0" y="1524000"/>
            <a:ext cx="9144000" cy="4953000"/>
          </a:xfrm>
          <a:prstGeom prst="rect">
            <a:avLst/>
          </a:prstGeom>
          <a:solidFill>
            <a:schemeClr val="bg1"/>
          </a:solidFill>
          <a:ln>
            <a:noFill/>
          </a:ln>
        </p:spPr>
      </p:pic>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Autofit/>
          </a:bodyPr>
          <a:lstStyle/>
          <a:p>
            <a:r>
              <a:rPr lang="en-US" sz="5400" b="1" i="1" dirty="0" smtClean="0"/>
              <a:t>Planned Parenthood v. Casey</a:t>
            </a:r>
            <a:endParaRPr lang="en-US" sz="5400"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4" cstate="print"/>
          <a:srcRect/>
          <a:stretch>
            <a:fillRect/>
          </a:stretch>
        </p:blipFill>
        <p:spPr bwMode="auto">
          <a:xfrm>
            <a:off x="304800" y="0"/>
            <a:ext cx="8458200" cy="6858000"/>
          </a:xfrm>
          <a:prstGeom prst="rect">
            <a:avLst/>
          </a:prstGeom>
          <a:noFill/>
          <a:ln w="9525">
            <a:noFill/>
            <a:miter lim="800000"/>
            <a:headEnd/>
            <a:tailEnd/>
          </a:ln>
        </p:spPr>
      </p:pic>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solidFill>
        </p:spPr>
        <p:txBody>
          <a:bodyPr>
            <a:normAutofit/>
          </a:bodyPr>
          <a:lstStyle/>
          <a:p>
            <a:r>
              <a:rPr lang="en-US" sz="4800" b="1" dirty="0" smtClean="0"/>
              <a:t>Abortion Methods and Trimester</a:t>
            </a:r>
            <a:endParaRPr lang="en-US" sz="4800" b="1" dirty="0"/>
          </a:p>
        </p:txBody>
      </p:sp>
      <p:pic>
        <p:nvPicPr>
          <p:cNvPr id="4" name="Content Placeholder 3" descr="350px-Abortionmethods.png"/>
          <p:cNvPicPr>
            <a:picLocks noGrp="1" noChangeAspect="1"/>
          </p:cNvPicPr>
          <p:nvPr>
            <p:ph idx="1"/>
          </p:nvPr>
        </p:nvPicPr>
        <p:blipFill>
          <a:blip r:embed="rId3" cstate="print"/>
          <a:stretch>
            <a:fillRect/>
          </a:stretch>
        </p:blipFill>
        <p:spPr>
          <a:xfrm>
            <a:off x="0" y="1600200"/>
            <a:ext cx="9144000" cy="4114800"/>
          </a:xfrm>
        </p:spPr>
      </p:pic>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Original Right to Privacy</a:t>
            </a:r>
            <a:endParaRPr lang="en-US" b="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normAutofit lnSpcReduction="10000"/>
          </a:bodyPr>
          <a:lstStyle/>
          <a:p>
            <a:pPr>
              <a:buNone/>
            </a:pPr>
            <a:r>
              <a:rPr lang="en-US" sz="4400" b="1" dirty="0" smtClean="0">
                <a:solidFill>
                  <a:schemeClr val="tx2">
                    <a:lumMod val="50000"/>
                  </a:schemeClr>
                </a:solidFill>
              </a:rPr>
              <a:t>Justice Brandeis, dissenting in </a:t>
            </a:r>
            <a:r>
              <a:rPr lang="en-US" sz="4400" b="1" i="1" dirty="0" smtClean="0">
                <a:solidFill>
                  <a:schemeClr val="tx2">
                    <a:lumMod val="50000"/>
                  </a:schemeClr>
                </a:solidFill>
              </a:rPr>
              <a:t>Olmstead </a:t>
            </a:r>
            <a:r>
              <a:rPr lang="en-US" sz="4400" b="1" i="1" dirty="0" smtClean="0">
                <a:solidFill>
                  <a:schemeClr val="tx2">
                    <a:lumMod val="50000"/>
                  </a:schemeClr>
                </a:solidFill>
              </a:rPr>
              <a:t>v. US</a:t>
            </a:r>
            <a:r>
              <a:rPr lang="en-US" sz="4400" b="1" dirty="0" smtClean="0">
                <a:solidFill>
                  <a:schemeClr val="tx2">
                    <a:lumMod val="50000"/>
                  </a:schemeClr>
                </a:solidFill>
              </a:rPr>
              <a:t> (1928</a:t>
            </a:r>
            <a:r>
              <a:rPr lang="en-US" sz="4400" b="1" dirty="0" smtClean="0">
                <a:solidFill>
                  <a:schemeClr val="tx2">
                    <a:lumMod val="50000"/>
                  </a:schemeClr>
                </a:solidFill>
              </a:rPr>
              <a:t>), argued that  the </a:t>
            </a:r>
            <a:r>
              <a:rPr lang="en-US" sz="4400" b="1" dirty="0" smtClean="0">
                <a:solidFill>
                  <a:schemeClr val="tx2">
                    <a:lumMod val="50000"/>
                  </a:schemeClr>
                </a:solidFill>
              </a:rPr>
              <a:t>Constitution "conferred, as against the Government, the right to be let alone - the most comprehensive of rights and the right most valued by civilized men."</a:t>
            </a:r>
          </a:p>
          <a:p>
            <a:pPr>
              <a:buNone/>
            </a:pPr>
            <a:endParaRPr lang="en-US" dirty="0" smtClean="0"/>
          </a:p>
          <a:p>
            <a:endParaRPr lang="en-US" dirty="0"/>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6000" b="1" i="1" dirty="0" smtClean="0"/>
              <a:t>Gonzales v. </a:t>
            </a:r>
            <a:r>
              <a:rPr lang="en-US" sz="6000" b="1" i="1" dirty="0" err="1" smtClean="0"/>
              <a:t>Carhart</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fontScale="90000"/>
          </a:bodyPr>
          <a:lstStyle/>
          <a:p>
            <a:r>
              <a:rPr lang="en-US" sz="6000" b="1" i="1" dirty="0" smtClean="0"/>
              <a:t>Ferguson v. City of Charleston</a:t>
            </a:r>
            <a:endParaRPr lang="en-US"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a:bodyPr>
          <a:lstStyle/>
          <a:p>
            <a:r>
              <a:rPr lang="en-US" sz="4800" b="1" i="1" dirty="0" smtClean="0"/>
              <a:t>Pierce v. Society of </a:t>
            </a:r>
            <a:r>
              <a:rPr lang="en-US" sz="4800" b="1" i="1" dirty="0" smtClean="0"/>
              <a:t>Sisters </a:t>
            </a:r>
            <a:r>
              <a:rPr lang="en-US" sz="4800" dirty="0" smtClean="0"/>
              <a:t>(1925)</a:t>
            </a:r>
            <a:endParaRPr lang="en-US" sz="4800" b="1" i="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noAutofit/>
          </a:bodyPr>
          <a:lstStyle/>
          <a:p>
            <a:pPr>
              <a:buNone/>
            </a:pPr>
            <a:r>
              <a:rPr lang="en-US" sz="4000" b="1" dirty="0" smtClean="0"/>
              <a:t>Oregon initiative required students to attend public school, with no allowance for private school</a:t>
            </a:r>
          </a:p>
          <a:p>
            <a:pPr>
              <a:buNone/>
            </a:pPr>
            <a:r>
              <a:rPr lang="en-US" sz="4000" b="1" dirty="0" smtClean="0"/>
              <a:t>Religious school challenges on grounds that law “c</a:t>
            </a:r>
            <a:r>
              <a:rPr lang="en-US" sz="4000" b="1" i="1" dirty="0" smtClean="0"/>
              <a:t>onflict[ed] with </a:t>
            </a:r>
            <a:r>
              <a:rPr lang="en-US" sz="4000" b="1" i="1" dirty="0" smtClean="0"/>
              <a:t>the right of parents to choose schools where their children will receive appropriate mental and religious </a:t>
            </a:r>
            <a:r>
              <a:rPr lang="en-US" sz="4000" b="1" i="1" dirty="0" smtClean="0"/>
              <a:t>training”</a:t>
            </a:r>
            <a:endParaRPr lang="en-US" sz="4000" b="1"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a:bodyPr>
          <a:lstStyle/>
          <a:p>
            <a:r>
              <a:rPr lang="en-US" sz="4800" b="1" i="1" dirty="0" smtClean="0"/>
              <a:t>Pierce v. Society of </a:t>
            </a:r>
            <a:r>
              <a:rPr lang="en-US" sz="4800" b="1" i="1" dirty="0" smtClean="0"/>
              <a:t>Sisters </a:t>
            </a:r>
            <a:r>
              <a:rPr lang="en-US" sz="4800" dirty="0" smtClean="0"/>
              <a:t>(1925)</a:t>
            </a:r>
            <a:endParaRPr lang="en-US" sz="4800" b="1" i="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lstStyle/>
          <a:p>
            <a:pPr>
              <a:buNone/>
            </a:pPr>
            <a:r>
              <a:rPr lang="en-US" sz="4400" b="1" dirty="0" smtClean="0">
                <a:solidFill>
                  <a:schemeClr val="tx2">
                    <a:lumMod val="50000"/>
                  </a:schemeClr>
                </a:solidFill>
              </a:rPr>
              <a:t>“The </a:t>
            </a:r>
            <a:r>
              <a:rPr lang="en-US" sz="4400" b="1" dirty="0" smtClean="0">
                <a:solidFill>
                  <a:schemeClr val="tx2">
                    <a:lumMod val="50000"/>
                  </a:schemeClr>
                </a:solidFill>
              </a:rPr>
              <a:t>child is not the mere creature of the state; those who nurture him and direct his destiny have the right, coupled with the high duty, to recognize and prepare him for additional obligations</a:t>
            </a:r>
            <a:r>
              <a:rPr lang="en-US" sz="4400" b="1" dirty="0" smtClean="0">
                <a:solidFill>
                  <a:schemeClr val="tx2">
                    <a:lumMod val="50000"/>
                  </a:schemeClr>
                </a:solidFill>
              </a:rPr>
              <a:t>.”</a:t>
            </a:r>
          </a:p>
          <a:p>
            <a:pPr algn="r">
              <a:buNone/>
            </a:pPr>
            <a:r>
              <a:rPr lang="en-US" sz="4000" b="1" dirty="0" smtClean="0">
                <a:solidFill>
                  <a:schemeClr val="accent2">
                    <a:lumMod val="50000"/>
                  </a:schemeClr>
                </a:solidFill>
              </a:rPr>
              <a:t>J. McReynolds, writing for the Court</a:t>
            </a:r>
            <a:endParaRPr lang="en-US" sz="4000" b="1" dirty="0">
              <a:solidFill>
                <a:schemeClr val="accent2">
                  <a:lumMod val="50000"/>
                </a:schemeClr>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Meyer v. Nebraska</a:t>
            </a:r>
            <a:endParaRPr lang="en-US" sz="5400" b="1" i="1" dirty="0"/>
          </a:p>
        </p:txBody>
      </p:sp>
      <p:sp>
        <p:nvSpPr>
          <p:cNvPr id="3" name="Content Placeholder 2"/>
          <p:cNvSpPr>
            <a:spLocks noGrp="1"/>
          </p:cNvSpPr>
          <p:nvPr>
            <p:ph idx="1"/>
          </p:nvPr>
        </p:nvSpPr>
        <p:spPr/>
        <p:txBody>
          <a:bodyPr/>
          <a:lstStyle/>
          <a:p>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a:solidFill>
            <a:schemeClr val="bg1"/>
          </a:solidFill>
        </p:spPr>
        <p:txBody>
          <a:bodyPr>
            <a:normAutofit/>
          </a:bodyPr>
          <a:lstStyle/>
          <a:p>
            <a:r>
              <a:rPr lang="en-US" sz="4800" b="1" i="1" dirty="0" smtClean="0"/>
              <a:t>Moore v. East</a:t>
            </a:r>
            <a:r>
              <a:rPr lang="en-US" sz="4800" b="1" dirty="0" smtClean="0"/>
              <a:t> </a:t>
            </a:r>
            <a:r>
              <a:rPr lang="en-US" sz="4800" b="1" i="1" dirty="0" smtClean="0"/>
              <a:t>Cleveland (</a:t>
            </a:r>
            <a:r>
              <a:rPr lang="en-US" sz="4800" b="1" dirty="0" smtClean="0"/>
              <a:t>1977)</a:t>
            </a:r>
            <a:endParaRPr lang="en-US" sz="4800" b="1" dirty="0"/>
          </a:p>
        </p:txBody>
      </p:sp>
      <p:sp>
        <p:nvSpPr>
          <p:cNvPr id="3" name="Content Placeholder 2"/>
          <p:cNvSpPr>
            <a:spLocks noGrp="1"/>
          </p:cNvSpPr>
          <p:nvPr>
            <p:ph idx="1"/>
          </p:nvPr>
        </p:nvSpPr>
        <p:spPr>
          <a:xfrm>
            <a:off x="228600" y="1143000"/>
            <a:ext cx="8686800" cy="5410200"/>
          </a:xfrm>
          <a:solidFill>
            <a:schemeClr val="bg1">
              <a:lumMod val="95000"/>
            </a:schemeClr>
          </a:solidFill>
        </p:spPr>
        <p:txBody>
          <a:bodyPr>
            <a:noAutofit/>
          </a:bodyPr>
          <a:lstStyle/>
          <a:p>
            <a:pPr>
              <a:buNone/>
            </a:pPr>
            <a:r>
              <a:rPr lang="en-US" sz="4000" b="1" dirty="0" smtClean="0">
                <a:solidFill>
                  <a:schemeClr val="accent1">
                    <a:lumMod val="50000"/>
                  </a:schemeClr>
                </a:solidFill>
              </a:rPr>
              <a:t>Local ordinance </a:t>
            </a:r>
            <a:r>
              <a:rPr lang="en-US" sz="4000" b="1" dirty="0">
                <a:solidFill>
                  <a:schemeClr val="accent1">
                    <a:lumMod val="50000"/>
                  </a:schemeClr>
                </a:solidFill>
              </a:rPr>
              <a:t>defined family for purpose of </a:t>
            </a:r>
            <a:r>
              <a:rPr lang="en-US" sz="4000" b="1" dirty="0" smtClean="0">
                <a:solidFill>
                  <a:schemeClr val="accent1">
                    <a:lumMod val="50000"/>
                  </a:schemeClr>
                </a:solidFill>
              </a:rPr>
              <a:t>zoning as nuclear </a:t>
            </a:r>
            <a:r>
              <a:rPr lang="en-US" sz="4000" b="1" dirty="0">
                <a:solidFill>
                  <a:schemeClr val="accent1">
                    <a:lumMod val="50000"/>
                  </a:schemeClr>
                </a:solidFill>
              </a:rPr>
              <a:t>family </a:t>
            </a:r>
            <a:r>
              <a:rPr lang="en-US" sz="4000" b="1" dirty="0" smtClean="0">
                <a:solidFill>
                  <a:schemeClr val="accent1">
                    <a:lumMod val="50000"/>
                  </a:schemeClr>
                </a:solidFill>
              </a:rPr>
              <a:t>so that only spouses, parents/children, and siblings could cohabit</a:t>
            </a:r>
          </a:p>
          <a:p>
            <a:pPr>
              <a:buNone/>
            </a:pPr>
            <a:r>
              <a:rPr lang="en-US" sz="4000" b="1" dirty="0" smtClean="0">
                <a:solidFill>
                  <a:schemeClr val="accent1">
                    <a:lumMod val="50000"/>
                  </a:schemeClr>
                </a:solidFill>
              </a:rPr>
              <a:t>Moore was grandmother living with two grandsons who </a:t>
            </a:r>
            <a:r>
              <a:rPr lang="en-US" sz="4000" b="1" dirty="0">
                <a:solidFill>
                  <a:schemeClr val="accent1">
                    <a:lumMod val="50000"/>
                  </a:schemeClr>
                </a:solidFill>
              </a:rPr>
              <a:t>were </a:t>
            </a:r>
            <a:r>
              <a:rPr lang="en-US" sz="4000" b="1" dirty="0" smtClean="0">
                <a:solidFill>
                  <a:schemeClr val="accent1">
                    <a:lumMod val="50000"/>
                  </a:schemeClr>
                </a:solidFill>
              </a:rPr>
              <a:t>first cousins</a:t>
            </a:r>
          </a:p>
          <a:p>
            <a:pPr>
              <a:buNone/>
            </a:pPr>
            <a:r>
              <a:rPr lang="en-US" sz="4000" b="1" dirty="0" smtClean="0">
                <a:solidFill>
                  <a:schemeClr val="accent1">
                    <a:lumMod val="50000"/>
                  </a:schemeClr>
                </a:solidFill>
              </a:rPr>
              <a:t>Sup Ct found that ordinance unnecessarily intruded into family life</a:t>
            </a:r>
            <a:endParaRPr lang="en-US" sz="4000" b="1" dirty="0">
              <a:solidFill>
                <a:schemeClr val="accent1">
                  <a:lumMod val="50000"/>
                </a:schemeClr>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5400" b="1" i="1" dirty="0" smtClean="0"/>
              <a:t>Skinner v. Oklahoma </a:t>
            </a:r>
            <a:r>
              <a:rPr lang="en-US" sz="5400" b="1" dirty="0" smtClean="0"/>
              <a:t>(1942)</a:t>
            </a:r>
            <a:endParaRPr lang="en-US" sz="5400" dirty="0"/>
          </a:p>
        </p:txBody>
      </p:sp>
      <p:sp>
        <p:nvSpPr>
          <p:cNvPr id="3" name="Content Placeholder 2"/>
          <p:cNvSpPr>
            <a:spLocks noGrp="1"/>
          </p:cNvSpPr>
          <p:nvPr>
            <p:ph idx="1"/>
          </p:nvPr>
        </p:nvSpPr>
        <p:spPr>
          <a:xfrm>
            <a:off x="228600" y="1219200"/>
            <a:ext cx="8686800" cy="5334000"/>
          </a:xfrm>
          <a:solidFill>
            <a:schemeClr val="bg1">
              <a:lumMod val="95000"/>
            </a:schemeClr>
          </a:solidFill>
        </p:spPr>
        <p:txBody>
          <a:bodyPr>
            <a:normAutofit lnSpcReduction="10000"/>
          </a:bodyPr>
          <a:lstStyle/>
          <a:p>
            <a:pPr>
              <a:buNone/>
            </a:pPr>
            <a:r>
              <a:rPr lang="en-US" b="1" dirty="0" smtClean="0"/>
              <a:t> </a:t>
            </a:r>
            <a:r>
              <a:rPr lang="en-US" sz="4000" b="1" dirty="0" smtClean="0"/>
              <a:t>Oklahoma's </a:t>
            </a:r>
            <a:r>
              <a:rPr lang="en-US" sz="4000" b="1" dirty="0" smtClean="0"/>
              <a:t>Habitual Criminal Sterilization Act of </a:t>
            </a:r>
            <a:r>
              <a:rPr lang="en-US" sz="4000" b="1" dirty="0" smtClean="0"/>
              <a:t>1935 allowed for compulsory </a:t>
            </a:r>
            <a:r>
              <a:rPr lang="en-US" sz="4000" b="1" dirty="0" smtClean="0"/>
              <a:t>sterilization </a:t>
            </a:r>
            <a:r>
              <a:rPr lang="en-US" sz="4000" b="1" dirty="0" smtClean="0"/>
              <a:t>after three </a:t>
            </a:r>
            <a:r>
              <a:rPr lang="en-US" sz="4000" b="1" dirty="0" smtClean="0"/>
              <a:t>or more </a:t>
            </a:r>
            <a:r>
              <a:rPr lang="en-US" sz="4000" b="1" dirty="0" smtClean="0"/>
              <a:t>convictions for crimes </a:t>
            </a:r>
            <a:r>
              <a:rPr lang="en-US" sz="4000" b="1" dirty="0" smtClean="0"/>
              <a:t>"amounting to felonies involving moral turpitude</a:t>
            </a:r>
            <a:r>
              <a:rPr lang="en-US" sz="4000" b="1" dirty="0" smtClean="0"/>
              <a:t>" </a:t>
            </a:r>
          </a:p>
          <a:p>
            <a:pPr>
              <a:buNone/>
            </a:pPr>
            <a:r>
              <a:rPr lang="en-US" sz="4000" b="1" dirty="0" smtClean="0"/>
              <a:t>Jack </a:t>
            </a:r>
            <a:r>
              <a:rPr lang="en-US" sz="4000" b="1" dirty="0" smtClean="0"/>
              <a:t>T. Skinner, had been convicted once for chicken-stealing and twice for armed robbery.</a:t>
            </a:r>
            <a:endParaRPr lang="en-US" sz="4000" b="1"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bg1"/>
          </a:solidFill>
        </p:spPr>
        <p:txBody>
          <a:bodyPr>
            <a:normAutofit/>
          </a:bodyPr>
          <a:lstStyle/>
          <a:p>
            <a:r>
              <a:rPr lang="en-US" sz="5400" b="1" i="1" dirty="0" smtClean="0"/>
              <a:t>Skinner v. Oklahoma </a:t>
            </a:r>
            <a:r>
              <a:rPr lang="en-US" sz="5400" b="1" dirty="0" smtClean="0"/>
              <a:t>(1942)</a:t>
            </a:r>
            <a:endParaRPr lang="en-US" sz="5400" dirty="0"/>
          </a:p>
        </p:txBody>
      </p:sp>
      <p:sp>
        <p:nvSpPr>
          <p:cNvPr id="3" name="Content Placeholder 2"/>
          <p:cNvSpPr>
            <a:spLocks noGrp="1"/>
          </p:cNvSpPr>
          <p:nvPr>
            <p:ph idx="1"/>
          </p:nvPr>
        </p:nvSpPr>
        <p:spPr>
          <a:xfrm>
            <a:off x="228600" y="1295400"/>
            <a:ext cx="8763000" cy="5334000"/>
          </a:xfrm>
          <a:solidFill>
            <a:schemeClr val="bg1">
              <a:lumMod val="95000"/>
            </a:schemeClr>
          </a:solidFill>
        </p:spPr>
        <p:txBody>
          <a:bodyPr>
            <a:normAutofit/>
          </a:bodyPr>
          <a:lstStyle/>
          <a:p>
            <a:pPr>
              <a:buNone/>
            </a:pPr>
            <a:r>
              <a:rPr lang="en-US" sz="3600" b="1" dirty="0" smtClean="0">
                <a:solidFill>
                  <a:schemeClr val="tx2">
                    <a:lumMod val="50000"/>
                  </a:schemeClr>
                </a:solidFill>
              </a:rPr>
              <a:t>“In </a:t>
            </a:r>
            <a:r>
              <a:rPr lang="en-US" sz="3600" b="1" dirty="0" smtClean="0">
                <a:solidFill>
                  <a:schemeClr val="tx2">
                    <a:lumMod val="50000"/>
                  </a:schemeClr>
                </a:solidFill>
              </a:rPr>
              <a:t>evil or reckless hands </a:t>
            </a:r>
            <a:r>
              <a:rPr lang="en-US" sz="3600" b="1" dirty="0" smtClean="0">
                <a:solidFill>
                  <a:schemeClr val="tx2">
                    <a:lumMod val="50000"/>
                  </a:schemeClr>
                </a:solidFill>
              </a:rPr>
              <a:t>[sterilization]  </a:t>
            </a:r>
            <a:r>
              <a:rPr lang="en-US" sz="3600" b="1" dirty="0" smtClean="0">
                <a:solidFill>
                  <a:schemeClr val="tx2">
                    <a:lumMod val="50000"/>
                  </a:schemeClr>
                </a:solidFill>
              </a:rPr>
              <a:t>can cause races or types which are inimical to the dominant group to wither and disappear. There is no redemption for the individual whom the law touches. Any experiment which the State conducts is to his irreparable injury. He is forever deprived of a basic liberty</a:t>
            </a:r>
            <a:r>
              <a:rPr lang="en-US" sz="3600" b="1" dirty="0" smtClean="0">
                <a:solidFill>
                  <a:schemeClr val="tx2">
                    <a:lumMod val="50000"/>
                  </a:schemeClr>
                </a:solidFill>
              </a:rPr>
              <a:t>.”</a:t>
            </a:r>
          </a:p>
          <a:p>
            <a:pPr algn="r">
              <a:buNone/>
            </a:pPr>
            <a:r>
              <a:rPr lang="en-US" sz="3600" b="1" dirty="0" smtClean="0">
                <a:solidFill>
                  <a:schemeClr val="accent2">
                    <a:lumMod val="50000"/>
                  </a:schemeClr>
                </a:solidFill>
              </a:rPr>
              <a:t>Justice Douglas (for the Court)</a:t>
            </a:r>
            <a:endParaRPr lang="en-US" sz="3600" b="1" dirty="0">
              <a:solidFill>
                <a:schemeClr val="accent2">
                  <a:lumMod val="50000"/>
                </a:schemeClr>
              </a:solidFill>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False"/>
  <p:tag name="DISPLAYNAME" val="True"/>
  <p:tag name="PRRESPONSE7" val="4"/>
  <p:tag name="POLLINGCYCLE" val="2"/>
  <p:tag name="STDCHART" val="1"/>
  <p:tag name="RESPTABLESTYLE" val="-1"/>
  <p:tag name="CUSTOMCELLBACKCOLOR1" val="-657956"/>
  <p:tag name="PRRESPONSE4" val="7"/>
  <p:tag name="ADVANCEDSETTINGSVIEW" val="False"/>
  <p:tag name="DELIMITERS" val="3.1"/>
  <p:tag name="TPFULLVERSION" val="4.2.3.2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3355</TotalTime>
  <Words>893</Words>
  <Application>Microsoft Office PowerPoint</Application>
  <PresentationFormat>On-screen Show (4:3)</PresentationFormat>
  <Paragraphs>94</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Privacy</vt:lpstr>
      <vt:lpstr>Original Right to Privacy</vt:lpstr>
      <vt:lpstr>Original Right to Privacy</vt:lpstr>
      <vt:lpstr>Pierce v. Society of Sisters (1925)</vt:lpstr>
      <vt:lpstr>Pierce v. Society of Sisters (1925)</vt:lpstr>
      <vt:lpstr>Meyer v. Nebraska</vt:lpstr>
      <vt:lpstr>Moore v. East Cleveland (1977)</vt:lpstr>
      <vt:lpstr>Skinner v. Oklahoma (1942)</vt:lpstr>
      <vt:lpstr>Skinner v. Oklahoma (1942)</vt:lpstr>
      <vt:lpstr>Griswold v. Connecticut</vt:lpstr>
      <vt:lpstr>Eisenstadt v. Baird (1971)</vt:lpstr>
      <vt:lpstr>History of Abortion in U.S.</vt:lpstr>
      <vt:lpstr>History of Abortion in U.S.</vt:lpstr>
      <vt:lpstr>History of Abortion in U.S.</vt:lpstr>
      <vt:lpstr>History of Abortion in U.S.</vt:lpstr>
      <vt:lpstr>Pre-Roe Legal Reform/Repeal</vt:lpstr>
      <vt:lpstr>Roe v. Wade</vt:lpstr>
      <vt:lpstr>Abortions per 1,000 women  aged 15-44, by year</vt:lpstr>
      <vt:lpstr>Abortion Characteristics, 2008</vt:lpstr>
      <vt:lpstr>Abortion Characteristics, 2008</vt:lpstr>
      <vt:lpstr>Frequency of Abortion</vt:lpstr>
      <vt:lpstr>Abortion Mortality pre &amp; post Roe</vt:lpstr>
      <vt:lpstr>% of Abortions Before 8 Weeks</vt:lpstr>
      <vt:lpstr>Ohio v. Akron Center for  Reproductive Health (1983)</vt:lpstr>
      <vt:lpstr>Webster v. Reproductive Health Services (1989)</vt:lpstr>
      <vt:lpstr>When Women Have Abortions (2006) 88% ≤ 12 weeks, 1.5% ≥ 21 weeks</vt:lpstr>
      <vt:lpstr>Planned Parenthood v. Casey</vt:lpstr>
      <vt:lpstr>Slide 28</vt:lpstr>
      <vt:lpstr>Abortion Methods and Trimester</vt:lpstr>
      <vt:lpstr>Gonzales v. Carhart</vt:lpstr>
      <vt:lpstr>Ferguson v. City of Charleston</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dc:title>
  <dc:creator>Daniel Levin</dc:creator>
  <cp:lastModifiedBy>Daniel Levin</cp:lastModifiedBy>
  <cp:revision>7</cp:revision>
  <dcterms:created xsi:type="dcterms:W3CDTF">2010-01-25T04:06:05Z</dcterms:created>
  <dcterms:modified xsi:type="dcterms:W3CDTF">2011-04-02T01:06:53Z</dcterms:modified>
</cp:coreProperties>
</file>