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6" r:id="rId7"/>
    <p:sldId id="265" r:id="rId8"/>
    <p:sldId id="267" r:id="rId9"/>
    <p:sldId id="264" r:id="rId10"/>
    <p:sldId id="273" r:id="rId11"/>
    <p:sldId id="274" r:id="rId12"/>
    <p:sldId id="277" r:id="rId13"/>
    <p:sldId id="268" r:id="rId14"/>
    <p:sldId id="257" r:id="rId15"/>
    <p:sldId id="258" r:id="rId16"/>
    <p:sldId id="259" r:id="rId17"/>
    <p:sldId id="269" r:id="rId18"/>
    <p:sldId id="272" r:id="rId19"/>
    <p:sldId id="270" r:id="rId20"/>
    <p:sldId id="275" r:id="rId21"/>
    <p:sldId id="276" r:id="rId22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8B64-CD33-49D4-BDB0-BADAD2790199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A84D-8C41-4F79-A9E2-A2917F3A4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8B64-CD33-49D4-BDB0-BADAD2790199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A84D-8C41-4F79-A9E2-A2917F3A4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8B64-CD33-49D4-BDB0-BADAD2790199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A84D-8C41-4F79-A9E2-A2917F3A4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8B64-CD33-49D4-BDB0-BADAD2790199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A84D-8C41-4F79-A9E2-A2917F3A4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8B64-CD33-49D4-BDB0-BADAD2790199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A84D-8C41-4F79-A9E2-A2917F3A4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8B64-CD33-49D4-BDB0-BADAD2790199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A84D-8C41-4F79-A9E2-A2917F3A4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8B64-CD33-49D4-BDB0-BADAD2790199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A84D-8C41-4F79-A9E2-A2917F3A4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8B64-CD33-49D4-BDB0-BADAD2790199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A84D-8C41-4F79-A9E2-A2917F3A4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8B64-CD33-49D4-BDB0-BADAD2790199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A84D-8C41-4F79-A9E2-A2917F3A4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8B64-CD33-49D4-BDB0-BADAD2790199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A84D-8C41-4F79-A9E2-A2917F3A4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8B64-CD33-49D4-BDB0-BADAD2790199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A84D-8C41-4F79-A9E2-A2917F3A4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98B64-CD33-49D4-BDB0-BADAD2790199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CA84D-8C41-4F79-A9E2-A2917F3A4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b="1" dirty="0" smtClean="0"/>
              <a:t>Gender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4456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5400" b="1" dirty="0" smtClean="0"/>
              <a:t>Equal Rights Amendment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3340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i="1" dirty="0" smtClean="0"/>
              <a:t>Section 1. </a:t>
            </a:r>
            <a:r>
              <a:rPr lang="en-US" sz="3600" b="1" dirty="0" smtClean="0"/>
              <a:t>Equality of rights under the law shall not be denied or abridged by the United States or by any state on account of sex.</a:t>
            </a:r>
            <a:endParaRPr lang="en-US" sz="3600" b="1" i="1" dirty="0" smtClean="0"/>
          </a:p>
          <a:p>
            <a:pPr>
              <a:buNone/>
            </a:pPr>
            <a:r>
              <a:rPr lang="en-US" sz="3600" b="1" i="1" dirty="0" smtClean="0"/>
              <a:t>Section 2. </a:t>
            </a:r>
            <a:r>
              <a:rPr lang="en-US" sz="3600" b="1" dirty="0" smtClean="0"/>
              <a:t>The Congress shall have the power to enforce, by appropriate legislation, the provisions of this article.</a:t>
            </a:r>
            <a:endParaRPr lang="en-US" sz="3600" b="1" i="1" dirty="0" smtClean="0"/>
          </a:p>
          <a:p>
            <a:pPr>
              <a:buNone/>
            </a:pPr>
            <a:r>
              <a:rPr lang="en-US" sz="3600" b="1" i="1" dirty="0" smtClean="0"/>
              <a:t>Section 3. </a:t>
            </a:r>
            <a:r>
              <a:rPr lang="en-US" sz="3600" b="1" dirty="0" smtClean="0"/>
              <a:t>This amendment shall take effect two years after the date of ratification.</a:t>
            </a:r>
            <a:endParaRPr lang="en-US" sz="3600" dirty="0"/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5400" b="1" dirty="0" smtClean="0"/>
              <a:t>Equal Rights Amendment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410200"/>
          </a:xfrm>
          <a:solidFill>
            <a:schemeClr val="bg1">
              <a:lumMod val="95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b="1" dirty="0" smtClean="0"/>
              <a:t>First introduced in Congress in 1923</a:t>
            </a:r>
          </a:p>
          <a:p>
            <a:pPr>
              <a:buNone/>
            </a:pPr>
            <a:r>
              <a:rPr lang="en-US" sz="3600" b="1" dirty="0" smtClean="0"/>
              <a:t>Proposed by Congress in 1972</a:t>
            </a:r>
          </a:p>
          <a:p>
            <a:pPr>
              <a:buNone/>
            </a:pPr>
            <a:r>
              <a:rPr lang="en-US" sz="3600" b="1" dirty="0" smtClean="0"/>
              <a:t>Twenty-two states ratified in first year</a:t>
            </a:r>
          </a:p>
          <a:p>
            <a:pPr>
              <a:buNone/>
            </a:pPr>
            <a:r>
              <a:rPr lang="en-US" sz="3600" b="1" dirty="0" smtClean="0"/>
              <a:t>Thirteen more states had ratified by 1977</a:t>
            </a:r>
          </a:p>
          <a:p>
            <a:pPr>
              <a:buNone/>
            </a:pPr>
            <a:r>
              <a:rPr lang="en-US" sz="3600" b="1" dirty="0" smtClean="0"/>
              <a:t>Five states voted to rescind by 1977</a:t>
            </a:r>
          </a:p>
          <a:p>
            <a:pPr>
              <a:buNone/>
            </a:pPr>
            <a:r>
              <a:rPr lang="en-US" sz="3600" b="1" dirty="0" smtClean="0"/>
              <a:t>Original proposal expired in 1979, extended until 1982</a:t>
            </a:r>
          </a:p>
          <a:p>
            <a:pPr>
              <a:buNone/>
            </a:pPr>
            <a:r>
              <a:rPr lang="en-US" sz="3600" b="1" dirty="0" smtClean="0"/>
              <a:t>Defeated in 1975 in Utah by LDS Church leadership and predecessor of Eagle Forum</a:t>
            </a:r>
            <a:endParaRPr lang="en-US" sz="3600" b="1" dirty="0"/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7526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ERA Ratification by State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b="1" dirty="0" smtClean="0">
                <a:solidFill>
                  <a:srgbClr val="FF7C80"/>
                </a:solidFill>
              </a:rPr>
              <a:t>Red=Ratified</a:t>
            </a:r>
            <a:r>
              <a:rPr lang="en-US" sz="4000" b="1" dirty="0" smtClean="0"/>
              <a:t>, </a:t>
            </a:r>
            <a:r>
              <a:rPr lang="en-US" sz="4000" b="1" dirty="0" smtClean="0">
                <a:solidFill>
                  <a:srgbClr val="FFC000"/>
                </a:solidFill>
              </a:rPr>
              <a:t>Orange=Ratified/Rescinded</a:t>
            </a:r>
            <a:br>
              <a:rPr lang="en-US" sz="4000" b="1" dirty="0" smtClean="0">
                <a:solidFill>
                  <a:srgbClr val="FFC000"/>
                </a:solidFill>
              </a:rPr>
            </a:br>
            <a:r>
              <a:rPr lang="en-US" sz="4000" b="1" dirty="0" smtClean="0">
                <a:solidFill>
                  <a:srgbClr val="92D050"/>
                </a:solidFill>
              </a:rPr>
              <a:t>Green=Ratified by 1 house</a:t>
            </a:r>
            <a:r>
              <a:rPr lang="en-US" sz="4000" b="1" dirty="0" smtClean="0"/>
              <a:t>, </a:t>
            </a:r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Blue=Not Ratified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Content Placeholder 5" descr="500px-Equal_Rights_Amendment_Map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1981200"/>
            <a:ext cx="7143750" cy="4514850"/>
          </a:xfrm>
          <a:solidFill>
            <a:schemeClr val="bg1">
              <a:lumMod val="95000"/>
            </a:schemeClr>
          </a:solidFill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800" b="1" i="1" dirty="0" err="1" smtClean="0"/>
              <a:t>Frontiero</a:t>
            </a:r>
            <a:r>
              <a:rPr lang="en-US" sz="4800" b="1" i="1" dirty="0" smtClean="0"/>
              <a:t> v. Richardson </a:t>
            </a:r>
            <a:r>
              <a:rPr lang="en-US" sz="4800" b="1" dirty="0" smtClean="0"/>
              <a:t>(1973)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2578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Female military officers, unlike male officers, had to show they were primary breadwinners to receive certain benefits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Plurality opinion uses strict scrutiny anticipating ERA ratification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Concurrence emphasize irrationality of rule, no need for strict scrutiny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bg1"/>
          </a:solidFill>
        </p:spPr>
        <p:txBody>
          <a:bodyPr/>
          <a:lstStyle/>
          <a:p>
            <a:r>
              <a:rPr lang="en-US" b="1" i="1" dirty="0" smtClean="0"/>
              <a:t>Kahn v. </a:t>
            </a:r>
            <a:r>
              <a:rPr lang="en-US" b="1" i="1" dirty="0" err="1" smtClean="0"/>
              <a:t>Shevin</a:t>
            </a:r>
            <a:r>
              <a:rPr lang="en-US" b="1" dirty="0" smtClean="0"/>
              <a:t> (1974)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534400" cy="5105400"/>
          </a:xfrm>
          <a:solidFill>
            <a:schemeClr val="bg1">
              <a:lumMod val="95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Florida offered a tax </a:t>
            </a:r>
            <a:r>
              <a:rPr lang="en-US" sz="4000" b="1" dirty="0">
                <a:solidFill>
                  <a:schemeClr val="tx2">
                    <a:lumMod val="75000"/>
                  </a:schemeClr>
                </a:solidFill>
              </a:rPr>
              <a:t>break for widows, but not </a:t>
            </a: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widowers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Challenged on basis of gender inequity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Court upholds policy because of </a:t>
            </a:r>
            <a:r>
              <a:rPr lang="en-US" sz="4000" b="1" dirty="0">
                <a:solidFill>
                  <a:schemeClr val="tx2">
                    <a:lumMod val="75000"/>
                  </a:schemeClr>
                </a:solidFill>
              </a:rPr>
              <a:t>greater financial burden on </a:t>
            </a: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widows because</a:t>
            </a:r>
          </a:p>
          <a:p>
            <a:pPr>
              <a:buNone/>
            </a:pPr>
            <a:r>
              <a:rPr lang="en-US" sz="4000" b="1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1) they live longer</a:t>
            </a:r>
          </a:p>
          <a:p>
            <a:pPr>
              <a:buNone/>
            </a:pPr>
            <a:r>
              <a:rPr lang="en-US" sz="4000" b="1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2) less support from pensions</a:t>
            </a:r>
            <a:endParaRPr lang="en-US" sz="4000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i="1" dirty="0" smtClean="0"/>
              <a:t>Stanton v. Stanton</a:t>
            </a:r>
            <a:r>
              <a:rPr lang="en-US" b="1" dirty="0" smtClean="0"/>
              <a:t> (1975)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2578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u="sng" dirty="0" smtClean="0">
                <a:solidFill>
                  <a:schemeClr val="tx2">
                    <a:lumMod val="50000"/>
                  </a:schemeClr>
                </a:solidFill>
              </a:rPr>
              <a:t>Utah </a:t>
            </a:r>
            <a:r>
              <a:rPr lang="en-US" sz="4400" b="1" dirty="0">
                <a:solidFill>
                  <a:schemeClr val="tx2">
                    <a:lumMod val="50000"/>
                  </a:schemeClr>
                </a:solidFill>
              </a:rPr>
              <a:t>law 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required non-custodial parent to pay </a:t>
            </a:r>
            <a:r>
              <a:rPr lang="en-US" sz="4400" b="1" dirty="0">
                <a:solidFill>
                  <a:schemeClr val="tx2">
                    <a:lumMod val="50000"/>
                  </a:schemeClr>
                </a:solidFill>
              </a:rPr>
              <a:t>child support for males 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to age </a:t>
            </a:r>
            <a:r>
              <a:rPr lang="en-US" sz="4400" b="1" dirty="0">
                <a:solidFill>
                  <a:schemeClr val="tx2">
                    <a:lumMod val="50000"/>
                  </a:schemeClr>
                </a:solidFill>
              </a:rPr>
              <a:t>21, females 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to </a:t>
            </a:r>
            <a:r>
              <a:rPr lang="en-US" sz="4400" b="1" dirty="0">
                <a:solidFill>
                  <a:schemeClr val="tx2">
                    <a:lumMod val="50000"/>
                  </a:schemeClr>
                </a:solidFill>
              </a:rPr>
              <a:t>age 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18.</a:t>
            </a:r>
          </a:p>
          <a:p>
            <a:pPr>
              <a:buNone/>
            </a:pP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Sup. Court found lack of rational basis</a:t>
            </a:r>
          </a:p>
          <a:p>
            <a:pPr>
              <a:buNone/>
            </a:pP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Question: </a:t>
            </a:r>
          </a:p>
          <a:p>
            <a:pPr>
              <a:buNone/>
            </a:pPr>
            <a:r>
              <a:rPr lang="en-US" sz="4400" b="1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What was purpose of Utah law? </a:t>
            </a:r>
            <a:endParaRPr lang="en-US" sz="44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bg1"/>
          </a:solidFill>
        </p:spPr>
        <p:txBody>
          <a:bodyPr/>
          <a:lstStyle/>
          <a:p>
            <a:r>
              <a:rPr lang="en-US" b="1" i="1" dirty="0" smtClean="0"/>
              <a:t>Schlesinger v. Ballard</a:t>
            </a:r>
            <a:r>
              <a:rPr lang="en-US" b="1" dirty="0" smtClean="0"/>
              <a:t> (1975)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534400" cy="5105400"/>
          </a:xfrm>
          <a:solidFill>
            <a:schemeClr val="bg1">
              <a:lumMod val="95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U.S. military policy allowed discharge of male officers after </a:t>
            </a:r>
            <a:r>
              <a:rPr lang="en-US" sz="4400" b="1" dirty="0">
                <a:solidFill>
                  <a:schemeClr val="tx2">
                    <a:lumMod val="50000"/>
                  </a:schemeClr>
                </a:solidFill>
              </a:rPr>
              <a:t>9 years 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without </a:t>
            </a:r>
            <a:r>
              <a:rPr lang="en-US" sz="4400" b="1" dirty="0">
                <a:solidFill>
                  <a:schemeClr val="tx2">
                    <a:lumMod val="50000"/>
                  </a:schemeClr>
                </a:solidFill>
              </a:rPr>
              <a:t>promotion, but gave women 13 years 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at same rank because women were barred from combat positions</a:t>
            </a:r>
          </a:p>
          <a:p>
            <a:pPr>
              <a:buNone/>
            </a:pP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Sup. Ct. upholds policy as properly mitigating women’s lack of access to combat positions</a:t>
            </a:r>
            <a:endParaRPr lang="en-US" sz="44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bg1"/>
          </a:solidFill>
        </p:spPr>
        <p:txBody>
          <a:bodyPr/>
          <a:lstStyle/>
          <a:p>
            <a:r>
              <a:rPr lang="en-US" b="1" i="1" dirty="0" smtClean="0"/>
              <a:t>Craig v. Boren </a:t>
            </a:r>
            <a:r>
              <a:rPr lang="en-US" b="1" dirty="0" smtClean="0"/>
              <a:t>(1976)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51054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buNone/>
            </a:pP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Oklahoma law prohibited sale of “non-intoxicating" 3.2 percent beer to males under 21, but allowed females over 18 to purchase it.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State’s argument was that there was a higher likelihood that young males would drive drunk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94456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i="1" dirty="0" smtClean="0"/>
              <a:t>Michael M. v. Superior Court </a:t>
            </a:r>
            <a:r>
              <a:rPr lang="en-US" dirty="0" smtClean="0"/>
              <a:t> </a:t>
            </a:r>
            <a:r>
              <a:rPr lang="en-US" b="1" dirty="0" smtClean="0"/>
              <a:t>(1980)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1816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Michael M., a 17.5 year-old male, was convicted for statutory rape in CA. 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CA’s law defined such unlawful sexual intercourse as "an act of sexual intercourse accomplished with a female not the wife of the perpetrator, where the female is under the age of 18 years."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bg1"/>
          </a:solidFill>
        </p:spPr>
        <p:txBody>
          <a:bodyPr/>
          <a:lstStyle/>
          <a:p>
            <a:r>
              <a:rPr lang="en-US" b="1" i="1" dirty="0" smtClean="0"/>
              <a:t>U.S. v. VA </a:t>
            </a:r>
            <a:r>
              <a:rPr lang="en-US" b="1" dirty="0" smtClean="0"/>
              <a:t>(1996)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VMI, along w/ Citadel, were last two single sex public colleges in U.S. 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VA argued that single‐sex education offered distinctive advantages for men that would be fundamentally altered if women were admitted to the program.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 err="1" smtClean="0"/>
              <a:t>Coverture</a:t>
            </a:r>
            <a:r>
              <a:rPr lang="en-US" dirty="0" smtClean="0"/>
              <a:t> (</a:t>
            </a:r>
            <a:r>
              <a:rPr lang="en-US" b="1" dirty="0" err="1" smtClean="0"/>
              <a:t>couverture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1054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en-US" sz="4000" b="1" dirty="0" smtClean="0"/>
              <a:t>A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 woman was presumed to be a minor person so long as she stayed in the household of a male relative (father, brother, uncle)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Upon marriage, a woman's legal rights were subsumed by those of her husband.  His legal personality “covered” hers.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906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 smtClean="0"/>
              <a:t>Gender Pay Gap by Education, 2009</a:t>
            </a:r>
            <a:endParaRPr lang="en-US" b="1" dirty="0"/>
          </a:p>
        </p:txBody>
      </p:sp>
      <p:pic>
        <p:nvPicPr>
          <p:cNvPr id="4" name="Content Placeholder 3" descr="110303-biz-ggf-1151.photoblog6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1271587"/>
            <a:ext cx="8572500" cy="5586413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  <a:solidFill>
            <a:schemeClr val="bg1"/>
          </a:solidFill>
        </p:spPr>
        <p:txBody>
          <a:bodyPr/>
          <a:lstStyle/>
          <a:p>
            <a:r>
              <a:rPr lang="en-US" b="1" dirty="0" smtClean="0"/>
              <a:t>College Degrees by Gender</a:t>
            </a:r>
            <a:endParaRPr lang="en-US" b="1" dirty="0"/>
          </a:p>
        </p:txBody>
      </p:sp>
      <p:pic>
        <p:nvPicPr>
          <p:cNvPr id="8" name="Content Placeholder 7" descr="43642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143000"/>
            <a:ext cx="8229600" cy="54864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bg1"/>
          </a:solidFill>
        </p:spPr>
        <p:txBody>
          <a:bodyPr/>
          <a:lstStyle/>
          <a:p>
            <a:r>
              <a:rPr lang="en-US" b="1" dirty="0" err="1" smtClean="0"/>
              <a:t>Bradwell</a:t>
            </a:r>
            <a:r>
              <a:rPr lang="en-US" b="1" dirty="0" smtClean="0"/>
              <a:t> v. Illinois (1872)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800" b="1" i="1" dirty="0" smtClean="0"/>
              <a:t>United States v. </a:t>
            </a:r>
            <a:r>
              <a:rPr lang="en-US" sz="4800" b="1" i="1" dirty="0" err="1" smtClean="0"/>
              <a:t>Dege</a:t>
            </a:r>
            <a:r>
              <a:rPr lang="en-US" sz="4800" b="1" i="1" dirty="0" smtClean="0"/>
              <a:t> </a:t>
            </a:r>
            <a:r>
              <a:rPr lang="en-US" sz="4800" b="1" dirty="0" smtClean="0"/>
              <a:t>(1960)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Ends </a:t>
            </a:r>
            <a:r>
              <a:rPr lang="en-US" sz="4400" b="1" dirty="0" err="1" smtClean="0">
                <a:solidFill>
                  <a:schemeClr val="tx2">
                    <a:lumMod val="50000"/>
                  </a:schemeClr>
                </a:solidFill>
              </a:rPr>
              <a:t>coverture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 in criminal conspiracy case</a:t>
            </a:r>
          </a:p>
          <a:p>
            <a:pPr>
              <a:buNone/>
            </a:pP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Common law did not allow conspiracy between man and wife – as </a:t>
            </a:r>
            <a:r>
              <a:rPr lang="en-US" sz="4400" b="1" dirty="0" err="1" smtClean="0">
                <a:solidFill>
                  <a:schemeClr val="tx2">
                    <a:lumMod val="50000"/>
                  </a:schemeClr>
                </a:solidFill>
              </a:rPr>
              <a:t>coverture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 meant that they were same legal person</a:t>
            </a: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800" b="1" i="1" dirty="0" smtClean="0"/>
              <a:t>U.S. v. </a:t>
            </a:r>
            <a:r>
              <a:rPr lang="en-US" sz="4800" b="1" i="1" dirty="0" err="1" smtClean="0"/>
              <a:t>Dege</a:t>
            </a:r>
            <a:r>
              <a:rPr lang="en-US" sz="4800" b="1" i="1" dirty="0" smtClean="0"/>
              <a:t> </a:t>
            </a:r>
            <a:r>
              <a:rPr lang="en-US" sz="4800" b="1" dirty="0" smtClean="0"/>
              <a:t>(1960)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4400" b="1" i="1" dirty="0" smtClean="0">
                <a:solidFill>
                  <a:schemeClr val="tx2">
                    <a:lumMod val="75000"/>
                  </a:schemeClr>
                </a:solidFill>
              </a:rPr>
              <a:t>It would enthrone an unreality into a rule of law to suggest that man and wife are legally incapable of engaging in illicit enterprises, and therefore, forsooth, do not engage in them.</a:t>
            </a:r>
          </a:p>
          <a:p>
            <a:pPr algn="r">
              <a:buNone/>
            </a:pPr>
            <a:r>
              <a:rPr lang="en-US" sz="4400" b="1" dirty="0" smtClean="0">
                <a:solidFill>
                  <a:schemeClr val="accent2">
                    <a:lumMod val="50000"/>
                  </a:schemeClr>
                </a:solidFill>
              </a:rPr>
              <a:t>Justice Frankfurter</a:t>
            </a:r>
            <a:endParaRPr lang="en-US" sz="4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800" b="1" i="1" dirty="0" smtClean="0"/>
              <a:t>Hoyt v. Florida</a:t>
            </a:r>
            <a:r>
              <a:rPr lang="en-US" sz="4800" dirty="0" smtClean="0"/>
              <a:t> </a:t>
            </a:r>
            <a:r>
              <a:rPr lang="en-US" sz="4800" b="1" dirty="0" smtClean="0"/>
              <a:t>(1961)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Court upheld FL law excusing all women from jury duty unless they volunteered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Court found that women are “still regarded as the center of home and family life” and have “special responsibilities”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b="1" i="1" dirty="0" smtClean="0"/>
              <a:t>Cleveland Board of Education</a:t>
            </a:r>
            <a:br>
              <a:rPr lang="en-US" b="1" i="1" dirty="0" smtClean="0"/>
            </a:br>
            <a:r>
              <a:rPr lang="en-US" b="1" i="1" dirty="0" smtClean="0"/>
              <a:t> v. </a:t>
            </a:r>
            <a:r>
              <a:rPr lang="en-US" b="1" i="1" dirty="0" err="1" smtClean="0"/>
              <a:t>LaFleur</a:t>
            </a:r>
            <a:r>
              <a:rPr lang="en-US" b="1" i="1" dirty="0" smtClean="0"/>
              <a:t> </a:t>
            </a:r>
            <a:r>
              <a:rPr lang="en-US" b="1" dirty="0" smtClean="0"/>
              <a:t>(1974)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Maternal Leave compulsory when visible, usually 4-6 months 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Court found that women were capable of making decisions regarding their own fitness to teach and plan own leave</a:t>
            </a: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09696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200" b="1" dirty="0" smtClean="0"/>
              <a:t>Pregnancy Discrimination Act of 1978</a:t>
            </a:r>
            <a:endParaRPr lang="en-US" sz="4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029200"/>
          </a:xfrm>
          <a:solidFill>
            <a:schemeClr val="bg1">
              <a:lumMod val="95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Women who are pregnant or affected by related conditions must be treated in the same manner as other applicants or employees with similar abilities or limitations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May not refuse to hire pregnant women or require leave so long as can perform duties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800" b="1" i="1" dirty="0" smtClean="0"/>
              <a:t>Reed v. Reed </a:t>
            </a:r>
            <a:r>
              <a:rPr lang="en-US" sz="4800" b="1" dirty="0" smtClean="0"/>
              <a:t>(1970)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FULLVERSION" val="4.2.3.23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5722</TotalTime>
  <Words>639</Words>
  <Application>Microsoft Office PowerPoint</Application>
  <PresentationFormat>On-screen Show (4:3)</PresentationFormat>
  <Paragraphs>63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Gender</vt:lpstr>
      <vt:lpstr>Coverture (couverture)</vt:lpstr>
      <vt:lpstr>Bradwell v. Illinois (1872)</vt:lpstr>
      <vt:lpstr>United States v. Dege (1960)</vt:lpstr>
      <vt:lpstr>U.S. v. Dege (1960)</vt:lpstr>
      <vt:lpstr>Hoyt v. Florida (1961)</vt:lpstr>
      <vt:lpstr>Cleveland Board of Education  v. LaFleur (1974)</vt:lpstr>
      <vt:lpstr>Pregnancy Discrimination Act of 1978</vt:lpstr>
      <vt:lpstr>Reed v. Reed (1970)</vt:lpstr>
      <vt:lpstr>Equal Rights Amendment</vt:lpstr>
      <vt:lpstr>Equal Rights Amendment</vt:lpstr>
      <vt:lpstr>ERA Ratification by State Red=Ratified, Orange=Ratified/Rescinded Green=Ratified by 1 house, Blue=Not Ratified</vt:lpstr>
      <vt:lpstr>Frontiero v. Richardson (1973)</vt:lpstr>
      <vt:lpstr>Kahn v. Shevin (1974)</vt:lpstr>
      <vt:lpstr>Stanton v. Stanton (1975)</vt:lpstr>
      <vt:lpstr>Schlesinger v. Ballard (1975)</vt:lpstr>
      <vt:lpstr>Craig v. Boren (1976)</vt:lpstr>
      <vt:lpstr>Michael M. v. Superior Court  (1980)</vt:lpstr>
      <vt:lpstr>U.S. v. VA (1996)</vt:lpstr>
      <vt:lpstr>Gender Pay Gap by Education, 2009</vt:lpstr>
      <vt:lpstr>College Degrees by Gender</vt:lpstr>
    </vt:vector>
  </TitlesOfParts>
  <Company>University of Utah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</dc:title>
  <dc:creator>Daniel Levin</dc:creator>
  <cp:lastModifiedBy>Daniel Levin</cp:lastModifiedBy>
  <cp:revision>1390</cp:revision>
  <dcterms:created xsi:type="dcterms:W3CDTF">2010-01-25T04:19:38Z</dcterms:created>
  <dcterms:modified xsi:type="dcterms:W3CDTF">2011-04-14T20:59:11Z</dcterms:modified>
</cp:coreProperties>
</file>