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63" r:id="rId4"/>
    <p:sldId id="266" r:id="rId5"/>
    <p:sldId id="265" r:id="rId6"/>
    <p:sldId id="267" r:id="rId7"/>
    <p:sldId id="273" r:id="rId8"/>
    <p:sldId id="274" r:id="rId9"/>
    <p:sldId id="277" r:id="rId10"/>
    <p:sldId id="268" r:id="rId11"/>
    <p:sldId id="257" r:id="rId12"/>
    <p:sldId id="258" r:id="rId13"/>
    <p:sldId id="259" r:id="rId14"/>
    <p:sldId id="275" r:id="rId15"/>
    <p:sldId id="276" r:id="rId16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3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8B64-CD33-49D4-BDB0-BADAD2790199}" type="datetimeFigureOut">
              <a:rPr lang="en-US" smtClean="0"/>
              <a:pPr/>
              <a:t>4/14/11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CA84D-8C41-4F79-A9E2-A2917F3A4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8B64-CD33-49D4-BDB0-BADAD2790199}" type="datetimeFigureOut">
              <a:rPr lang="en-US" smtClean="0"/>
              <a:pPr/>
              <a:t>4/14/11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CA84D-8C41-4F79-A9E2-A2917F3A4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8B64-CD33-49D4-BDB0-BADAD2790199}" type="datetimeFigureOut">
              <a:rPr lang="en-US" smtClean="0"/>
              <a:pPr/>
              <a:t>4/14/11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CA84D-8C41-4F79-A9E2-A2917F3A4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8B64-CD33-49D4-BDB0-BADAD2790199}" type="datetimeFigureOut">
              <a:rPr lang="en-US" smtClean="0"/>
              <a:pPr/>
              <a:t>4/14/11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CA84D-8C41-4F79-A9E2-A2917F3A4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8B64-CD33-49D4-BDB0-BADAD2790199}" type="datetimeFigureOut">
              <a:rPr lang="en-US" smtClean="0"/>
              <a:pPr/>
              <a:t>4/14/11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CA84D-8C41-4F79-A9E2-A2917F3A4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8B64-CD33-49D4-BDB0-BADAD2790199}" type="datetimeFigureOut">
              <a:rPr lang="en-US" smtClean="0"/>
              <a:pPr/>
              <a:t>4/14/11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CA84D-8C41-4F79-A9E2-A2917F3A4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8B64-CD33-49D4-BDB0-BADAD2790199}" type="datetimeFigureOut">
              <a:rPr lang="en-US" smtClean="0"/>
              <a:pPr/>
              <a:t>4/14/11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CA84D-8C41-4F79-A9E2-A2917F3A4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8B64-CD33-49D4-BDB0-BADAD2790199}" type="datetimeFigureOut">
              <a:rPr lang="en-US" smtClean="0"/>
              <a:pPr/>
              <a:t>4/14/11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CA84D-8C41-4F79-A9E2-A2917F3A4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8B64-CD33-49D4-BDB0-BADAD2790199}" type="datetimeFigureOut">
              <a:rPr lang="en-US" smtClean="0"/>
              <a:pPr/>
              <a:t>4/14/11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CA84D-8C41-4F79-A9E2-A2917F3A4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8B64-CD33-49D4-BDB0-BADAD2790199}" type="datetimeFigureOut">
              <a:rPr lang="en-US" smtClean="0"/>
              <a:pPr/>
              <a:t>4/14/11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CA84D-8C41-4F79-A9E2-A2917F3A4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98B64-CD33-49D4-BDB0-BADAD2790199}" type="datetimeFigureOut">
              <a:rPr lang="en-US" smtClean="0"/>
              <a:pPr/>
              <a:t>4/14/11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CA84D-8C41-4F79-A9E2-A2917F3A4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98B64-CD33-49D4-BDB0-BADAD2790199}" type="datetimeFigureOut">
              <a:rPr lang="en-US" smtClean="0"/>
              <a:pPr/>
              <a:t>4/14/11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CA84D-8C41-4F79-A9E2-A2917F3A4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b="1" dirty="0" err="1" smtClean="0"/>
              <a:t>Coverture</a:t>
            </a:r>
            <a:r>
              <a:rPr lang="en-US" dirty="0" smtClean="0"/>
              <a:t> (</a:t>
            </a:r>
            <a:r>
              <a:rPr lang="en-US" b="1" dirty="0" err="1" smtClean="0"/>
              <a:t>couverture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105400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en-US" sz="4000" b="1" dirty="0" smtClean="0"/>
              <a:t>A</a:t>
            </a: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 woman was presumed to be a minor person so long as she stayed in the household of a male relative (father, brother, uncle)</a:t>
            </a:r>
          </a:p>
          <a:p>
            <a:pPr>
              <a:buNone/>
            </a:pP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Upon marriage, a woman's legal rights were subsumed by those of her husband.  His legal personality “covered” hers.</a:t>
            </a:r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800" b="1" i="1" dirty="0" err="1" smtClean="0"/>
              <a:t>Frontiero</a:t>
            </a:r>
            <a:r>
              <a:rPr lang="en-US" sz="4800" b="1" i="1" dirty="0" smtClean="0"/>
              <a:t> v. Richardson </a:t>
            </a:r>
            <a:r>
              <a:rPr lang="en-US" sz="4800" b="1" dirty="0" smtClean="0"/>
              <a:t>(1973)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2578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Female military officers, unlike male officers, had to show they were primary breadwinners to receive certain benefits</a:t>
            </a:r>
          </a:p>
          <a:p>
            <a:pPr>
              <a:buNone/>
            </a:pP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Plurality opinion uses strict scrutiny anticipating ERA ratification</a:t>
            </a:r>
          </a:p>
          <a:p>
            <a:pPr>
              <a:buNone/>
            </a:pP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Concurrence emphasize irrationality of rule, no need for strict scrutiny</a:t>
            </a:r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bg1"/>
          </a:solidFill>
        </p:spPr>
        <p:txBody>
          <a:bodyPr/>
          <a:lstStyle/>
          <a:p>
            <a:r>
              <a:rPr lang="en-US" b="1" i="1" dirty="0" smtClean="0"/>
              <a:t>Kahn v. </a:t>
            </a:r>
            <a:r>
              <a:rPr lang="en-US" b="1" i="1" dirty="0" err="1" smtClean="0"/>
              <a:t>Shevin</a:t>
            </a:r>
            <a:r>
              <a:rPr lang="en-US" b="1" dirty="0" smtClean="0"/>
              <a:t> (1974)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534400" cy="5105400"/>
          </a:xfrm>
          <a:solidFill>
            <a:schemeClr val="bg1">
              <a:lumMod val="95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  <a:t>Florida offered a tax </a:t>
            </a:r>
            <a:r>
              <a:rPr lang="en-US" sz="4000" b="1" dirty="0">
                <a:solidFill>
                  <a:schemeClr val="tx2">
                    <a:lumMod val="75000"/>
                  </a:schemeClr>
                </a:solidFill>
              </a:rPr>
              <a:t>break for widows, but not </a:t>
            </a: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  <a:t>widowers</a:t>
            </a:r>
          </a:p>
          <a:p>
            <a:pPr>
              <a:buNone/>
            </a:pP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  <a:t>Challenged on basis of gender inequity</a:t>
            </a:r>
          </a:p>
          <a:p>
            <a:pPr>
              <a:buNone/>
            </a:pP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  <a:t>Court upholds policy because of </a:t>
            </a:r>
            <a:r>
              <a:rPr lang="en-US" sz="4000" b="1" dirty="0">
                <a:solidFill>
                  <a:schemeClr val="tx2">
                    <a:lumMod val="75000"/>
                  </a:schemeClr>
                </a:solidFill>
              </a:rPr>
              <a:t>greater financial burden on </a:t>
            </a: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  <a:t>widows because</a:t>
            </a:r>
          </a:p>
          <a:p>
            <a:pPr>
              <a:buNone/>
            </a:pPr>
            <a:r>
              <a:rPr lang="en-US" sz="4000" b="1" dirty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  <a:t>1) they live longer</a:t>
            </a:r>
          </a:p>
          <a:p>
            <a:pPr>
              <a:buNone/>
            </a:pPr>
            <a:r>
              <a:rPr lang="en-US" sz="4000" b="1" dirty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  <a:t>2) less support from pensions</a:t>
            </a:r>
            <a:endParaRPr lang="en-US" sz="4000" b="1" dirty="0">
              <a:solidFill>
                <a:schemeClr val="tx2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b="1" i="1" dirty="0" smtClean="0"/>
              <a:t>Stanton v. Stanton</a:t>
            </a:r>
            <a:r>
              <a:rPr lang="en-US" b="1" dirty="0" smtClean="0"/>
              <a:t> (1975)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2578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b="1" u="sng" dirty="0" smtClean="0">
                <a:solidFill>
                  <a:schemeClr val="tx2">
                    <a:lumMod val="50000"/>
                  </a:schemeClr>
                </a:solidFill>
              </a:rPr>
              <a:t>Utah </a:t>
            </a:r>
            <a:r>
              <a:rPr lang="en-US" sz="4400" b="1" dirty="0">
                <a:solidFill>
                  <a:schemeClr val="tx2">
                    <a:lumMod val="50000"/>
                  </a:schemeClr>
                </a:solidFill>
              </a:rPr>
              <a:t>law </a:t>
            </a:r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</a:rPr>
              <a:t>required non-custodial parent to pay </a:t>
            </a:r>
            <a:r>
              <a:rPr lang="en-US" sz="4400" b="1" dirty="0">
                <a:solidFill>
                  <a:schemeClr val="tx2">
                    <a:lumMod val="50000"/>
                  </a:schemeClr>
                </a:solidFill>
              </a:rPr>
              <a:t>child support for males </a:t>
            </a:r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</a:rPr>
              <a:t>to age </a:t>
            </a:r>
            <a:r>
              <a:rPr lang="en-US" sz="4400" b="1" dirty="0">
                <a:solidFill>
                  <a:schemeClr val="tx2">
                    <a:lumMod val="50000"/>
                  </a:schemeClr>
                </a:solidFill>
              </a:rPr>
              <a:t>21, females </a:t>
            </a:r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</a:rPr>
              <a:t>to </a:t>
            </a:r>
            <a:r>
              <a:rPr lang="en-US" sz="4400" b="1" dirty="0">
                <a:solidFill>
                  <a:schemeClr val="tx2">
                    <a:lumMod val="50000"/>
                  </a:schemeClr>
                </a:solidFill>
              </a:rPr>
              <a:t>age </a:t>
            </a:r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</a:rPr>
              <a:t>18.</a:t>
            </a:r>
          </a:p>
          <a:p>
            <a:pPr>
              <a:buNone/>
            </a:pPr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</a:rPr>
              <a:t>Sup. Court found lack of rational basis</a:t>
            </a:r>
          </a:p>
          <a:p>
            <a:pPr>
              <a:buNone/>
            </a:pPr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</a:rPr>
              <a:t>Question: </a:t>
            </a:r>
          </a:p>
          <a:p>
            <a:pPr>
              <a:buNone/>
            </a:pPr>
            <a:r>
              <a:rPr lang="en-US" sz="4400" b="1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</a:rPr>
              <a:t>What was purpose of Utah law? </a:t>
            </a:r>
            <a:endParaRPr lang="en-US" sz="4400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bg1"/>
          </a:solidFill>
        </p:spPr>
        <p:txBody>
          <a:bodyPr/>
          <a:lstStyle/>
          <a:p>
            <a:r>
              <a:rPr lang="en-US" b="1" i="1" dirty="0" smtClean="0"/>
              <a:t>Schlesinger v. Ballard</a:t>
            </a:r>
            <a:r>
              <a:rPr lang="en-US" b="1" dirty="0" smtClean="0"/>
              <a:t> (1975)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534400" cy="5105400"/>
          </a:xfrm>
          <a:solidFill>
            <a:schemeClr val="bg1">
              <a:lumMod val="95000"/>
            </a:schemeClr>
          </a:solidFill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</a:rPr>
              <a:t>U.S. military policy allowed discharge of male officers after </a:t>
            </a:r>
            <a:r>
              <a:rPr lang="en-US" sz="4400" b="1" dirty="0">
                <a:solidFill>
                  <a:schemeClr val="tx2">
                    <a:lumMod val="50000"/>
                  </a:schemeClr>
                </a:solidFill>
              </a:rPr>
              <a:t>9 years </a:t>
            </a:r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</a:rPr>
              <a:t>without </a:t>
            </a:r>
            <a:r>
              <a:rPr lang="en-US" sz="4400" b="1" dirty="0">
                <a:solidFill>
                  <a:schemeClr val="tx2">
                    <a:lumMod val="50000"/>
                  </a:schemeClr>
                </a:solidFill>
              </a:rPr>
              <a:t>promotion, but gave women 13 years </a:t>
            </a:r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</a:rPr>
              <a:t>at same rank because women were barred from combat positions</a:t>
            </a:r>
          </a:p>
          <a:p>
            <a:pPr>
              <a:buNone/>
            </a:pPr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</a:rPr>
              <a:t>Sup. Ct. upholds policy as properly mitigating women’s lack of access to combat positions</a:t>
            </a:r>
            <a:endParaRPr lang="en-US" sz="4400" b="1" dirty="0">
              <a:solidFill>
                <a:schemeClr val="tx2">
                  <a:lumMod val="50000"/>
                </a:schemeClr>
              </a:solidFill>
            </a:endParaRP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9906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b="1" dirty="0" smtClean="0"/>
              <a:t>Gender Pay Gap by Education, 2009</a:t>
            </a:r>
            <a:endParaRPr lang="en-US" b="1" dirty="0"/>
          </a:p>
        </p:txBody>
      </p:sp>
      <p:pic>
        <p:nvPicPr>
          <p:cNvPr id="4" name="Content Placeholder 3" descr="110303-biz-ggf-1151.photoblog6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1271587"/>
            <a:ext cx="8572500" cy="5586413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  <a:solidFill>
            <a:schemeClr val="bg1"/>
          </a:solidFill>
        </p:spPr>
        <p:txBody>
          <a:bodyPr/>
          <a:lstStyle/>
          <a:p>
            <a:r>
              <a:rPr lang="en-US" b="1" dirty="0" smtClean="0"/>
              <a:t>College Degrees by Gender</a:t>
            </a:r>
            <a:endParaRPr lang="en-US" b="1" dirty="0"/>
          </a:p>
        </p:txBody>
      </p:sp>
      <p:pic>
        <p:nvPicPr>
          <p:cNvPr id="8" name="Content Placeholder 7" descr="43642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143000"/>
            <a:ext cx="8229600" cy="54864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800" b="1" i="1" dirty="0" smtClean="0"/>
              <a:t>United States v. </a:t>
            </a:r>
            <a:r>
              <a:rPr lang="en-US" sz="4800" b="1" i="1" dirty="0" err="1" smtClean="0"/>
              <a:t>Dege</a:t>
            </a:r>
            <a:r>
              <a:rPr lang="en-US" sz="4800" b="1" i="1" dirty="0" smtClean="0"/>
              <a:t> </a:t>
            </a:r>
            <a:r>
              <a:rPr lang="en-US" sz="4800" b="1" dirty="0" smtClean="0"/>
              <a:t>(1960)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00600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</a:rPr>
              <a:t>Ends </a:t>
            </a:r>
            <a:r>
              <a:rPr lang="en-US" sz="4400" b="1" dirty="0" err="1" smtClean="0">
                <a:solidFill>
                  <a:schemeClr val="tx2">
                    <a:lumMod val="50000"/>
                  </a:schemeClr>
                </a:solidFill>
              </a:rPr>
              <a:t>coverture</a:t>
            </a:r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</a:rPr>
              <a:t> in criminal conspiracy case</a:t>
            </a:r>
          </a:p>
          <a:p>
            <a:pPr>
              <a:buNone/>
            </a:pPr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</a:rPr>
              <a:t>Common law did not allow conspiracy between man and wife – as </a:t>
            </a:r>
            <a:r>
              <a:rPr lang="en-US" sz="4400" b="1" dirty="0" err="1" smtClean="0">
                <a:solidFill>
                  <a:schemeClr val="tx2">
                    <a:lumMod val="50000"/>
                  </a:schemeClr>
                </a:solidFill>
              </a:rPr>
              <a:t>coverture</a:t>
            </a:r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</a:rPr>
              <a:t> meant that they were same legal person</a:t>
            </a: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800" b="1" i="1" dirty="0" smtClean="0"/>
              <a:t>U.S. v. </a:t>
            </a:r>
            <a:r>
              <a:rPr lang="en-US" sz="4800" b="1" i="1" dirty="0" err="1" smtClean="0"/>
              <a:t>Dege</a:t>
            </a:r>
            <a:r>
              <a:rPr lang="en-US" sz="4800" b="1" i="1" dirty="0" smtClean="0"/>
              <a:t> </a:t>
            </a:r>
            <a:r>
              <a:rPr lang="en-US" sz="4800" b="1" dirty="0" smtClean="0"/>
              <a:t>(1960)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4400" b="1" i="1" dirty="0" smtClean="0">
                <a:solidFill>
                  <a:schemeClr val="tx2">
                    <a:lumMod val="75000"/>
                  </a:schemeClr>
                </a:solidFill>
              </a:rPr>
              <a:t>It would enthrone an unreality into a rule of law to suggest that man and wife are legally incapable of engaging in illicit enterprises, and therefore, forsooth, do not engage in them.</a:t>
            </a:r>
          </a:p>
          <a:p>
            <a:pPr algn="r">
              <a:buNone/>
            </a:pPr>
            <a:r>
              <a:rPr lang="en-US" sz="4400" b="1" dirty="0" smtClean="0">
                <a:solidFill>
                  <a:schemeClr val="accent2">
                    <a:lumMod val="50000"/>
                  </a:schemeClr>
                </a:solidFill>
              </a:rPr>
              <a:t>Justice Frankfurter</a:t>
            </a:r>
            <a:endParaRPr lang="en-US" sz="4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800" b="1" i="1" dirty="0" smtClean="0"/>
              <a:t>Hoyt v. Florida</a:t>
            </a:r>
            <a:r>
              <a:rPr lang="en-US" sz="4800" dirty="0" smtClean="0"/>
              <a:t> </a:t>
            </a:r>
            <a:r>
              <a:rPr lang="en-US" sz="4800" b="1" dirty="0" smtClean="0"/>
              <a:t>(1961)</a:t>
            </a:r>
            <a:endParaRPr lang="en-US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0292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Court upheld FL law excusing all women from jury duty unless they volunteered</a:t>
            </a:r>
          </a:p>
          <a:p>
            <a:pPr>
              <a:buNone/>
            </a:pP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Court found that women are “still regarded as the center of home and family life” and have “special responsibilities”</a:t>
            </a:r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b="1" i="1" dirty="0" smtClean="0"/>
              <a:t>Cleveland Board of Education</a:t>
            </a:r>
            <a:br>
              <a:rPr lang="en-US" b="1" i="1" dirty="0" smtClean="0"/>
            </a:br>
            <a:r>
              <a:rPr lang="en-US" b="1" i="1" dirty="0" smtClean="0"/>
              <a:t> v. </a:t>
            </a:r>
            <a:r>
              <a:rPr lang="en-US" b="1" i="1" dirty="0" err="1" smtClean="0"/>
              <a:t>LaFleur</a:t>
            </a:r>
            <a:r>
              <a:rPr lang="en-US" b="1" i="1" dirty="0" smtClean="0"/>
              <a:t> </a:t>
            </a:r>
            <a:r>
              <a:rPr lang="en-US" b="1" dirty="0" smtClean="0"/>
              <a:t>(1974)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Maternal Leave compulsory when visible, usually 4-6 months </a:t>
            </a:r>
          </a:p>
          <a:p>
            <a:pPr>
              <a:buNone/>
            </a:pP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Court found that women were capable of making decisions regarding their own fitness to teach and plan own leave</a:t>
            </a: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109696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200" b="1" dirty="0" smtClean="0"/>
              <a:t>Pregnancy Discrimination Act of 1978</a:t>
            </a:r>
            <a:endParaRPr lang="en-US" sz="4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763000" cy="5029200"/>
          </a:xfrm>
          <a:solidFill>
            <a:schemeClr val="bg1">
              <a:lumMod val="95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Women who are pregnant or affected by related conditions must be treated in the same manner as other applicants or employees with similar abilities or limitations</a:t>
            </a:r>
          </a:p>
          <a:p>
            <a:pPr>
              <a:buNone/>
            </a:pPr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</a:rPr>
              <a:t>May not refuse to hire pregnant women or require leave so long as can perform duties</a:t>
            </a:r>
            <a:endParaRPr lang="en-US" sz="40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44562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5400" b="1" dirty="0" smtClean="0"/>
              <a:t>Equal Rights Amendment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3340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i="1" dirty="0" smtClean="0"/>
              <a:t>Section 1. </a:t>
            </a:r>
            <a:r>
              <a:rPr lang="en-US" sz="3600" b="1" dirty="0" smtClean="0"/>
              <a:t>Equality of rights under the law shall not be denied or abridged by the United States or by any state on account of sex.</a:t>
            </a:r>
            <a:endParaRPr lang="en-US" sz="3600" b="1" i="1" dirty="0" smtClean="0"/>
          </a:p>
          <a:p>
            <a:pPr>
              <a:buNone/>
            </a:pPr>
            <a:r>
              <a:rPr lang="en-US" sz="3600" b="1" i="1" dirty="0" smtClean="0"/>
              <a:t>Section 2. </a:t>
            </a:r>
            <a:r>
              <a:rPr lang="en-US" sz="3600" b="1" dirty="0" smtClean="0"/>
              <a:t>The Congress shall have the power to enforce, by appropriate legislation, the provisions of this article.</a:t>
            </a:r>
            <a:endParaRPr lang="en-US" sz="3600" b="1" i="1" dirty="0" smtClean="0"/>
          </a:p>
          <a:p>
            <a:pPr>
              <a:buNone/>
            </a:pPr>
            <a:r>
              <a:rPr lang="en-US" sz="3600" b="1" i="1" dirty="0" smtClean="0"/>
              <a:t>Section 3. </a:t>
            </a:r>
            <a:r>
              <a:rPr lang="en-US" sz="3600" b="1" dirty="0" smtClean="0"/>
              <a:t>This amendment shall take effect two years after the date of ratification.</a:t>
            </a:r>
            <a:endParaRPr lang="en-US" sz="3600" dirty="0"/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5400" b="1" dirty="0" smtClean="0"/>
              <a:t>Equal Rights Amendment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410200"/>
          </a:xfrm>
          <a:solidFill>
            <a:schemeClr val="bg1">
              <a:lumMod val="95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600" b="1" dirty="0" smtClean="0"/>
              <a:t>First introduced in Congress in 1923</a:t>
            </a:r>
          </a:p>
          <a:p>
            <a:pPr>
              <a:buNone/>
            </a:pPr>
            <a:r>
              <a:rPr lang="en-US" sz="3600" b="1" dirty="0" smtClean="0"/>
              <a:t>Proposed by Congress in 1972</a:t>
            </a:r>
          </a:p>
          <a:p>
            <a:pPr>
              <a:buNone/>
            </a:pPr>
            <a:r>
              <a:rPr lang="en-US" sz="3600" b="1" dirty="0" smtClean="0"/>
              <a:t>Twenty-two states ratified in first year</a:t>
            </a:r>
          </a:p>
          <a:p>
            <a:pPr>
              <a:buNone/>
            </a:pPr>
            <a:r>
              <a:rPr lang="en-US" sz="3600" b="1" dirty="0" smtClean="0"/>
              <a:t>Thirteen more states had ratified by 1977</a:t>
            </a:r>
          </a:p>
          <a:p>
            <a:pPr>
              <a:buNone/>
            </a:pPr>
            <a:r>
              <a:rPr lang="en-US" sz="3600" b="1" dirty="0" smtClean="0"/>
              <a:t>Five states voted to rescind by 1977</a:t>
            </a:r>
          </a:p>
          <a:p>
            <a:pPr>
              <a:buNone/>
            </a:pPr>
            <a:r>
              <a:rPr lang="en-US" sz="3600" b="1" dirty="0" smtClean="0"/>
              <a:t>Original proposal expired in 1979, extended until 1982</a:t>
            </a:r>
          </a:p>
          <a:p>
            <a:pPr>
              <a:buNone/>
            </a:pPr>
            <a:r>
              <a:rPr lang="en-US" sz="3600" b="1" dirty="0" smtClean="0"/>
              <a:t>Defeated in 1975 in Utah by LDS Church leadership and predecessor of Eagle Forum</a:t>
            </a:r>
            <a:endParaRPr lang="en-US" sz="3600" b="1" dirty="0"/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75260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>ERA Ratification by State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b="1" dirty="0" smtClean="0">
                <a:solidFill>
                  <a:srgbClr val="FF7C80"/>
                </a:solidFill>
              </a:rPr>
              <a:t>Red=Ratified</a:t>
            </a:r>
            <a:r>
              <a:rPr lang="en-US" sz="4000" b="1" dirty="0" smtClean="0"/>
              <a:t>, </a:t>
            </a:r>
            <a:r>
              <a:rPr lang="en-US" sz="4000" b="1" dirty="0" smtClean="0">
                <a:solidFill>
                  <a:srgbClr val="FFC000"/>
                </a:solidFill>
              </a:rPr>
              <a:t>Orange=Ratified/Rescinded</a:t>
            </a:r>
            <a:br>
              <a:rPr lang="en-US" sz="4000" b="1" dirty="0" smtClean="0">
                <a:solidFill>
                  <a:srgbClr val="FFC000"/>
                </a:solidFill>
              </a:rPr>
            </a:br>
            <a:r>
              <a:rPr lang="en-US" sz="4000" b="1" dirty="0" smtClean="0">
                <a:solidFill>
                  <a:srgbClr val="92D050"/>
                </a:solidFill>
              </a:rPr>
              <a:t>Green=Ratified by 1 house</a:t>
            </a:r>
            <a:r>
              <a:rPr lang="en-US" sz="4000" b="1" dirty="0" smtClean="0"/>
              <a:t>, </a:t>
            </a:r>
            <a:r>
              <a:rPr lang="en-US" sz="4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Blue=Not Ratified</a:t>
            </a:r>
            <a:endParaRPr lang="en-US" sz="4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6" name="Content Placeholder 5" descr="500px-Equal_Rights_Amendment_Map.svg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43000" y="1981200"/>
            <a:ext cx="7143750" cy="4514850"/>
          </a:xfrm>
          <a:solidFill>
            <a:schemeClr val="bg1">
              <a:lumMod val="95000"/>
            </a:schemeClr>
          </a:solidFill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LABELS" val="1"/>
  <p:tag name="PARTLISTDEFAULT" val="1"/>
  <p:tag name="INCORRECTPOINTVALUE" val="0"/>
  <p:tag name="AUTOADJUSTPARTRANGE" val="True"/>
  <p:tag name="FIBNUMRESULTS" val="5"/>
  <p:tag name="PRRESPONSE2" val="9"/>
  <p:tag name="PRRESPONSE6" val="5"/>
  <p:tag name="PRRESPONSE10" val="1"/>
  <p:tag name="POWERPOINTVERSION" val="12.0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722948"/>
  <p:tag name="USESCHEMECOLORS" val="True"/>
  <p:tag name="GRIDROTATIONINTERVAL" val="2"/>
  <p:tag name="CHARTCOLORS" val="0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INCLUDENONRESPONDERS" val="Fals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RESETCHARTS" val="True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MULTIRESPDIVISOR" val="1"/>
  <p:tag name="SAVECSVWITHSESSION" val="True"/>
  <p:tag name="DISPLAYNAME" val="True"/>
  <p:tag name="PRRESPONSE7" val="4"/>
  <p:tag name="POLLINGCYCLE" val="2"/>
  <p:tag name="STDCHART" val="1"/>
  <p:tag name="RESPTABLESTYLE" val="-1"/>
  <p:tag name="CUSTOMCELLBACKCOLOR1" val="-657956"/>
  <p:tag name="PRRESPONSE4" val="7"/>
  <p:tag name="ADVANCEDSETTINGSVIEW" val="False"/>
  <p:tag name="DELIMITERS" val="3.1"/>
  <p:tag name="TPFULLVERSION" val="4.2.3.23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5724</TotalTime>
  <Words>467</Words>
  <Application>Microsoft Office PowerPoint</Application>
  <PresentationFormat>On-screen Show (4:3)</PresentationFormat>
  <Paragraphs>51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Coverture (couverture)</vt:lpstr>
      <vt:lpstr>United States v. Dege (1960)</vt:lpstr>
      <vt:lpstr>U.S. v. Dege (1960)</vt:lpstr>
      <vt:lpstr>Hoyt v. Florida (1961)</vt:lpstr>
      <vt:lpstr>Cleveland Board of Education  v. LaFleur (1974)</vt:lpstr>
      <vt:lpstr>Pregnancy Discrimination Act of 1978</vt:lpstr>
      <vt:lpstr>Equal Rights Amendment</vt:lpstr>
      <vt:lpstr>Equal Rights Amendment</vt:lpstr>
      <vt:lpstr>ERA Ratification by State Red=Ratified, Orange=Ratified/Rescinded Green=Ratified by 1 house, Blue=Not Ratified</vt:lpstr>
      <vt:lpstr>Frontiero v. Richardson (1973)</vt:lpstr>
      <vt:lpstr>Kahn v. Shevin (1974)</vt:lpstr>
      <vt:lpstr>Stanton v. Stanton (1975)</vt:lpstr>
      <vt:lpstr>Schlesinger v. Ballard (1975)</vt:lpstr>
      <vt:lpstr>Gender Pay Gap by Education, 2009</vt:lpstr>
      <vt:lpstr>College Degrees by Gender</vt:lpstr>
    </vt:vector>
  </TitlesOfParts>
  <Company>University of Utah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Gender</dc:title>
  <dc:creator>Daniel Levin</dc:creator>
  <cp:lastModifiedBy>Daniel Levin</cp:lastModifiedBy>
  <cp:revision>1391</cp:revision>
  <dcterms:created xsi:type="dcterms:W3CDTF">2010-01-25T04:19:38Z</dcterms:created>
  <dcterms:modified xsi:type="dcterms:W3CDTF">2011-04-14T21:00:29Z</dcterms:modified>
</cp:coreProperties>
</file>