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9" r:id="rId3"/>
    <p:sldId id="270" r:id="rId4"/>
    <p:sldId id="271" r:id="rId5"/>
    <p:sldId id="258" r:id="rId6"/>
    <p:sldId id="276" r:id="rId7"/>
    <p:sldId id="272" r:id="rId8"/>
    <p:sldId id="273" r:id="rId9"/>
    <p:sldId id="275" r:id="rId10"/>
    <p:sldId id="260" r:id="rId11"/>
    <p:sldId id="277" r:id="rId12"/>
    <p:sldId id="261" r:id="rId13"/>
    <p:sldId id="278"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82" y="-15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7A5394-210F-42BF-80D1-73EB49263995}" type="datetimeFigureOut">
              <a:rPr lang="en-US" smtClean="0"/>
              <a:pPr/>
              <a:t>1/27/11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DF6B04-5029-4C27-BB41-B39DFBEE8B0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F6B04-5029-4C27-BB41-B39DFBEE8B0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67F6F8-F37B-4B4A-AF02-DB59427EF766}"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67F6F8-F37B-4B4A-AF02-DB59427EF766}"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67F6F8-F37B-4B4A-AF02-DB59427EF766}"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67F6F8-F37B-4B4A-AF02-DB59427EF766}"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67F6F8-F37B-4B4A-AF02-DB59427EF766}"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67F6F8-F37B-4B4A-AF02-DB59427EF766}" type="datetimeFigureOut">
              <a:rPr lang="en-US" smtClean="0"/>
              <a:pPr/>
              <a:t>1/27/11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67F6F8-F37B-4B4A-AF02-DB59427EF766}" type="datetimeFigureOut">
              <a:rPr lang="en-US" smtClean="0"/>
              <a:pPr/>
              <a:t>1/27/11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67F6F8-F37B-4B4A-AF02-DB59427EF766}" type="datetimeFigureOut">
              <a:rPr lang="en-US" smtClean="0"/>
              <a:pPr/>
              <a:t>1/27/11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67F6F8-F37B-4B4A-AF02-DB59427EF766}" type="datetimeFigureOut">
              <a:rPr lang="en-US" smtClean="0"/>
              <a:pPr/>
              <a:t>1/27/11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7F6F8-F37B-4B4A-AF02-DB59427EF766}" type="datetimeFigureOut">
              <a:rPr lang="en-US" smtClean="0"/>
              <a:pPr/>
              <a:t>1/27/11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67F6F8-F37B-4B4A-AF02-DB59427EF766}" type="datetimeFigureOut">
              <a:rPr lang="en-US" smtClean="0"/>
              <a:pPr/>
              <a:t>1/27/11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67F6F8-F37B-4B4A-AF02-DB59427EF766}" type="datetimeFigureOut">
              <a:rPr lang="en-US" smtClean="0"/>
              <a:pPr/>
              <a:t>1/27/11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230E8-F622-40D3-99FE-7EC8CB6FF7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7F6F8-F37B-4B4A-AF02-DB59427EF766}" type="datetimeFigureOut">
              <a:rPr lang="en-US" smtClean="0"/>
              <a:pPr/>
              <a:t>1/27/11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30E8-F622-40D3-99FE-7EC8CB6FF7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bg1"/>
          </a:solidFill>
        </p:spPr>
        <p:txBody>
          <a:bodyPr>
            <a:normAutofit/>
          </a:bodyPr>
          <a:lstStyle/>
          <a:p>
            <a:r>
              <a:rPr lang="en-US" b="1" dirty="0" smtClean="0"/>
              <a:t>Three Major Issues in Establishment</a:t>
            </a:r>
            <a:endParaRPr lang="en-US" dirty="0"/>
          </a:p>
        </p:txBody>
      </p:sp>
      <p:sp>
        <p:nvSpPr>
          <p:cNvPr id="3" name="Text Placeholder 2"/>
          <p:cNvSpPr>
            <a:spLocks noGrp="1"/>
          </p:cNvSpPr>
          <p:nvPr>
            <p:ph type="body" idx="1"/>
          </p:nvPr>
        </p:nvSpPr>
        <p:spPr>
          <a:xfrm>
            <a:off x="228600" y="1066800"/>
            <a:ext cx="8686800" cy="5486400"/>
          </a:xfrm>
          <a:solidFill>
            <a:schemeClr val="bg1">
              <a:lumMod val="95000"/>
            </a:schemeClr>
          </a:solidFill>
        </p:spPr>
        <p:txBody>
          <a:bodyPr>
            <a:normAutofit/>
          </a:bodyPr>
          <a:lstStyle/>
          <a:p>
            <a:pPr>
              <a:buNone/>
            </a:pPr>
            <a:r>
              <a:rPr lang="en-US" sz="4400" b="1" dirty="0" smtClean="0">
                <a:solidFill>
                  <a:schemeClr val="tx2">
                    <a:lumMod val="50000"/>
                  </a:schemeClr>
                </a:solidFill>
              </a:rPr>
              <a:t>1</a:t>
            </a:r>
            <a:r>
              <a:rPr lang="en-US" sz="4400" b="1" dirty="0">
                <a:solidFill>
                  <a:schemeClr val="tx2">
                    <a:lumMod val="50000"/>
                  </a:schemeClr>
                </a:solidFill>
              </a:rPr>
              <a:t>) </a:t>
            </a:r>
            <a:r>
              <a:rPr lang="en-US" sz="4400" b="1" dirty="0" smtClean="0">
                <a:solidFill>
                  <a:schemeClr val="tx2">
                    <a:lumMod val="50000"/>
                  </a:schemeClr>
                </a:solidFill>
              </a:rPr>
              <a:t>Funding </a:t>
            </a:r>
            <a:r>
              <a:rPr lang="en-US" sz="4400" b="1" dirty="0">
                <a:solidFill>
                  <a:schemeClr val="tx2">
                    <a:lumMod val="50000"/>
                  </a:schemeClr>
                </a:solidFill>
              </a:rPr>
              <a:t>of parochial education </a:t>
            </a:r>
            <a:r>
              <a:rPr lang="en-US" sz="4400" b="1" dirty="0" smtClean="0">
                <a:solidFill>
                  <a:schemeClr val="tx2">
                    <a:lumMod val="50000"/>
                  </a:schemeClr>
                </a:solidFill>
              </a:rPr>
              <a:t>or churches</a:t>
            </a:r>
            <a:endParaRPr lang="en-US" sz="4400" b="1" dirty="0">
              <a:solidFill>
                <a:schemeClr val="tx2">
                  <a:lumMod val="50000"/>
                </a:schemeClr>
              </a:solidFill>
            </a:endParaRPr>
          </a:p>
          <a:p>
            <a:pPr>
              <a:buNone/>
            </a:pPr>
            <a:r>
              <a:rPr lang="en-US" sz="4400" b="1" dirty="0">
                <a:solidFill>
                  <a:schemeClr val="tx2">
                    <a:lumMod val="50000"/>
                  </a:schemeClr>
                </a:solidFill>
              </a:rPr>
              <a:t>2) </a:t>
            </a:r>
            <a:r>
              <a:rPr lang="en-US" sz="4400" b="1" dirty="0" smtClean="0">
                <a:solidFill>
                  <a:schemeClr val="tx2">
                    <a:lumMod val="50000"/>
                  </a:schemeClr>
                </a:solidFill>
              </a:rPr>
              <a:t>Religious exercises or instruction </a:t>
            </a:r>
            <a:r>
              <a:rPr lang="en-US" sz="4400" b="1" dirty="0">
                <a:solidFill>
                  <a:schemeClr val="tx2">
                    <a:lumMod val="50000"/>
                  </a:schemeClr>
                </a:solidFill>
              </a:rPr>
              <a:t>in public </a:t>
            </a:r>
            <a:r>
              <a:rPr lang="en-US" sz="4400" b="1" dirty="0" smtClean="0">
                <a:solidFill>
                  <a:schemeClr val="tx2">
                    <a:lumMod val="50000"/>
                  </a:schemeClr>
                </a:solidFill>
              </a:rPr>
              <a:t>schools</a:t>
            </a:r>
            <a:endParaRPr lang="en-US" sz="4400" b="1" dirty="0">
              <a:solidFill>
                <a:schemeClr val="tx2">
                  <a:lumMod val="50000"/>
                </a:schemeClr>
              </a:solidFill>
            </a:endParaRPr>
          </a:p>
          <a:p>
            <a:pPr>
              <a:buNone/>
            </a:pPr>
            <a:r>
              <a:rPr lang="en-US" sz="4400" b="1" dirty="0">
                <a:solidFill>
                  <a:schemeClr val="tx2">
                    <a:lumMod val="50000"/>
                  </a:schemeClr>
                </a:solidFill>
              </a:rPr>
              <a:t>3) </a:t>
            </a:r>
            <a:r>
              <a:rPr lang="en-US" sz="4400" b="1" dirty="0" smtClean="0">
                <a:solidFill>
                  <a:schemeClr val="tx2">
                    <a:lumMod val="50000"/>
                  </a:schemeClr>
                </a:solidFill>
              </a:rPr>
              <a:t>Religious </a:t>
            </a:r>
            <a:r>
              <a:rPr lang="en-US" sz="4400" b="1" dirty="0">
                <a:solidFill>
                  <a:schemeClr val="tx2">
                    <a:lumMod val="50000"/>
                  </a:schemeClr>
                </a:solidFill>
              </a:rPr>
              <a:t>exercises and displays in </a:t>
            </a:r>
            <a:r>
              <a:rPr lang="en-US" sz="4400" b="1" dirty="0" smtClean="0">
                <a:solidFill>
                  <a:schemeClr val="tx2">
                    <a:lumMod val="50000"/>
                  </a:schemeClr>
                </a:solidFill>
              </a:rPr>
              <a:t>state settings</a:t>
            </a:r>
            <a:endParaRPr lang="en-US" sz="4400" b="1" dirty="0">
              <a:solidFill>
                <a:schemeClr val="tx2">
                  <a:lumMod val="50000"/>
                </a:schemeClr>
              </a:solidFill>
            </a:endParaRPr>
          </a:p>
          <a:p>
            <a:endParaRPr 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lstStyle/>
          <a:p>
            <a:r>
              <a:rPr lang="en-US" b="1" dirty="0" smtClean="0"/>
              <a:t>Treaty of Tripoli (1797), Article 11</a:t>
            </a:r>
            <a:endParaRPr lang="en-US" dirty="0"/>
          </a:p>
        </p:txBody>
      </p:sp>
      <p:sp>
        <p:nvSpPr>
          <p:cNvPr id="3" name="Text Placeholder 2"/>
          <p:cNvSpPr>
            <a:spLocks noGrp="1"/>
          </p:cNvSpPr>
          <p:nvPr>
            <p:ph type="body" idx="1"/>
          </p:nvPr>
        </p:nvSpPr>
        <p:spPr>
          <a:xfrm>
            <a:off x="152400" y="1295400"/>
            <a:ext cx="8763000" cy="5257800"/>
          </a:xfrm>
          <a:solidFill>
            <a:schemeClr val="bg1">
              <a:lumMod val="95000"/>
            </a:schemeClr>
          </a:solidFill>
        </p:spPr>
        <p:txBody>
          <a:bodyPr>
            <a:normAutofit lnSpcReduction="10000"/>
          </a:bodyPr>
          <a:lstStyle/>
          <a:p>
            <a:pPr>
              <a:buNone/>
            </a:pPr>
            <a:r>
              <a:rPr lang="en-US" sz="4000" b="1" dirty="0" smtClean="0">
                <a:solidFill>
                  <a:srgbClr val="C00000"/>
                </a:solidFill>
              </a:rPr>
              <a:t>As </a:t>
            </a:r>
            <a:r>
              <a:rPr lang="en-US" sz="4000" b="1" dirty="0">
                <a:solidFill>
                  <a:srgbClr val="C00000"/>
                </a:solidFill>
              </a:rPr>
              <a:t>the government of the United States of </a:t>
            </a:r>
            <a:r>
              <a:rPr lang="en-US" sz="4000" b="1" dirty="0" smtClean="0">
                <a:solidFill>
                  <a:srgbClr val="C00000"/>
                </a:solidFill>
              </a:rPr>
              <a:t>America is </a:t>
            </a:r>
            <a:r>
              <a:rPr lang="en-US" sz="4000" b="1" dirty="0">
                <a:solidFill>
                  <a:srgbClr val="C00000"/>
                </a:solidFill>
              </a:rPr>
              <a:t>not in any sense founded on the Christian </a:t>
            </a:r>
            <a:r>
              <a:rPr lang="en-US" sz="4000" b="1" dirty="0" smtClean="0">
                <a:solidFill>
                  <a:srgbClr val="C00000"/>
                </a:solidFill>
              </a:rPr>
              <a:t>Religion,</a:t>
            </a:r>
            <a:r>
              <a:rPr lang="en-US" sz="4000" b="1" dirty="0" smtClean="0"/>
              <a:t> </a:t>
            </a:r>
            <a:r>
              <a:rPr lang="en-US" sz="4000" b="1" dirty="0" smtClean="0">
                <a:solidFill>
                  <a:schemeClr val="accent3">
                    <a:lumMod val="50000"/>
                  </a:schemeClr>
                </a:solidFill>
              </a:rPr>
              <a:t>as </a:t>
            </a:r>
            <a:r>
              <a:rPr lang="en-US" sz="4000" b="1" dirty="0">
                <a:solidFill>
                  <a:schemeClr val="accent3">
                    <a:lumMod val="50000"/>
                  </a:schemeClr>
                </a:solidFill>
              </a:rPr>
              <a:t>it has in itself no character of enmity against the laws, religion or tranquility of </a:t>
            </a:r>
            <a:r>
              <a:rPr lang="en-US" sz="4000" b="1" dirty="0" err="1" smtClean="0">
                <a:solidFill>
                  <a:schemeClr val="accent3">
                    <a:lumMod val="50000"/>
                  </a:schemeClr>
                </a:solidFill>
              </a:rPr>
              <a:t>Musselmen</a:t>
            </a:r>
            <a:r>
              <a:rPr lang="en-US" sz="4000" b="1" dirty="0" smtClean="0">
                <a:solidFill>
                  <a:schemeClr val="accent3">
                    <a:lumMod val="50000"/>
                  </a:schemeClr>
                </a:solidFill>
              </a:rPr>
              <a:t>, and </a:t>
            </a:r>
            <a:r>
              <a:rPr lang="en-US" sz="4000" b="1" dirty="0">
                <a:solidFill>
                  <a:schemeClr val="accent3">
                    <a:lumMod val="50000"/>
                  </a:schemeClr>
                </a:solidFill>
              </a:rPr>
              <a:t>as the said States never have entered into any war or act of hostility against any </a:t>
            </a:r>
            <a:r>
              <a:rPr lang="en-US" sz="4000" b="1" dirty="0" err="1">
                <a:solidFill>
                  <a:schemeClr val="accent3">
                    <a:lumMod val="50000"/>
                  </a:schemeClr>
                </a:solidFill>
              </a:rPr>
              <a:t>Mehomitan</a:t>
            </a:r>
            <a:r>
              <a:rPr lang="en-US" sz="4000" b="1" dirty="0">
                <a:solidFill>
                  <a:schemeClr val="accent3">
                    <a:lumMod val="50000"/>
                  </a:schemeClr>
                </a:solidFill>
              </a:rPr>
              <a:t> </a:t>
            </a:r>
            <a:r>
              <a:rPr lang="en-US" sz="4000" b="1" dirty="0" smtClean="0">
                <a:solidFill>
                  <a:schemeClr val="accent3">
                    <a:lumMod val="50000"/>
                  </a:schemeClr>
                </a:solidFill>
              </a:rPr>
              <a:t>nation</a:t>
            </a:r>
            <a:endParaRPr lang="en-US" sz="4000" b="1" dirty="0">
              <a:solidFill>
                <a:schemeClr val="tx2">
                  <a:lumMod val="50000"/>
                </a:schemeClr>
              </a:solidFill>
            </a:endParaRPr>
          </a:p>
          <a:p>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bg1"/>
          </a:solidFill>
        </p:spPr>
        <p:txBody>
          <a:bodyPr>
            <a:normAutofit/>
          </a:bodyPr>
          <a:lstStyle/>
          <a:p>
            <a:r>
              <a:rPr lang="en-US" b="1" i="1" dirty="0" smtClean="0"/>
              <a:t>Board of Education v. Allen </a:t>
            </a:r>
            <a:r>
              <a:rPr lang="en-US" b="1" dirty="0" smtClean="0"/>
              <a:t>(1968) </a:t>
            </a:r>
            <a:endParaRPr lang="en-US" b="1" dirty="0"/>
          </a:p>
        </p:txBody>
      </p:sp>
      <p:sp>
        <p:nvSpPr>
          <p:cNvPr id="3" name="Text Placeholder 2"/>
          <p:cNvSpPr>
            <a:spLocks noGrp="1"/>
          </p:cNvSpPr>
          <p:nvPr>
            <p:ph type="body" idx="1"/>
          </p:nvPr>
        </p:nvSpPr>
        <p:spPr>
          <a:xfrm>
            <a:off x="228600" y="1143000"/>
            <a:ext cx="8686800" cy="5410200"/>
          </a:xfrm>
          <a:solidFill>
            <a:schemeClr val="bg1">
              <a:lumMod val="95000"/>
            </a:schemeClr>
          </a:solidFill>
        </p:spPr>
        <p:txBody>
          <a:bodyPr>
            <a:noAutofit/>
          </a:bodyPr>
          <a:lstStyle/>
          <a:p>
            <a:pPr>
              <a:buNone/>
            </a:pPr>
            <a:r>
              <a:rPr lang="en-US" sz="3600" b="1" dirty="0" smtClean="0">
                <a:solidFill>
                  <a:schemeClr val="tx2">
                    <a:lumMod val="50000"/>
                  </a:schemeClr>
                </a:solidFill>
              </a:rPr>
              <a:t>New York's Education Law required local public school authorities to lend textbooks free to all students in grades 7 to 12, including those in private schools.</a:t>
            </a:r>
          </a:p>
          <a:p>
            <a:pPr>
              <a:buNone/>
            </a:pPr>
            <a:r>
              <a:rPr lang="en-US" sz="3600" b="1" dirty="0" smtClean="0">
                <a:solidFill>
                  <a:schemeClr val="tx2">
                    <a:lumMod val="50000"/>
                  </a:schemeClr>
                </a:solidFill>
              </a:rPr>
              <a:t>Textbooks were in secular subjects, same chosen for use in public schools.</a:t>
            </a:r>
          </a:p>
          <a:p>
            <a:pPr>
              <a:buNone/>
            </a:pPr>
            <a:r>
              <a:rPr lang="en-US" sz="3600" b="1" dirty="0" smtClean="0">
                <a:solidFill>
                  <a:schemeClr val="tx2">
                    <a:lumMod val="50000"/>
                  </a:schemeClr>
                </a:solidFill>
              </a:rPr>
              <a:t>No evidence that secular textbooks were used to teach religion</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a:solidFill>
            <a:schemeClr val="bg1"/>
          </a:solidFill>
        </p:spPr>
        <p:txBody>
          <a:bodyPr>
            <a:normAutofit/>
          </a:bodyPr>
          <a:lstStyle/>
          <a:p>
            <a:r>
              <a:rPr lang="en-US" sz="4800" b="1" i="1" dirty="0" smtClean="0"/>
              <a:t>Lemon</a:t>
            </a:r>
            <a:r>
              <a:rPr lang="en-US" sz="4800" b="1" dirty="0" smtClean="0"/>
              <a:t> Test</a:t>
            </a:r>
            <a:endParaRPr lang="en-US" sz="4800" b="1" dirty="0"/>
          </a:p>
        </p:txBody>
      </p:sp>
      <p:sp>
        <p:nvSpPr>
          <p:cNvPr id="3" name="Text Placeholder 2"/>
          <p:cNvSpPr>
            <a:spLocks noGrp="1"/>
          </p:cNvSpPr>
          <p:nvPr>
            <p:ph type="body" idx="1"/>
          </p:nvPr>
        </p:nvSpPr>
        <p:spPr>
          <a:xfrm>
            <a:off x="228600" y="1066800"/>
            <a:ext cx="8686800" cy="5486400"/>
          </a:xfrm>
          <a:solidFill>
            <a:schemeClr val="bg1">
              <a:lumMod val="95000"/>
            </a:schemeClr>
          </a:solidFill>
        </p:spPr>
        <p:txBody>
          <a:bodyPr/>
          <a:lstStyle/>
          <a:p>
            <a:pPr>
              <a:buNone/>
            </a:pPr>
            <a:r>
              <a:rPr lang="en-US" sz="4400" b="1" dirty="0" smtClean="0">
                <a:solidFill>
                  <a:schemeClr val="tx2">
                    <a:lumMod val="50000"/>
                  </a:schemeClr>
                </a:solidFill>
              </a:rPr>
              <a:t>1) Must have secular </a:t>
            </a:r>
            <a:r>
              <a:rPr lang="en-US" sz="4400" b="1" dirty="0">
                <a:solidFill>
                  <a:schemeClr val="tx2">
                    <a:lumMod val="50000"/>
                  </a:schemeClr>
                </a:solidFill>
              </a:rPr>
              <a:t>legislative </a:t>
            </a:r>
            <a:r>
              <a:rPr lang="en-US" sz="4400" b="1" dirty="0" smtClean="0">
                <a:solidFill>
                  <a:schemeClr val="tx2">
                    <a:lumMod val="50000"/>
                  </a:schemeClr>
                </a:solidFill>
              </a:rPr>
              <a:t>purpose</a:t>
            </a:r>
          </a:p>
          <a:p>
            <a:pPr>
              <a:buNone/>
            </a:pPr>
            <a:r>
              <a:rPr lang="en-US" sz="4400" b="1" dirty="0" smtClean="0">
                <a:solidFill>
                  <a:schemeClr val="tx2">
                    <a:lumMod val="50000"/>
                  </a:schemeClr>
                </a:solidFill>
              </a:rPr>
              <a:t>2) Primary </a:t>
            </a:r>
            <a:r>
              <a:rPr lang="en-US" sz="4400" b="1" dirty="0">
                <a:solidFill>
                  <a:schemeClr val="tx2">
                    <a:lumMod val="50000"/>
                  </a:schemeClr>
                </a:solidFill>
              </a:rPr>
              <a:t>effect must </a:t>
            </a:r>
            <a:r>
              <a:rPr lang="en-US" sz="4400" b="1" dirty="0" smtClean="0">
                <a:solidFill>
                  <a:schemeClr val="tx2">
                    <a:lumMod val="50000"/>
                  </a:schemeClr>
                </a:solidFill>
              </a:rPr>
              <a:t>neither advance </a:t>
            </a:r>
            <a:r>
              <a:rPr lang="en-US" sz="4400" b="1" dirty="0">
                <a:solidFill>
                  <a:schemeClr val="tx2">
                    <a:lumMod val="50000"/>
                  </a:schemeClr>
                </a:solidFill>
              </a:rPr>
              <a:t>nor </a:t>
            </a:r>
            <a:r>
              <a:rPr lang="en-US" sz="4400" b="1" dirty="0" smtClean="0">
                <a:solidFill>
                  <a:schemeClr val="tx2">
                    <a:lumMod val="50000"/>
                  </a:schemeClr>
                </a:solidFill>
              </a:rPr>
              <a:t>inhibit religion</a:t>
            </a:r>
          </a:p>
          <a:p>
            <a:pPr>
              <a:buNone/>
            </a:pPr>
            <a:r>
              <a:rPr lang="en-US" sz="4400" b="1" dirty="0" smtClean="0">
                <a:solidFill>
                  <a:schemeClr val="tx2">
                    <a:lumMod val="50000"/>
                  </a:schemeClr>
                </a:solidFill>
              </a:rPr>
              <a:t>3) Must </a:t>
            </a:r>
            <a:r>
              <a:rPr lang="en-US" sz="4400" b="1" dirty="0">
                <a:solidFill>
                  <a:schemeClr val="tx2">
                    <a:lumMod val="50000"/>
                  </a:schemeClr>
                </a:solidFill>
              </a:rPr>
              <a:t>not foster </a:t>
            </a:r>
            <a:r>
              <a:rPr lang="en-US" sz="4400" b="1" dirty="0" smtClean="0">
                <a:solidFill>
                  <a:schemeClr val="tx2">
                    <a:lumMod val="50000"/>
                  </a:schemeClr>
                </a:solidFill>
              </a:rPr>
              <a:t>excessive governmental entanglement </a:t>
            </a:r>
            <a:r>
              <a:rPr lang="en-US" sz="4400" b="1" dirty="0">
                <a:solidFill>
                  <a:schemeClr val="tx2">
                    <a:lumMod val="50000"/>
                  </a:schemeClr>
                </a:solidFill>
              </a:rPr>
              <a:t>with religion</a:t>
            </a:r>
            <a:r>
              <a:rPr lang="en-US" sz="4400" b="1" dirty="0" smtClean="0">
                <a:solidFill>
                  <a:schemeClr val="tx2">
                    <a:lumMod val="50000"/>
                  </a:schemeClr>
                </a:solidFill>
              </a:rPr>
              <a:t>.</a:t>
            </a:r>
            <a:endParaRPr lang="en-US" sz="4400" b="1" dirty="0">
              <a:solidFill>
                <a:schemeClr val="tx2">
                  <a:lumMod val="50000"/>
                </a:schemeClr>
              </a:solidFill>
            </a:endParaRPr>
          </a:p>
          <a:p>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68362"/>
          </a:xfrm>
          <a:solidFill>
            <a:schemeClr val="bg1"/>
          </a:solidFill>
        </p:spPr>
        <p:txBody>
          <a:bodyPr>
            <a:normAutofit fontScale="90000"/>
          </a:bodyPr>
          <a:lstStyle/>
          <a:p>
            <a:r>
              <a:rPr lang="en-US" b="1" i="1" dirty="0" err="1" smtClean="0"/>
              <a:t>Zobrest</a:t>
            </a:r>
            <a:r>
              <a:rPr lang="en-US" b="1" i="1" dirty="0" smtClean="0"/>
              <a:t> v. Catalina Foothills S.D. </a:t>
            </a:r>
            <a:r>
              <a:rPr lang="en-US" b="1" dirty="0" smtClean="0"/>
              <a:t>(1993)</a:t>
            </a:r>
            <a:endParaRPr lang="en-US" b="1" dirty="0"/>
          </a:p>
        </p:txBody>
      </p:sp>
      <p:sp>
        <p:nvSpPr>
          <p:cNvPr id="3" name="Text Placeholder 2"/>
          <p:cNvSpPr>
            <a:spLocks noGrp="1"/>
          </p:cNvSpPr>
          <p:nvPr>
            <p:ph type="body" idx="1"/>
          </p:nvPr>
        </p:nvSpPr>
        <p:spPr>
          <a:xfrm>
            <a:off x="228600" y="914400"/>
            <a:ext cx="8686800" cy="5638800"/>
          </a:xfrm>
          <a:solidFill>
            <a:schemeClr val="bg1">
              <a:lumMod val="95000"/>
            </a:schemeClr>
          </a:solidFill>
        </p:spPr>
        <p:txBody>
          <a:bodyPr>
            <a:noAutofit/>
          </a:bodyPr>
          <a:lstStyle/>
          <a:p>
            <a:pPr>
              <a:buNone/>
            </a:pPr>
            <a:r>
              <a:rPr lang="en-US" sz="4000" b="1" dirty="0" err="1" smtClean="0">
                <a:solidFill>
                  <a:schemeClr val="tx2">
                    <a:lumMod val="50000"/>
                  </a:schemeClr>
                </a:solidFill>
              </a:rPr>
              <a:t>Zobrest's</a:t>
            </a:r>
            <a:r>
              <a:rPr lang="en-US" sz="4000" b="1" dirty="0" smtClean="0">
                <a:solidFill>
                  <a:schemeClr val="tx2">
                    <a:lumMod val="50000"/>
                  </a:schemeClr>
                </a:solidFill>
              </a:rPr>
              <a:t> parents sent their deaf son to a Roman Catholic high school and requested the local school board provide their son with a sign-language interpreter.</a:t>
            </a:r>
          </a:p>
          <a:p>
            <a:pPr>
              <a:buNone/>
            </a:pPr>
            <a:r>
              <a:rPr lang="en-US" sz="4000" b="1" dirty="0" smtClean="0">
                <a:solidFill>
                  <a:schemeClr val="tx2">
                    <a:lumMod val="50000"/>
                  </a:schemeClr>
                </a:solidFill>
              </a:rPr>
              <a:t>Court held (5-4) that interpreters are different from teachers and that thus a public employee was not endorsing religion as an interpreter.</a:t>
            </a:r>
            <a:endParaRPr lang="en-US" sz="4000" b="1" dirty="0">
              <a:solidFill>
                <a:schemeClr val="tx2">
                  <a:lumMod val="50000"/>
                </a:schemeClr>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a:solidFill>
            <a:schemeClr val="bg1"/>
          </a:solidFill>
        </p:spPr>
        <p:txBody>
          <a:bodyPr>
            <a:normAutofit/>
          </a:bodyPr>
          <a:lstStyle/>
          <a:p>
            <a:r>
              <a:rPr lang="en-US" b="1" dirty="0" smtClean="0"/>
              <a:t>Two Historical Interpretations:</a:t>
            </a:r>
            <a:r>
              <a:rPr lang="en-US" b="1" u="sng" dirty="0" smtClean="0">
                <a:solidFill>
                  <a:schemeClr val="accent3">
                    <a:lumMod val="50000"/>
                  </a:schemeClr>
                </a:solidFill>
              </a:rPr>
              <a:t> </a:t>
            </a:r>
            <a:r>
              <a:rPr lang="en-US" b="1" dirty="0" err="1" smtClean="0"/>
              <a:t>Accommodationist</a:t>
            </a:r>
            <a:endParaRPr lang="en-US" b="1" dirty="0"/>
          </a:p>
        </p:txBody>
      </p:sp>
      <p:sp>
        <p:nvSpPr>
          <p:cNvPr id="3" name="Text Placeholder 2"/>
          <p:cNvSpPr>
            <a:spLocks noGrp="1"/>
          </p:cNvSpPr>
          <p:nvPr>
            <p:ph type="body" idx="1"/>
          </p:nvPr>
        </p:nvSpPr>
        <p:spPr>
          <a:xfrm>
            <a:off x="152400" y="1600200"/>
            <a:ext cx="8991600" cy="4953000"/>
          </a:xfrm>
          <a:solidFill>
            <a:schemeClr val="bg1">
              <a:lumMod val="95000"/>
            </a:schemeClr>
          </a:solidFill>
        </p:spPr>
        <p:txBody>
          <a:bodyPr>
            <a:noAutofit/>
          </a:bodyPr>
          <a:lstStyle/>
          <a:p>
            <a:pPr>
              <a:buNone/>
            </a:pPr>
            <a:r>
              <a:rPr lang="en-US" sz="4400" b="1" dirty="0" smtClean="0">
                <a:solidFill>
                  <a:schemeClr val="tx2">
                    <a:lumMod val="50000"/>
                  </a:schemeClr>
                </a:solidFill>
              </a:rPr>
              <a:t>Establishment clause only binds Congress to allow state policies</a:t>
            </a:r>
          </a:p>
          <a:p>
            <a:pPr>
              <a:buNone/>
            </a:pPr>
            <a:r>
              <a:rPr lang="en-US" sz="4400" b="1" dirty="0" smtClean="0">
                <a:solidFill>
                  <a:schemeClr val="tx2">
                    <a:lumMod val="50000"/>
                  </a:schemeClr>
                </a:solidFill>
              </a:rPr>
              <a:t>Based on: </a:t>
            </a:r>
          </a:p>
          <a:p>
            <a:pPr>
              <a:buNone/>
            </a:pPr>
            <a:r>
              <a:rPr lang="en-US" sz="4400" b="1" dirty="0">
                <a:solidFill>
                  <a:schemeClr val="tx2">
                    <a:lumMod val="50000"/>
                  </a:schemeClr>
                </a:solidFill>
              </a:rPr>
              <a:t>	</a:t>
            </a:r>
            <a:r>
              <a:rPr lang="en-US" sz="4400" b="1" dirty="0" smtClean="0">
                <a:solidFill>
                  <a:schemeClr val="tx2">
                    <a:lumMod val="50000"/>
                  </a:schemeClr>
                </a:solidFill>
              </a:rPr>
              <a:t>Larger theory of Bill of Rights</a:t>
            </a:r>
          </a:p>
          <a:p>
            <a:pPr>
              <a:buNone/>
            </a:pPr>
            <a:r>
              <a:rPr lang="en-US" sz="4400" b="1" dirty="0">
                <a:solidFill>
                  <a:schemeClr val="tx2">
                    <a:lumMod val="50000"/>
                  </a:schemeClr>
                </a:solidFill>
              </a:rPr>
              <a:t>	</a:t>
            </a:r>
            <a:r>
              <a:rPr lang="en-US" sz="4400" b="1" dirty="0" smtClean="0">
                <a:solidFill>
                  <a:schemeClr val="tx2">
                    <a:lumMod val="50000"/>
                  </a:schemeClr>
                </a:solidFill>
              </a:rPr>
              <a:t>Language: “</a:t>
            </a:r>
            <a:r>
              <a:rPr lang="en-US" sz="4400" b="1" u="sng" dirty="0" smtClean="0">
                <a:solidFill>
                  <a:schemeClr val="tx2">
                    <a:lumMod val="50000"/>
                  </a:schemeClr>
                </a:solidFill>
              </a:rPr>
              <a:t>Congress</a:t>
            </a:r>
            <a:r>
              <a:rPr lang="en-US" sz="4400" b="1" dirty="0" smtClean="0">
                <a:solidFill>
                  <a:schemeClr val="tx2">
                    <a:lumMod val="50000"/>
                  </a:schemeClr>
                </a:solidFill>
              </a:rPr>
              <a:t> shall not”</a:t>
            </a:r>
          </a:p>
          <a:p>
            <a:pPr>
              <a:buNone/>
            </a:pPr>
            <a:r>
              <a:rPr lang="en-US" sz="4400" b="1" dirty="0">
                <a:solidFill>
                  <a:schemeClr val="tx2">
                    <a:lumMod val="50000"/>
                  </a:schemeClr>
                </a:solidFill>
              </a:rPr>
              <a:t>	</a:t>
            </a:r>
            <a:r>
              <a:rPr lang="en-US" sz="4400" b="1" dirty="0" smtClean="0">
                <a:solidFill>
                  <a:schemeClr val="tx2">
                    <a:lumMod val="50000"/>
                  </a:schemeClr>
                </a:solidFill>
              </a:rPr>
              <a:t>Continuing history of establishment</a:t>
            </a:r>
            <a:endParaRPr lang="en-US" sz="4400" b="1" dirty="0">
              <a:solidFill>
                <a:schemeClr val="tx2">
                  <a:lumMod val="50000"/>
                </a:schemeClr>
              </a:solidFill>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68362"/>
          </a:xfrm>
          <a:solidFill>
            <a:schemeClr val="bg1"/>
          </a:solidFill>
        </p:spPr>
        <p:txBody>
          <a:bodyPr/>
          <a:lstStyle/>
          <a:p>
            <a:r>
              <a:rPr lang="en-US" b="1" dirty="0" smtClean="0"/>
              <a:t>Religious Establishment</a:t>
            </a:r>
            <a:endParaRPr lang="en-US" b="1" dirty="0"/>
          </a:p>
        </p:txBody>
      </p:sp>
      <p:sp>
        <p:nvSpPr>
          <p:cNvPr id="3" name="Content Placeholder 2"/>
          <p:cNvSpPr>
            <a:spLocks noGrp="1"/>
          </p:cNvSpPr>
          <p:nvPr>
            <p:ph idx="1"/>
          </p:nvPr>
        </p:nvSpPr>
        <p:spPr>
          <a:xfrm>
            <a:off x="152400" y="914400"/>
            <a:ext cx="8839200" cy="5638800"/>
          </a:xfrm>
          <a:solidFill>
            <a:schemeClr val="bg1">
              <a:lumMod val="95000"/>
            </a:schemeClr>
          </a:solidFill>
        </p:spPr>
        <p:txBody>
          <a:bodyPr>
            <a:normAutofit/>
          </a:bodyPr>
          <a:lstStyle/>
          <a:p>
            <a:pPr>
              <a:buNone/>
            </a:pPr>
            <a:r>
              <a:rPr lang="en-US" sz="4000" b="1" dirty="0">
                <a:solidFill>
                  <a:schemeClr val="tx2"/>
                </a:solidFill>
              </a:rPr>
              <a:t>Eight States - CT, </a:t>
            </a:r>
            <a:r>
              <a:rPr lang="en-US" sz="4000" b="1" dirty="0" smtClean="0">
                <a:solidFill>
                  <a:schemeClr val="tx2"/>
                </a:solidFill>
              </a:rPr>
              <a:t>GA, </a:t>
            </a:r>
            <a:r>
              <a:rPr lang="en-US" sz="4000" b="1" dirty="0">
                <a:solidFill>
                  <a:schemeClr val="tx2"/>
                </a:solidFill>
              </a:rPr>
              <a:t>MA, MD, NH, </a:t>
            </a:r>
            <a:r>
              <a:rPr lang="en-US" sz="4000" b="1" dirty="0" smtClean="0">
                <a:solidFill>
                  <a:schemeClr val="tx2"/>
                </a:solidFill>
              </a:rPr>
              <a:t>NJ, NC, SC allowed establishments </a:t>
            </a:r>
            <a:r>
              <a:rPr lang="en-US" sz="4000" b="1" dirty="0">
                <a:solidFill>
                  <a:schemeClr val="tx2"/>
                </a:solidFill>
              </a:rPr>
              <a:t>in </a:t>
            </a:r>
            <a:r>
              <a:rPr lang="en-US" sz="4000" b="1" dirty="0" smtClean="0">
                <a:solidFill>
                  <a:schemeClr val="tx2"/>
                </a:solidFill>
              </a:rPr>
              <a:t>1789.</a:t>
            </a:r>
            <a:endParaRPr lang="en-US" sz="4000" b="1" dirty="0">
              <a:solidFill>
                <a:schemeClr val="tx2"/>
              </a:solidFill>
            </a:endParaRPr>
          </a:p>
          <a:p>
            <a:pPr>
              <a:buNone/>
            </a:pPr>
            <a:r>
              <a:rPr lang="en-US" sz="4000" b="1" dirty="0" smtClean="0">
                <a:solidFill>
                  <a:schemeClr val="accent2">
                    <a:lumMod val="50000"/>
                  </a:schemeClr>
                </a:solidFill>
              </a:rPr>
              <a:t>BUT: only four states had establishments in 1791 when Bill of Rights was ratified: GA, NJ, NC, SC.</a:t>
            </a:r>
          </a:p>
          <a:p>
            <a:pPr>
              <a:buNone/>
            </a:pPr>
            <a:r>
              <a:rPr lang="en-US" sz="4000" b="1" dirty="0">
                <a:solidFill>
                  <a:schemeClr val="accent3">
                    <a:lumMod val="50000"/>
                  </a:schemeClr>
                </a:solidFill>
              </a:rPr>
              <a:t>Five States - NH, MA, CT, MD, and SC </a:t>
            </a:r>
            <a:r>
              <a:rPr lang="en-US" sz="4000" b="1" dirty="0" smtClean="0">
                <a:solidFill>
                  <a:schemeClr val="accent3">
                    <a:lumMod val="50000"/>
                  </a:schemeClr>
                </a:solidFill>
              </a:rPr>
              <a:t>required Protestantism </a:t>
            </a:r>
            <a:r>
              <a:rPr lang="en-US" sz="4000" b="1" dirty="0">
                <a:solidFill>
                  <a:schemeClr val="accent3">
                    <a:lumMod val="50000"/>
                  </a:schemeClr>
                </a:solidFill>
              </a:rPr>
              <a:t>for officers of the state</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1"/>
          </a:solidFill>
        </p:spPr>
        <p:txBody>
          <a:bodyPr>
            <a:normAutofit fontScale="90000"/>
          </a:bodyPr>
          <a:lstStyle/>
          <a:p>
            <a:r>
              <a:rPr lang="en-US" b="1" dirty="0" smtClean="0"/>
              <a:t>Religious Establishment</a:t>
            </a:r>
            <a:endParaRPr lang="en-US" dirty="0"/>
          </a:p>
        </p:txBody>
      </p:sp>
      <p:sp>
        <p:nvSpPr>
          <p:cNvPr id="3" name="Content Placeholder 2"/>
          <p:cNvSpPr>
            <a:spLocks noGrp="1"/>
          </p:cNvSpPr>
          <p:nvPr>
            <p:ph idx="1"/>
          </p:nvPr>
        </p:nvSpPr>
        <p:spPr>
          <a:xfrm>
            <a:off x="228600" y="1143000"/>
            <a:ext cx="8763000" cy="5486400"/>
          </a:xfrm>
          <a:solidFill>
            <a:schemeClr val="bg1">
              <a:lumMod val="95000"/>
            </a:schemeClr>
          </a:solidFill>
        </p:spPr>
        <p:txBody>
          <a:bodyPr>
            <a:noAutofit/>
          </a:bodyPr>
          <a:lstStyle/>
          <a:p>
            <a:pPr>
              <a:buNone/>
            </a:pPr>
            <a:r>
              <a:rPr lang="en-US" sz="3600" b="1" dirty="0" smtClean="0">
                <a:solidFill>
                  <a:schemeClr val="tx2"/>
                </a:solidFill>
              </a:rPr>
              <a:t>PA</a:t>
            </a:r>
            <a:r>
              <a:rPr lang="en-US" sz="3600" b="1" dirty="0">
                <a:solidFill>
                  <a:schemeClr val="tx2"/>
                </a:solidFill>
              </a:rPr>
              <a:t>, DE, NC, SC required state officers to believe Bible was to be divine inspired.</a:t>
            </a:r>
          </a:p>
          <a:p>
            <a:pPr>
              <a:buNone/>
            </a:pPr>
            <a:r>
              <a:rPr lang="en-US" sz="3600" b="1" dirty="0" smtClean="0">
                <a:solidFill>
                  <a:schemeClr val="tx2"/>
                </a:solidFill>
              </a:rPr>
              <a:t>PA </a:t>
            </a:r>
            <a:r>
              <a:rPr lang="en-US" sz="3600" b="1" dirty="0">
                <a:solidFill>
                  <a:schemeClr val="tx2"/>
                </a:solidFill>
              </a:rPr>
              <a:t>and SC required </a:t>
            </a:r>
            <a:r>
              <a:rPr lang="en-US" sz="3600" b="1" dirty="0" smtClean="0">
                <a:solidFill>
                  <a:schemeClr val="tx2"/>
                </a:solidFill>
              </a:rPr>
              <a:t>officers </a:t>
            </a:r>
            <a:r>
              <a:rPr lang="en-US" sz="3600" b="1" dirty="0">
                <a:solidFill>
                  <a:schemeClr val="tx2"/>
                </a:solidFill>
              </a:rPr>
              <a:t>to believe in heaven and hell and one eternal God</a:t>
            </a:r>
          </a:p>
          <a:p>
            <a:pPr>
              <a:buNone/>
            </a:pPr>
            <a:r>
              <a:rPr lang="en-US" sz="3600" b="1" dirty="0" smtClean="0">
                <a:solidFill>
                  <a:schemeClr val="tx2"/>
                </a:solidFill>
              </a:rPr>
              <a:t>DE </a:t>
            </a:r>
            <a:r>
              <a:rPr lang="en-US" sz="3600" b="1" dirty="0">
                <a:solidFill>
                  <a:schemeClr val="tx2"/>
                </a:solidFill>
              </a:rPr>
              <a:t>and MD required state officers to profess Christianity</a:t>
            </a:r>
          </a:p>
          <a:p>
            <a:pPr>
              <a:buNone/>
            </a:pPr>
            <a:r>
              <a:rPr lang="en-US" sz="3600" b="1" dirty="0">
                <a:solidFill>
                  <a:schemeClr val="tx2"/>
                </a:solidFill>
              </a:rPr>
              <a:t>Delaware required state officers to profess the doctrine of the Trinity</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a:solidFill>
            <a:schemeClr val="bg1"/>
          </a:solidFill>
        </p:spPr>
        <p:txBody>
          <a:bodyPr>
            <a:normAutofit/>
          </a:bodyPr>
          <a:lstStyle/>
          <a:p>
            <a:r>
              <a:rPr lang="en-US" b="1" dirty="0" smtClean="0"/>
              <a:t>Two Historical Interpretations:</a:t>
            </a:r>
            <a:r>
              <a:rPr lang="en-US" b="1" u="sng" dirty="0" smtClean="0">
                <a:solidFill>
                  <a:schemeClr val="accent3">
                    <a:lumMod val="50000"/>
                  </a:schemeClr>
                </a:solidFill>
              </a:rPr>
              <a:t> </a:t>
            </a:r>
            <a:r>
              <a:rPr lang="en-US" b="1" dirty="0" smtClean="0"/>
              <a:t>Separatist</a:t>
            </a:r>
            <a:endParaRPr lang="en-US" b="1" dirty="0"/>
          </a:p>
        </p:txBody>
      </p:sp>
      <p:sp>
        <p:nvSpPr>
          <p:cNvPr id="3" name="Text Placeholder 2"/>
          <p:cNvSpPr>
            <a:spLocks noGrp="1"/>
          </p:cNvSpPr>
          <p:nvPr>
            <p:ph type="body" idx="1"/>
          </p:nvPr>
        </p:nvSpPr>
        <p:spPr>
          <a:xfrm>
            <a:off x="228600" y="1600200"/>
            <a:ext cx="8686800" cy="5029200"/>
          </a:xfrm>
          <a:solidFill>
            <a:schemeClr val="bg1">
              <a:lumMod val="95000"/>
            </a:schemeClr>
          </a:solidFill>
        </p:spPr>
        <p:txBody>
          <a:bodyPr>
            <a:noAutofit/>
          </a:bodyPr>
          <a:lstStyle/>
          <a:p>
            <a:pPr>
              <a:buNone/>
            </a:pPr>
            <a:r>
              <a:rPr lang="en-US" sz="4000" b="1" dirty="0" smtClean="0">
                <a:solidFill>
                  <a:schemeClr val="tx2">
                    <a:lumMod val="50000"/>
                  </a:schemeClr>
                </a:solidFill>
              </a:rPr>
              <a:t>First Amendment captures movement of time to reverse establishment </a:t>
            </a:r>
          </a:p>
          <a:p>
            <a:pPr>
              <a:buNone/>
            </a:pPr>
            <a:r>
              <a:rPr lang="en-US" sz="4000" b="1" dirty="0" smtClean="0">
                <a:solidFill>
                  <a:schemeClr val="tx2">
                    <a:lumMod val="50000"/>
                  </a:schemeClr>
                </a:solidFill>
              </a:rPr>
              <a:t>Based on: </a:t>
            </a:r>
          </a:p>
          <a:p>
            <a:pPr>
              <a:buNone/>
            </a:pPr>
            <a:r>
              <a:rPr lang="en-US" sz="4000" b="1" dirty="0">
                <a:solidFill>
                  <a:schemeClr val="tx2">
                    <a:lumMod val="50000"/>
                  </a:schemeClr>
                </a:solidFill>
              </a:rPr>
              <a:t>	</a:t>
            </a:r>
            <a:r>
              <a:rPr lang="en-US" sz="4000" b="1" dirty="0" smtClean="0">
                <a:solidFill>
                  <a:schemeClr val="tx2">
                    <a:lumMod val="50000"/>
                  </a:schemeClr>
                </a:solidFill>
              </a:rPr>
              <a:t>Virginia Statute on Religious Liberty </a:t>
            </a:r>
          </a:p>
          <a:p>
            <a:pPr>
              <a:buNone/>
            </a:pPr>
            <a:r>
              <a:rPr lang="en-US" sz="4000" b="1" dirty="0">
                <a:solidFill>
                  <a:schemeClr val="tx2">
                    <a:lumMod val="50000"/>
                  </a:schemeClr>
                </a:solidFill>
              </a:rPr>
              <a:t>	</a:t>
            </a:r>
            <a:r>
              <a:rPr lang="en-US" sz="4000" b="1" dirty="0" smtClean="0">
                <a:solidFill>
                  <a:schemeClr val="tx2">
                    <a:lumMod val="50000"/>
                  </a:schemeClr>
                </a:solidFill>
              </a:rPr>
              <a:t>Jefferson Letter to Danbury Baptists </a:t>
            </a:r>
          </a:p>
          <a:p>
            <a:pPr>
              <a:buNone/>
            </a:pPr>
            <a:r>
              <a:rPr lang="en-US" sz="4000" b="1" dirty="0" smtClean="0">
                <a:solidFill>
                  <a:schemeClr val="tx2">
                    <a:lumMod val="50000"/>
                  </a:schemeClr>
                </a:solidFill>
              </a:rPr>
              <a:t>	Madison’s own politics and belief</a:t>
            </a:r>
            <a:endParaRPr lang="en-US" sz="4000" b="1" dirty="0">
              <a:solidFill>
                <a:schemeClr val="tx2">
                  <a:lumMod val="50000"/>
                </a:schemeClr>
              </a:solidFill>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20762"/>
          </a:xfrm>
          <a:solidFill>
            <a:schemeClr val="bg1"/>
          </a:solidFill>
        </p:spPr>
        <p:txBody>
          <a:bodyPr>
            <a:normAutofit fontScale="90000"/>
          </a:bodyPr>
          <a:lstStyle/>
          <a:p>
            <a:r>
              <a:rPr lang="en-US" b="1" dirty="0" err="1" smtClean="0"/>
              <a:t>Separationism</a:t>
            </a:r>
            <a:r>
              <a:rPr lang="en-US" b="1" dirty="0" smtClean="0"/>
              <a:t> in Art VI of the Constitution</a:t>
            </a:r>
            <a:endParaRPr lang="en-US" b="1" dirty="0"/>
          </a:p>
        </p:txBody>
      </p:sp>
      <p:sp>
        <p:nvSpPr>
          <p:cNvPr id="3" name="Text Placeholder 2"/>
          <p:cNvSpPr>
            <a:spLocks noGrp="1"/>
          </p:cNvSpPr>
          <p:nvPr>
            <p:ph type="body" idx="1"/>
          </p:nvPr>
        </p:nvSpPr>
        <p:spPr>
          <a:xfrm>
            <a:off x="0" y="990600"/>
            <a:ext cx="9144000" cy="5867400"/>
          </a:xfrm>
          <a:solidFill>
            <a:schemeClr val="bg1">
              <a:lumMod val="95000"/>
            </a:schemeClr>
          </a:solidFill>
        </p:spPr>
        <p:txBody>
          <a:bodyPr>
            <a:noAutofit/>
          </a:bodyPr>
          <a:lstStyle/>
          <a:p>
            <a:pPr>
              <a:buNone/>
            </a:pPr>
            <a:r>
              <a:rPr lang="en-US" sz="3800" b="1" dirty="0" smtClean="0"/>
              <a:t>The Senators and Representatives before mentioned, and the Members of the several State Legislatures, and all executive and judicial Officers, both of the United States and of the several States, shall be bound by Oath or Affirmation, to support this Constitution; but no religious Test shall ever be required as a Qualification to any Office or public Trust under the United States</a:t>
            </a:r>
            <a:endParaRPr lang="en-US" sz="3800" b="1"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lstStyle/>
          <a:p>
            <a:r>
              <a:rPr lang="en-US" b="1" dirty="0" smtClean="0"/>
              <a:t>Religious Separation</a:t>
            </a:r>
            <a:endParaRPr lang="en-US" dirty="0"/>
          </a:p>
        </p:txBody>
      </p:sp>
      <p:sp>
        <p:nvSpPr>
          <p:cNvPr id="3" name="Content Placeholder 2"/>
          <p:cNvSpPr>
            <a:spLocks noGrp="1"/>
          </p:cNvSpPr>
          <p:nvPr>
            <p:ph idx="1"/>
          </p:nvPr>
        </p:nvSpPr>
        <p:spPr>
          <a:xfrm>
            <a:off x="304800" y="1295400"/>
            <a:ext cx="8610600" cy="5257800"/>
          </a:xfrm>
          <a:solidFill>
            <a:schemeClr val="bg1">
              <a:lumMod val="95000"/>
            </a:schemeClr>
          </a:solidFill>
        </p:spPr>
        <p:txBody>
          <a:bodyPr>
            <a:normAutofit/>
          </a:bodyPr>
          <a:lstStyle/>
          <a:p>
            <a:pPr>
              <a:buNone/>
            </a:pPr>
            <a:r>
              <a:rPr lang="en-US" sz="4000" b="1" dirty="0">
                <a:solidFill>
                  <a:schemeClr val="tx2"/>
                </a:solidFill>
              </a:rPr>
              <a:t>VA and RI </a:t>
            </a:r>
            <a:r>
              <a:rPr lang="en-US" sz="4000" b="1" dirty="0" smtClean="0">
                <a:solidFill>
                  <a:schemeClr val="tx2"/>
                </a:solidFill>
              </a:rPr>
              <a:t>had </a:t>
            </a:r>
            <a:r>
              <a:rPr lang="en-US" sz="4000" b="1" dirty="0">
                <a:solidFill>
                  <a:schemeClr val="tx2"/>
                </a:solidFill>
              </a:rPr>
              <a:t>full freedom of exercise of religion and no establishment </a:t>
            </a:r>
            <a:r>
              <a:rPr lang="en-US" sz="4000" b="1" dirty="0" smtClean="0">
                <a:solidFill>
                  <a:schemeClr val="tx2"/>
                </a:solidFill>
              </a:rPr>
              <a:t>of religion</a:t>
            </a:r>
            <a:r>
              <a:rPr lang="en-US" sz="4000" b="1" dirty="0">
                <a:solidFill>
                  <a:schemeClr val="tx2"/>
                </a:solidFill>
              </a:rPr>
              <a:t>.</a:t>
            </a:r>
          </a:p>
          <a:p>
            <a:pPr>
              <a:buNone/>
            </a:pPr>
            <a:r>
              <a:rPr lang="en-US" sz="4000" b="1" dirty="0">
                <a:solidFill>
                  <a:schemeClr val="tx2"/>
                </a:solidFill>
              </a:rPr>
              <a:t>PA and RI never had an </a:t>
            </a:r>
            <a:r>
              <a:rPr lang="en-US" sz="4000" b="1" dirty="0" smtClean="0">
                <a:solidFill>
                  <a:schemeClr val="tx2"/>
                </a:solidFill>
              </a:rPr>
              <a:t>establishment.</a:t>
            </a:r>
            <a:endParaRPr lang="en-US" sz="4000" b="1" dirty="0">
              <a:solidFill>
                <a:schemeClr val="tx2"/>
              </a:solidFill>
            </a:endParaRPr>
          </a:p>
          <a:p>
            <a:pPr>
              <a:buNone/>
            </a:pPr>
            <a:r>
              <a:rPr lang="en-US" sz="4000" b="1" dirty="0">
                <a:solidFill>
                  <a:schemeClr val="tx2"/>
                </a:solidFill>
              </a:rPr>
              <a:t>New York </a:t>
            </a:r>
            <a:r>
              <a:rPr lang="en-US" sz="4000" b="1" dirty="0" smtClean="0">
                <a:solidFill>
                  <a:schemeClr val="tx2"/>
                </a:solidFill>
              </a:rPr>
              <a:t>required </a:t>
            </a:r>
            <a:r>
              <a:rPr lang="en-US" sz="4000" b="1" dirty="0">
                <a:solidFill>
                  <a:schemeClr val="tx2"/>
                </a:solidFill>
              </a:rPr>
              <a:t>that citizens "Abjure foreign allegiance and subjection in all </a:t>
            </a:r>
            <a:r>
              <a:rPr lang="en-US" sz="4000" b="1" dirty="0" smtClean="0">
                <a:solidFill>
                  <a:schemeClr val="tx2"/>
                </a:solidFill>
              </a:rPr>
              <a:t>matters ecclesiastical </a:t>
            </a:r>
            <a:r>
              <a:rPr lang="en-US" sz="4000" b="1" dirty="0">
                <a:solidFill>
                  <a:schemeClr val="tx2"/>
                </a:solidFill>
              </a:rPr>
              <a:t>as well as </a:t>
            </a:r>
            <a:r>
              <a:rPr lang="en-US" sz="4000" b="1" dirty="0" smtClean="0">
                <a:solidFill>
                  <a:schemeClr val="tx2"/>
                </a:solidFill>
              </a:rPr>
              <a:t>civil."</a:t>
            </a:r>
            <a:endParaRPr lang="en-US" sz="4000" b="1" dirty="0">
              <a:solidFill>
                <a:schemeClr val="tx2"/>
              </a:solidFill>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lstStyle/>
          <a:p>
            <a:r>
              <a:rPr lang="en-US" b="1" dirty="0" smtClean="0"/>
              <a:t>Religious Separation</a:t>
            </a:r>
            <a:endParaRPr lang="en-US" dirty="0"/>
          </a:p>
        </p:txBody>
      </p:sp>
      <p:sp>
        <p:nvSpPr>
          <p:cNvPr id="3" name="Content Placeholder 2"/>
          <p:cNvSpPr>
            <a:spLocks noGrp="1"/>
          </p:cNvSpPr>
          <p:nvPr>
            <p:ph idx="1"/>
          </p:nvPr>
        </p:nvSpPr>
        <p:spPr>
          <a:xfrm>
            <a:off x="457200" y="1219200"/>
            <a:ext cx="8229600" cy="4906963"/>
          </a:xfrm>
          <a:solidFill>
            <a:schemeClr val="bg1">
              <a:lumMod val="95000"/>
            </a:schemeClr>
          </a:solidFill>
        </p:spPr>
        <p:txBody>
          <a:bodyPr>
            <a:normAutofit/>
          </a:bodyPr>
          <a:lstStyle/>
          <a:p>
            <a:pPr>
              <a:buNone/>
            </a:pPr>
            <a:r>
              <a:rPr lang="en-US" sz="4000" b="1" dirty="0">
                <a:solidFill>
                  <a:schemeClr val="tx2"/>
                </a:solidFill>
              </a:rPr>
              <a:t>Three </a:t>
            </a:r>
            <a:r>
              <a:rPr lang="en-US" sz="4000" b="1" dirty="0" smtClean="0">
                <a:solidFill>
                  <a:schemeClr val="tx2"/>
                </a:solidFill>
              </a:rPr>
              <a:t>states: </a:t>
            </a:r>
            <a:r>
              <a:rPr lang="en-US" sz="4000" b="1" dirty="0">
                <a:solidFill>
                  <a:schemeClr val="tx2"/>
                </a:solidFill>
              </a:rPr>
              <a:t>NY, </a:t>
            </a:r>
            <a:r>
              <a:rPr lang="en-US" sz="4000" b="1" dirty="0" smtClean="0">
                <a:solidFill>
                  <a:schemeClr val="tx2"/>
                </a:solidFill>
              </a:rPr>
              <a:t>DE, </a:t>
            </a:r>
            <a:r>
              <a:rPr lang="en-US" sz="4000" b="1" dirty="0">
                <a:solidFill>
                  <a:schemeClr val="tx2"/>
                </a:solidFill>
              </a:rPr>
              <a:t>and SC excluded ministers from all civil </a:t>
            </a:r>
            <a:r>
              <a:rPr lang="en-US" sz="4000" b="1" dirty="0" smtClean="0">
                <a:solidFill>
                  <a:schemeClr val="tx2"/>
                </a:solidFill>
              </a:rPr>
              <a:t>office.</a:t>
            </a:r>
            <a:endParaRPr lang="en-US" sz="4000" b="1" dirty="0">
              <a:solidFill>
                <a:schemeClr val="tx2"/>
              </a:solidFill>
            </a:endParaRPr>
          </a:p>
          <a:p>
            <a:pPr>
              <a:buNone/>
            </a:pPr>
            <a:r>
              <a:rPr lang="en-US" sz="4000" b="1" dirty="0">
                <a:solidFill>
                  <a:schemeClr val="tx2"/>
                </a:solidFill>
              </a:rPr>
              <a:t>Four </a:t>
            </a:r>
            <a:r>
              <a:rPr lang="en-US" sz="4000" b="1" dirty="0" smtClean="0">
                <a:solidFill>
                  <a:schemeClr val="tx2"/>
                </a:solidFill>
              </a:rPr>
              <a:t>states: GA, MD</a:t>
            </a:r>
            <a:r>
              <a:rPr lang="en-US" sz="4000" b="1" dirty="0">
                <a:solidFill>
                  <a:schemeClr val="tx2"/>
                </a:solidFill>
              </a:rPr>
              <a:t>, </a:t>
            </a:r>
            <a:r>
              <a:rPr lang="en-US" sz="4000" b="1" dirty="0" smtClean="0">
                <a:solidFill>
                  <a:schemeClr val="tx2"/>
                </a:solidFill>
              </a:rPr>
              <a:t>NC, and VA excluded </a:t>
            </a:r>
            <a:r>
              <a:rPr lang="en-US" sz="4000" b="1" dirty="0">
                <a:solidFill>
                  <a:schemeClr val="tx2"/>
                </a:solidFill>
              </a:rPr>
              <a:t>ministers from the </a:t>
            </a:r>
            <a:r>
              <a:rPr lang="en-US" sz="4000" b="1" dirty="0" smtClean="0">
                <a:solidFill>
                  <a:schemeClr val="tx2"/>
                </a:solidFill>
              </a:rPr>
              <a:t>legislature.</a:t>
            </a:r>
            <a:endParaRPr lang="en-US" sz="4000" b="1" dirty="0">
              <a:solidFill>
                <a:schemeClr val="tx2"/>
              </a:solidFill>
            </a:endParaRPr>
          </a:p>
          <a:p>
            <a:pPr>
              <a:buNone/>
            </a:pPr>
            <a:r>
              <a:rPr lang="en-US" sz="4000" b="1" dirty="0">
                <a:solidFill>
                  <a:schemeClr val="tx2"/>
                </a:solidFill>
              </a:rPr>
              <a:t>South Carolina expressed its belief in religious "</a:t>
            </a:r>
            <a:r>
              <a:rPr lang="en-US" sz="4000" b="1" dirty="0" smtClean="0">
                <a:solidFill>
                  <a:schemeClr val="tx2"/>
                </a:solidFill>
              </a:rPr>
              <a:t>toleration."</a:t>
            </a:r>
            <a:endParaRPr lang="en-US" sz="4000" b="1" dirty="0">
              <a:solidFill>
                <a:schemeClr val="tx2"/>
              </a:solidFill>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a:solidFill>
            <a:schemeClr val="bg1"/>
          </a:solidFill>
        </p:spPr>
        <p:txBody>
          <a:bodyPr/>
          <a:lstStyle/>
          <a:p>
            <a:r>
              <a:rPr lang="en-US" b="1" dirty="0" smtClean="0"/>
              <a:t>Religious Founders?</a:t>
            </a:r>
            <a:endParaRPr lang="en-US" b="1" dirty="0"/>
          </a:p>
        </p:txBody>
      </p:sp>
      <p:sp>
        <p:nvSpPr>
          <p:cNvPr id="3" name="Content Placeholder 2"/>
          <p:cNvSpPr>
            <a:spLocks noGrp="1"/>
          </p:cNvSpPr>
          <p:nvPr>
            <p:ph idx="1"/>
          </p:nvPr>
        </p:nvSpPr>
        <p:spPr>
          <a:xfrm>
            <a:off x="228600" y="838200"/>
            <a:ext cx="8686800" cy="5791200"/>
          </a:xfrm>
          <a:solidFill>
            <a:schemeClr val="bg1">
              <a:lumMod val="95000"/>
            </a:schemeClr>
          </a:solidFill>
        </p:spPr>
        <p:txBody>
          <a:bodyPr>
            <a:noAutofit/>
          </a:bodyPr>
          <a:lstStyle/>
          <a:p>
            <a:pPr>
              <a:buNone/>
            </a:pPr>
            <a:r>
              <a:rPr lang="en-US" sz="4000" b="1" dirty="0" smtClean="0">
                <a:solidFill>
                  <a:schemeClr val="accent3">
                    <a:lumMod val="50000"/>
                  </a:schemeClr>
                </a:solidFill>
              </a:rPr>
              <a:t>Orthodox Christians</a:t>
            </a:r>
          </a:p>
          <a:p>
            <a:pPr>
              <a:buNone/>
            </a:pPr>
            <a:r>
              <a:rPr lang="en-US" sz="4000" b="1" dirty="0" smtClean="0"/>
              <a:t>	</a:t>
            </a:r>
            <a:r>
              <a:rPr lang="en-US" sz="4000" b="1" dirty="0" smtClean="0">
                <a:solidFill>
                  <a:schemeClr val="tx2">
                    <a:lumMod val="50000"/>
                  </a:schemeClr>
                </a:solidFill>
              </a:rPr>
              <a:t>Alexander Hamilton, John Jay, John Adams (up to and during Presidency)</a:t>
            </a:r>
          </a:p>
          <a:p>
            <a:pPr>
              <a:buNone/>
            </a:pPr>
            <a:r>
              <a:rPr lang="en-US" sz="4000" b="1" dirty="0" smtClean="0">
                <a:solidFill>
                  <a:schemeClr val="accent3">
                    <a:lumMod val="50000"/>
                  </a:schemeClr>
                </a:solidFill>
              </a:rPr>
              <a:t>Deists/Unitarians/Agnostics</a:t>
            </a:r>
          </a:p>
          <a:p>
            <a:pPr>
              <a:buNone/>
            </a:pPr>
            <a:r>
              <a:rPr lang="en-US" sz="4000" b="1" dirty="0" smtClean="0"/>
              <a:t>	</a:t>
            </a:r>
            <a:r>
              <a:rPr lang="en-US" sz="4000" b="1" dirty="0" smtClean="0">
                <a:solidFill>
                  <a:schemeClr val="tx2">
                    <a:lumMod val="50000"/>
                  </a:schemeClr>
                </a:solidFill>
              </a:rPr>
              <a:t>Benjamin Franklin, George Washington, John Adams (after Presidency), Thomas Jefferson, James Madison, James Monroe, John Quincy Adams, John Marshall</a:t>
            </a:r>
            <a:endParaRPr lang="en-US" sz="4000" b="1" dirty="0">
              <a:solidFill>
                <a:schemeClr val="tx2">
                  <a:lumMod val="50000"/>
                </a:schemeClr>
              </a:solidFill>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False"/>
  <p:tag name="DISPLAYNAME" val="True"/>
  <p:tag name="PRRESPONSE7" val="4"/>
  <p:tag name="POLLINGCYCLE" val="2"/>
  <p:tag name="STDCHART" val="1"/>
  <p:tag name="RESPTABLESTYLE" val="-1"/>
  <p:tag name="CUSTOMCELLBACKCOLOR1" val="-657956"/>
  <p:tag name="PRRESPONSE4" val="7"/>
  <p:tag name="ADVANCEDSETTINGSVIEW" val="False"/>
  <p:tag name="DELIMITERS" val="3.1"/>
  <p:tag name="LUIDIAENABLED" val="False"/>
  <p:tag name="TPFULLVERSION" val="4.2.3.231"/>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3945</TotalTime>
  <Words>592</Words>
  <Application>Microsoft Office PowerPoint</Application>
  <PresentationFormat>On-screen Show (4:3)</PresentationFormat>
  <Paragraphs>66</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Three Major Issues in Establishment</vt:lpstr>
      <vt:lpstr>Two Historical Interpretations: Accommodationist</vt:lpstr>
      <vt:lpstr>Religious Establishment</vt:lpstr>
      <vt:lpstr>Religious Establishment</vt:lpstr>
      <vt:lpstr>Two Historical Interpretations: Separatist</vt:lpstr>
      <vt:lpstr>Separationism in Art VI of the Constitution</vt:lpstr>
      <vt:lpstr>Religious Separation</vt:lpstr>
      <vt:lpstr>Religious Separation</vt:lpstr>
      <vt:lpstr>Religious Founders?</vt:lpstr>
      <vt:lpstr>Treaty of Tripoli (1797), Article 11</vt:lpstr>
      <vt:lpstr>Board of Education v. Allen (1968) </vt:lpstr>
      <vt:lpstr>Lemon Test</vt:lpstr>
      <vt:lpstr>Zobrest v. Catalina Foothills S.D. (1993)</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Bigelow v. Virginia (197??)</dc:title>
  <dc:creator>Daniel Levin</dc:creator>
  <cp:lastModifiedBy>Daniel Levin</cp:lastModifiedBy>
  <cp:revision>158</cp:revision>
  <dcterms:created xsi:type="dcterms:W3CDTF">2010-01-24T19:12:11Z</dcterms:created>
  <dcterms:modified xsi:type="dcterms:W3CDTF">2011-01-27T19:12:48Z</dcterms:modified>
</cp:coreProperties>
</file>