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Lst>
  <p:sldSz cx="9144000" cy="6858000" type="screen4x3"/>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82" y="-157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C0FBF4-9800-4364-AED7-108F88C6CB95}" type="datetimeFigureOut">
              <a:rPr lang="en-US" smtClean="0"/>
              <a:t>3/10/11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3D02DB-F226-4BA1-8596-10F84D54BFAC}"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5F1186-D596-430E-93B7-653DA4D47CC6}"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5F1186-D596-430E-93B7-653DA4D47CC6}"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FB837A-5744-497B-A39C-4C9B2F2E826C}"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FB837A-5744-497B-A39C-4C9B2F2E826C}"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FB837A-5744-497B-A39C-4C9B2F2E826C}"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5F1186-D596-430E-93B7-653DA4D47CC6}"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5F1186-D596-430E-93B7-653DA4D47CC6}"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5BCCCD-E156-4158-88E2-7B715E892547}" type="slidenum">
              <a:rPr lang="en-US"/>
              <a:pPr/>
              <a:t>5</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5F1186-D596-430E-93B7-653DA4D47CC6}"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5F1186-D596-430E-93B7-653DA4D47CC6}"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5F1186-D596-430E-93B7-653DA4D47CC6}"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244E9A-EC60-4AA0-A458-E6B14EFEF70F}" type="slidenum">
              <a:rPr lang="en-US"/>
              <a:pPr/>
              <a:t>9</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5F1186-D596-430E-93B7-653DA4D47CC6}"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294869-1130-49A7-950D-447F120EDA4A}" type="datetimeFigureOut">
              <a:rPr lang="en-US" smtClean="0"/>
              <a:t>3/10/11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D4F340-6E75-493A-9D67-F7065F0C8E5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294869-1130-49A7-950D-447F120EDA4A}" type="datetimeFigureOut">
              <a:rPr lang="en-US" smtClean="0"/>
              <a:t>3/10/11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D4F340-6E75-493A-9D67-F7065F0C8E5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294869-1130-49A7-950D-447F120EDA4A}" type="datetimeFigureOut">
              <a:rPr lang="en-US" smtClean="0"/>
              <a:t>3/10/11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D4F340-6E75-493A-9D67-F7065F0C8E5F}"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1A0FDF-B3AF-4914-BD30-78FDD7AC52CF}" type="datetimeFigureOut">
              <a:rPr lang="en-US" smtClean="0"/>
              <a:pPr/>
              <a:t>3/8/11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17DA8E-14FB-4BB9-A9F2-CAA17A17E411}"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294869-1130-49A7-950D-447F120EDA4A}" type="datetimeFigureOut">
              <a:rPr lang="en-US" smtClean="0"/>
              <a:t>3/10/11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D4F340-6E75-493A-9D67-F7065F0C8E5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294869-1130-49A7-950D-447F120EDA4A}" type="datetimeFigureOut">
              <a:rPr lang="en-US" smtClean="0"/>
              <a:t>3/10/11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D4F340-6E75-493A-9D67-F7065F0C8E5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294869-1130-49A7-950D-447F120EDA4A}" type="datetimeFigureOut">
              <a:rPr lang="en-US" smtClean="0"/>
              <a:t>3/10/11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D4F340-6E75-493A-9D67-F7065F0C8E5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294869-1130-49A7-950D-447F120EDA4A}" type="datetimeFigureOut">
              <a:rPr lang="en-US" smtClean="0"/>
              <a:t>3/10/11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D4F340-6E75-493A-9D67-F7065F0C8E5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294869-1130-49A7-950D-447F120EDA4A}" type="datetimeFigureOut">
              <a:rPr lang="en-US" smtClean="0"/>
              <a:t>3/10/11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D4F340-6E75-493A-9D67-F7065F0C8E5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294869-1130-49A7-950D-447F120EDA4A}" type="datetimeFigureOut">
              <a:rPr lang="en-US" smtClean="0"/>
              <a:t>3/10/11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D4F340-6E75-493A-9D67-F7065F0C8E5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294869-1130-49A7-950D-447F120EDA4A}" type="datetimeFigureOut">
              <a:rPr lang="en-US" smtClean="0"/>
              <a:t>3/10/11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D4F340-6E75-493A-9D67-F7065F0C8E5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294869-1130-49A7-950D-447F120EDA4A}" type="datetimeFigureOut">
              <a:rPr lang="en-US" smtClean="0"/>
              <a:t>3/10/11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D4F340-6E75-493A-9D67-F7065F0C8E5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294869-1130-49A7-950D-447F120EDA4A}" type="datetimeFigureOut">
              <a:rPr lang="en-US" smtClean="0"/>
              <a:t>3/10/11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D4F340-6E75-493A-9D67-F7065F0C8E5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b="1" dirty="0" smtClean="0">
                <a:latin typeface="Tahoma" pitchFamily="68" charset="0"/>
                <a:cs typeface="Tahoma" pitchFamily="68" charset="0"/>
              </a:rPr>
              <a:t>Deceptive Advertising </a:t>
            </a:r>
            <a:endParaRPr lang="en-US" dirty="0"/>
          </a:p>
        </p:txBody>
      </p:sp>
      <p:sp>
        <p:nvSpPr>
          <p:cNvPr id="3" name="Content Placeholder 2"/>
          <p:cNvSpPr>
            <a:spLocks noGrp="1"/>
          </p:cNvSpPr>
          <p:nvPr>
            <p:ph idx="1"/>
          </p:nvPr>
        </p:nvSpPr>
        <p:spPr>
          <a:solidFill>
            <a:schemeClr val="bg1">
              <a:lumMod val="95000"/>
            </a:schemeClr>
          </a:solidFill>
        </p:spPr>
        <p:txBody>
          <a:bodyPr>
            <a:normAutofit lnSpcReduction="10000"/>
          </a:bodyPr>
          <a:lstStyle/>
          <a:p>
            <a:pPr marL="449263" indent="-395288">
              <a:spcBef>
                <a:spcPct val="50000"/>
              </a:spcBef>
              <a:buNone/>
            </a:pPr>
            <a:r>
              <a:rPr lang="en-US" sz="5400" b="1" dirty="0" smtClean="0">
                <a:solidFill>
                  <a:schemeClr val="tx2"/>
                </a:solidFill>
                <a:cs typeface="Tahoma" pitchFamily="68" charset="0"/>
              </a:rPr>
              <a:t>Legal standard:</a:t>
            </a:r>
          </a:p>
          <a:p>
            <a:pPr marL="449263" indent="-395288">
              <a:spcBef>
                <a:spcPct val="50000"/>
              </a:spcBef>
              <a:buNone/>
            </a:pPr>
            <a:r>
              <a:rPr lang="en-US" sz="5400" b="1" dirty="0" smtClean="0">
                <a:solidFill>
                  <a:schemeClr val="tx2">
                    <a:lumMod val="50000"/>
                  </a:schemeClr>
                </a:solidFill>
                <a:cs typeface="Tahoma" pitchFamily="68" charset="0"/>
              </a:rPr>
              <a:t>How likely is an ad to mislead	a reasonable consumer in a decision to purchase?</a:t>
            </a:r>
          </a:p>
          <a:p>
            <a:pPr>
              <a:buNone/>
            </a:pPr>
            <a:endParaRPr lang="en-US" dirty="0"/>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bg1"/>
          </a:solidFill>
        </p:spPr>
        <p:txBody>
          <a:bodyPr>
            <a:normAutofit/>
          </a:bodyPr>
          <a:lstStyle/>
          <a:p>
            <a:r>
              <a:rPr lang="en-US" sz="4800" b="1" dirty="0" smtClean="0"/>
              <a:t>Patronage</a:t>
            </a:r>
            <a:r>
              <a:rPr lang="en-US" dirty="0" smtClean="0"/>
              <a:t> </a:t>
            </a:r>
            <a:endParaRPr lang="en-US" dirty="0"/>
          </a:p>
        </p:txBody>
      </p:sp>
      <p:sp>
        <p:nvSpPr>
          <p:cNvPr id="3" name="Content Placeholder 2"/>
          <p:cNvSpPr>
            <a:spLocks noGrp="1"/>
          </p:cNvSpPr>
          <p:nvPr>
            <p:ph idx="1"/>
          </p:nvPr>
        </p:nvSpPr>
        <p:spPr>
          <a:xfrm>
            <a:off x="457200" y="1219200"/>
            <a:ext cx="8229600" cy="5181600"/>
          </a:xfrm>
          <a:solidFill>
            <a:schemeClr val="bg1">
              <a:lumMod val="95000"/>
            </a:schemeClr>
          </a:solidFill>
        </p:spPr>
        <p:txBody>
          <a:bodyPr>
            <a:normAutofit/>
          </a:bodyPr>
          <a:lstStyle/>
          <a:p>
            <a:pPr>
              <a:buNone/>
            </a:pPr>
            <a:r>
              <a:rPr lang="en-US" sz="3600" b="1" i="1" dirty="0" err="1" smtClean="0">
                <a:solidFill>
                  <a:schemeClr val="tx2">
                    <a:lumMod val="50000"/>
                  </a:schemeClr>
                </a:solidFill>
              </a:rPr>
              <a:t>Branti</a:t>
            </a:r>
            <a:r>
              <a:rPr lang="en-US" sz="3600" b="1" i="1" dirty="0" smtClean="0">
                <a:solidFill>
                  <a:schemeClr val="tx2">
                    <a:lumMod val="50000"/>
                  </a:schemeClr>
                </a:solidFill>
              </a:rPr>
              <a:t> v. </a:t>
            </a:r>
            <a:r>
              <a:rPr lang="en-US" sz="3600" b="1" i="1" dirty="0" err="1" smtClean="0">
                <a:solidFill>
                  <a:schemeClr val="tx2">
                    <a:lumMod val="50000"/>
                  </a:schemeClr>
                </a:solidFill>
              </a:rPr>
              <a:t>Finkel</a:t>
            </a:r>
            <a:r>
              <a:rPr lang="en-US" sz="3600" b="1" dirty="0" smtClean="0">
                <a:solidFill>
                  <a:schemeClr val="tx2">
                    <a:lumMod val="50000"/>
                  </a:schemeClr>
                </a:solidFill>
              </a:rPr>
              <a:t> (1980), public employment is not a right, but once the government hires you, it cannot fire you for your political affiliation. </a:t>
            </a:r>
          </a:p>
          <a:p>
            <a:pPr>
              <a:buNone/>
            </a:pPr>
            <a:r>
              <a:rPr lang="en-US" sz="3600" b="1" i="1" dirty="0" err="1" smtClean="0">
                <a:solidFill>
                  <a:schemeClr val="tx2">
                    <a:lumMod val="50000"/>
                  </a:schemeClr>
                </a:solidFill>
              </a:rPr>
              <a:t>Rutan</a:t>
            </a:r>
            <a:r>
              <a:rPr lang="en-US" sz="3600" b="1" i="1" dirty="0" smtClean="0">
                <a:solidFill>
                  <a:schemeClr val="tx2">
                    <a:lumMod val="50000"/>
                  </a:schemeClr>
                </a:solidFill>
              </a:rPr>
              <a:t> v. Republican Party</a:t>
            </a:r>
            <a:r>
              <a:rPr lang="en-US" sz="3600" b="1" dirty="0" smtClean="0">
                <a:solidFill>
                  <a:schemeClr val="tx2">
                    <a:lumMod val="50000"/>
                  </a:schemeClr>
                </a:solidFill>
              </a:rPr>
              <a:t> (1990), patronage practices may not affect “promotion, transfer, recall and hiring decisions involving low-level public employees.”</a:t>
            </a:r>
          </a:p>
          <a:p>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sz="4800" b="1" i="1" dirty="0" err="1" smtClean="0"/>
              <a:t>Connick</a:t>
            </a:r>
            <a:r>
              <a:rPr lang="en-US" sz="4800" b="1" i="1" dirty="0" smtClean="0"/>
              <a:t> v. Meyers </a:t>
            </a:r>
            <a:r>
              <a:rPr lang="en-US" sz="4800" b="1" dirty="0" smtClean="0"/>
              <a:t>(1983)</a:t>
            </a:r>
            <a:endParaRPr lang="en-US" sz="4800" b="1" dirty="0"/>
          </a:p>
        </p:txBody>
      </p:sp>
      <p:sp>
        <p:nvSpPr>
          <p:cNvPr id="3" name="Content Placeholder 2"/>
          <p:cNvSpPr>
            <a:spLocks noGrp="1"/>
          </p:cNvSpPr>
          <p:nvPr>
            <p:ph idx="1"/>
          </p:nvPr>
        </p:nvSpPr>
        <p:spPr>
          <a:xfrm>
            <a:off x="457200" y="1295400"/>
            <a:ext cx="8229600" cy="4830763"/>
          </a:xfrm>
          <a:solidFill>
            <a:schemeClr val="bg1">
              <a:lumMod val="95000"/>
            </a:schemeClr>
          </a:solidFill>
        </p:spPr>
        <p:txBody>
          <a:bodyPr>
            <a:normAutofit lnSpcReduction="10000"/>
          </a:bodyPr>
          <a:lstStyle/>
          <a:p>
            <a:pPr>
              <a:buNone/>
            </a:pPr>
            <a:r>
              <a:rPr lang="en-US" sz="4000" b="1" dirty="0" smtClean="0">
                <a:solidFill>
                  <a:schemeClr val="tx2">
                    <a:lumMod val="50000"/>
                  </a:schemeClr>
                </a:solidFill>
              </a:rPr>
              <a:t>Employee circulates survey implicitly criticizing management because of her reassignment and is fired.</a:t>
            </a:r>
          </a:p>
          <a:p>
            <a:pPr>
              <a:buNone/>
            </a:pPr>
            <a:r>
              <a:rPr lang="en-US" sz="4000" b="1" dirty="0" smtClean="0">
                <a:solidFill>
                  <a:schemeClr val="tx2">
                    <a:lumMod val="50000"/>
                  </a:schemeClr>
                </a:solidFill>
              </a:rPr>
              <a:t>Sup Ct ruled that a public employee’s criticism of the government lacks constitutional protection if it does not involve a matter of public concern.</a:t>
            </a:r>
          </a:p>
          <a:p>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325562"/>
          </a:xfrm>
          <a:solidFill>
            <a:schemeClr val="bg1"/>
          </a:solidFill>
        </p:spPr>
        <p:txBody>
          <a:bodyPr>
            <a:normAutofit fontScale="90000"/>
          </a:bodyPr>
          <a:lstStyle/>
          <a:p>
            <a:r>
              <a:rPr lang="en-US" b="1" i="1" dirty="0" smtClean="0"/>
              <a:t>Tinker v. Des Moines </a:t>
            </a:r>
            <a:r>
              <a:rPr lang="en-US" b="1" i="1" dirty="0" err="1" smtClean="0"/>
              <a:t>Independant</a:t>
            </a:r>
            <a:r>
              <a:rPr lang="en-US" b="1" i="1" dirty="0" smtClean="0"/>
              <a:t>. Community School District </a:t>
            </a:r>
            <a:r>
              <a:rPr lang="en-US" b="1" dirty="0" smtClean="0"/>
              <a:t>(1969)</a:t>
            </a:r>
            <a:endParaRPr lang="en-US" b="1" dirty="0"/>
          </a:p>
        </p:txBody>
      </p:sp>
      <p:sp>
        <p:nvSpPr>
          <p:cNvPr id="3" name="Content Placeholder 2"/>
          <p:cNvSpPr>
            <a:spLocks noGrp="1"/>
          </p:cNvSpPr>
          <p:nvPr>
            <p:ph idx="1"/>
          </p:nvPr>
        </p:nvSpPr>
        <p:spPr>
          <a:xfrm>
            <a:off x="228600" y="1600200"/>
            <a:ext cx="8686800" cy="4800600"/>
          </a:xfrm>
          <a:solidFill>
            <a:schemeClr val="bg1">
              <a:lumMod val="95000"/>
            </a:schemeClr>
          </a:solidFill>
        </p:spPr>
        <p:txBody>
          <a:bodyPr/>
          <a:lstStyle/>
          <a:p>
            <a:pPr>
              <a:buNone/>
            </a:pPr>
            <a:r>
              <a:rPr lang="en-US" sz="4400" b="1" dirty="0">
                <a:solidFill>
                  <a:schemeClr val="tx2">
                    <a:lumMod val="50000"/>
                  </a:schemeClr>
                </a:solidFill>
              </a:rPr>
              <a:t>S</a:t>
            </a:r>
            <a:r>
              <a:rPr lang="en-US" sz="4400" b="1" dirty="0" smtClean="0">
                <a:solidFill>
                  <a:schemeClr val="tx2">
                    <a:lumMod val="50000"/>
                  </a:schemeClr>
                </a:solidFill>
              </a:rPr>
              <a:t>tudents </a:t>
            </a:r>
            <a:r>
              <a:rPr lang="en-US" sz="4400" b="1" dirty="0">
                <a:solidFill>
                  <a:schemeClr val="tx2">
                    <a:lumMod val="50000"/>
                  </a:schemeClr>
                </a:solidFill>
              </a:rPr>
              <a:t>may express their own opinions as long as they do not “materially and substantially interfere with” the operation or requirements of the school or impinge on the rights of others</a:t>
            </a:r>
            <a:r>
              <a:rPr lang="en-US" sz="4400" b="1" dirty="0" smtClean="0">
                <a:solidFill>
                  <a:schemeClr val="tx2">
                    <a:lumMod val="50000"/>
                  </a:schemeClr>
                </a:solidFill>
              </a:rPr>
              <a:t>.</a:t>
            </a:r>
            <a:endParaRPr lang="en-US" sz="4400" b="1" dirty="0">
              <a:solidFill>
                <a:schemeClr val="tx2">
                  <a:lumMod val="50000"/>
                </a:schemeClr>
              </a:solidFill>
            </a:endParaRPr>
          </a:p>
          <a:p>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fontScale="90000"/>
          </a:bodyPr>
          <a:lstStyle/>
          <a:p>
            <a:r>
              <a:rPr lang="en-US" b="1" i="1" dirty="0" smtClean="0"/>
              <a:t>Minersville School Dist. </a:t>
            </a:r>
            <a:br>
              <a:rPr lang="en-US" b="1" i="1" dirty="0" smtClean="0"/>
            </a:br>
            <a:r>
              <a:rPr lang="en-US" b="1" i="1" dirty="0" smtClean="0"/>
              <a:t>v. </a:t>
            </a:r>
            <a:r>
              <a:rPr lang="en-US" b="1" i="1" dirty="0" err="1" smtClean="0"/>
              <a:t>Gobitis</a:t>
            </a:r>
            <a:r>
              <a:rPr lang="en-US" b="1" i="1" dirty="0" smtClean="0"/>
              <a:t>  </a:t>
            </a:r>
            <a:r>
              <a:rPr lang="en-US" b="1" dirty="0" smtClean="0"/>
              <a:t>(1940)</a:t>
            </a:r>
            <a:endParaRPr lang="en-US" b="1" dirty="0"/>
          </a:p>
        </p:txBody>
      </p:sp>
      <p:sp>
        <p:nvSpPr>
          <p:cNvPr id="3" name="Content Placeholder 2"/>
          <p:cNvSpPr>
            <a:spLocks noGrp="1"/>
          </p:cNvSpPr>
          <p:nvPr>
            <p:ph idx="1"/>
          </p:nvPr>
        </p:nvSpPr>
        <p:spPr>
          <a:xfrm>
            <a:off x="228600" y="1600200"/>
            <a:ext cx="8915400" cy="4876800"/>
          </a:xfrm>
          <a:solidFill>
            <a:schemeClr val="bg1">
              <a:lumMod val="95000"/>
            </a:schemeClr>
          </a:solidFill>
        </p:spPr>
        <p:txBody>
          <a:bodyPr>
            <a:normAutofit/>
          </a:bodyPr>
          <a:lstStyle/>
          <a:p>
            <a:pPr>
              <a:buNone/>
            </a:pPr>
            <a:r>
              <a:rPr lang="en-US" sz="3600" b="1" dirty="0" smtClean="0">
                <a:solidFill>
                  <a:schemeClr val="tx2">
                    <a:lumMod val="50000"/>
                  </a:schemeClr>
                </a:solidFill>
              </a:rPr>
              <a:t>Sup Ct rules (8-1) that public schools could compel students to salute the American Flag and recite the Pledge of Allegiance despite religious objections</a:t>
            </a:r>
          </a:p>
          <a:p>
            <a:pPr>
              <a:buNone/>
            </a:pPr>
            <a:r>
              <a:rPr lang="en-US" sz="3600" b="1" dirty="0" smtClean="0">
                <a:solidFill>
                  <a:schemeClr val="tx2">
                    <a:lumMod val="50000"/>
                  </a:schemeClr>
                </a:solidFill>
              </a:rPr>
              <a:t>After case, mobs burn down JW churches, beat JWs and – in one case castrate, in another tar and feather (literally) </a:t>
            </a:r>
          </a:p>
          <a:p>
            <a:pPr>
              <a:buNone/>
            </a:pPr>
            <a:r>
              <a:rPr lang="en-US" sz="3600" b="1" dirty="0" smtClean="0">
                <a:solidFill>
                  <a:schemeClr val="tx2">
                    <a:lumMod val="50000"/>
                  </a:schemeClr>
                </a:solidFill>
              </a:rPr>
              <a:t>Mobs largely organized by American Legion</a:t>
            </a:r>
            <a:endParaRPr lang="en-US" sz="3600" b="1" dirty="0">
              <a:solidFill>
                <a:schemeClr val="tx2">
                  <a:lumMod val="50000"/>
                </a:schemeClr>
              </a:solidFill>
            </a:endParaRPr>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fontScale="90000"/>
          </a:bodyPr>
          <a:lstStyle/>
          <a:p>
            <a:r>
              <a:rPr lang="en-US" b="1" dirty="0" smtClean="0"/>
              <a:t>West Virginia State Board of Education v. </a:t>
            </a:r>
            <a:r>
              <a:rPr lang="en-US" b="1" dirty="0" err="1" smtClean="0"/>
              <a:t>Barnette</a:t>
            </a:r>
            <a:r>
              <a:rPr lang="en-US" b="1" dirty="0" smtClean="0"/>
              <a:t> (1943)</a:t>
            </a:r>
            <a:endParaRPr lang="en-US" dirty="0"/>
          </a:p>
        </p:txBody>
      </p:sp>
      <p:sp>
        <p:nvSpPr>
          <p:cNvPr id="3" name="Content Placeholder 2"/>
          <p:cNvSpPr>
            <a:spLocks noGrp="1"/>
          </p:cNvSpPr>
          <p:nvPr>
            <p:ph idx="1"/>
          </p:nvPr>
        </p:nvSpPr>
        <p:spPr>
          <a:xfrm>
            <a:off x="152400" y="1447800"/>
            <a:ext cx="8763000" cy="5029200"/>
          </a:xfrm>
          <a:solidFill>
            <a:schemeClr val="bg1">
              <a:lumMod val="95000"/>
            </a:schemeClr>
          </a:solidFill>
        </p:spPr>
        <p:txBody>
          <a:bodyPr>
            <a:noAutofit/>
          </a:bodyPr>
          <a:lstStyle/>
          <a:p>
            <a:pPr>
              <a:buNone/>
            </a:pPr>
            <a:r>
              <a:rPr lang="en-US" sz="4200" b="1" dirty="0" smtClean="0">
                <a:solidFill>
                  <a:schemeClr val="tx2">
                    <a:lumMod val="50000"/>
                  </a:schemeClr>
                </a:solidFill>
              </a:rPr>
              <a:t>“If there is any fixed star in our constitutional constellation, it is that no official, high or petty, can prescribe what shall be orthodox in politics, nationalism, religion, or other matters of opinion or force citizens to confess by word or act their faith therein.”</a:t>
            </a:r>
            <a:endParaRPr lang="en-US" sz="4200" b="1" dirty="0">
              <a:solidFill>
                <a:schemeClr val="tx2">
                  <a:lumMod val="50000"/>
                </a:schemeClr>
              </a:solidFill>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a:solidFill>
            <a:schemeClr val="bg1"/>
          </a:solidFill>
        </p:spPr>
        <p:txBody>
          <a:bodyPr>
            <a:normAutofit fontScale="90000"/>
          </a:bodyPr>
          <a:lstStyle/>
          <a:p>
            <a:r>
              <a:rPr lang="en-US" b="1" i="1" dirty="0" smtClean="0">
                <a:latin typeface="Tahoma" pitchFamily="68" charset="0"/>
              </a:rPr>
              <a:t>Valentine v. </a:t>
            </a:r>
            <a:r>
              <a:rPr lang="en-US" b="1" i="1" dirty="0" err="1" smtClean="0">
                <a:latin typeface="Tahoma" pitchFamily="68" charset="0"/>
              </a:rPr>
              <a:t>Chrestensen</a:t>
            </a:r>
            <a:r>
              <a:rPr lang="en-US" b="1" dirty="0" smtClean="0">
                <a:latin typeface="Tahoma" pitchFamily="68" charset="0"/>
              </a:rPr>
              <a:t> </a:t>
            </a:r>
            <a:r>
              <a:rPr lang="en-US" sz="3600" b="1" dirty="0" smtClean="0">
                <a:latin typeface="Tahoma" pitchFamily="68" charset="0"/>
              </a:rPr>
              <a:t>(1942)</a:t>
            </a:r>
            <a:endParaRPr lang="en-US" sz="3600" dirty="0"/>
          </a:p>
        </p:txBody>
      </p:sp>
      <p:sp>
        <p:nvSpPr>
          <p:cNvPr id="3" name="Content Placeholder 2"/>
          <p:cNvSpPr>
            <a:spLocks noGrp="1"/>
          </p:cNvSpPr>
          <p:nvPr>
            <p:ph idx="1"/>
          </p:nvPr>
        </p:nvSpPr>
        <p:spPr>
          <a:xfrm>
            <a:off x="228600" y="1371600"/>
            <a:ext cx="8686800" cy="5181600"/>
          </a:xfrm>
          <a:solidFill>
            <a:schemeClr val="bg1">
              <a:lumMod val="95000"/>
            </a:schemeClr>
          </a:solidFill>
        </p:spPr>
        <p:txBody>
          <a:bodyPr>
            <a:noAutofit/>
          </a:bodyPr>
          <a:lstStyle/>
          <a:p>
            <a:pPr>
              <a:lnSpc>
                <a:spcPct val="90000"/>
              </a:lnSpc>
              <a:buClr>
                <a:srgbClr val="3333CC"/>
              </a:buClr>
              <a:buNone/>
            </a:pPr>
            <a:r>
              <a:rPr lang="en-US" sz="3600" b="1" dirty="0" smtClean="0">
                <a:solidFill>
                  <a:schemeClr val="tx2">
                    <a:lumMod val="50000"/>
                  </a:schemeClr>
                </a:solidFill>
              </a:rPr>
              <a:t>City sanitation ordinance against commercial leafleting</a:t>
            </a:r>
          </a:p>
          <a:p>
            <a:pPr>
              <a:lnSpc>
                <a:spcPct val="90000"/>
              </a:lnSpc>
              <a:buClr>
                <a:srgbClr val="3333CC"/>
              </a:buClr>
              <a:buNone/>
            </a:pPr>
            <a:r>
              <a:rPr lang="en-US" sz="3600" b="1" dirty="0" smtClean="0">
                <a:solidFill>
                  <a:schemeClr val="tx2">
                    <a:lumMod val="50000"/>
                  </a:schemeClr>
                </a:solidFill>
              </a:rPr>
              <a:t>F.J. </a:t>
            </a:r>
            <a:r>
              <a:rPr lang="en-US" sz="3600" b="1" dirty="0" err="1" smtClean="0">
                <a:solidFill>
                  <a:schemeClr val="tx2">
                    <a:lumMod val="50000"/>
                  </a:schemeClr>
                </a:solidFill>
              </a:rPr>
              <a:t>Chrestensen</a:t>
            </a:r>
            <a:r>
              <a:rPr lang="en-US" sz="3600" b="1" dirty="0" smtClean="0">
                <a:solidFill>
                  <a:schemeClr val="tx2">
                    <a:lumMod val="50000"/>
                  </a:schemeClr>
                </a:solidFill>
              </a:rPr>
              <a:t> advertised U-boat tours</a:t>
            </a:r>
          </a:p>
          <a:p>
            <a:pPr>
              <a:lnSpc>
                <a:spcPct val="90000"/>
              </a:lnSpc>
              <a:buClr>
                <a:srgbClr val="3333CC"/>
              </a:buClr>
              <a:buNone/>
            </a:pPr>
            <a:r>
              <a:rPr lang="en-US" sz="3600" b="1" dirty="0">
                <a:solidFill>
                  <a:schemeClr val="tx2">
                    <a:lumMod val="50000"/>
                  </a:schemeClr>
                </a:solidFill>
              </a:rPr>
              <a:t>S</a:t>
            </a:r>
            <a:r>
              <a:rPr lang="en-US" sz="3600" b="1" dirty="0" smtClean="0">
                <a:solidFill>
                  <a:schemeClr val="tx2">
                    <a:lumMod val="50000"/>
                  </a:schemeClr>
                </a:solidFill>
              </a:rPr>
              <a:t>econd printing included political message.</a:t>
            </a:r>
          </a:p>
          <a:p>
            <a:pPr lvl="1">
              <a:lnSpc>
                <a:spcPct val="90000"/>
              </a:lnSpc>
              <a:buClr>
                <a:srgbClr val="3333CC"/>
              </a:buClr>
              <a:buNone/>
            </a:pPr>
            <a:r>
              <a:rPr lang="en-US" sz="3600" b="1" dirty="0" smtClean="0">
                <a:solidFill>
                  <a:schemeClr val="tx2">
                    <a:lumMod val="50000"/>
                  </a:schemeClr>
                </a:solidFill>
              </a:rPr>
              <a:t>Commercial ad &amp; price on the front</a:t>
            </a:r>
          </a:p>
          <a:p>
            <a:pPr lvl="1">
              <a:lnSpc>
                <a:spcPct val="90000"/>
              </a:lnSpc>
              <a:buClr>
                <a:srgbClr val="3333CC"/>
              </a:buClr>
              <a:buNone/>
            </a:pPr>
            <a:r>
              <a:rPr lang="en-US" sz="3600" b="1" dirty="0" smtClean="0">
                <a:solidFill>
                  <a:schemeClr val="tx2">
                    <a:lumMod val="50000"/>
                  </a:schemeClr>
                </a:solidFill>
              </a:rPr>
              <a:t>“Political protest” printed on the back</a:t>
            </a:r>
          </a:p>
          <a:p>
            <a:pPr>
              <a:lnSpc>
                <a:spcPct val="90000"/>
              </a:lnSpc>
              <a:buClr>
                <a:srgbClr val="3333CC"/>
              </a:buClr>
              <a:buNone/>
            </a:pPr>
            <a:r>
              <a:rPr lang="en-US" sz="3600" b="1" dirty="0" smtClean="0">
                <a:solidFill>
                  <a:schemeClr val="tx2">
                    <a:lumMod val="50000"/>
                  </a:schemeClr>
                </a:solidFill>
              </a:rPr>
              <a:t>Supreme Court held the handbill was primarily advertising lacking First Amendment protection.</a:t>
            </a:r>
            <a:endParaRPr lang="en-US" sz="3600" dirty="0">
              <a:solidFill>
                <a:schemeClr val="tx2">
                  <a:lumMod val="50000"/>
                </a:schemeClr>
              </a:solidFill>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325562"/>
          </a:xfrm>
          <a:solidFill>
            <a:schemeClr val="bg1"/>
          </a:solidFill>
        </p:spPr>
        <p:txBody>
          <a:bodyPr>
            <a:normAutofit fontScale="90000"/>
          </a:bodyPr>
          <a:lstStyle/>
          <a:p>
            <a:r>
              <a:rPr lang="en-US" b="1" i="1" dirty="0" smtClean="0">
                <a:cs typeface="Times New Roman" pitchFamily="18" charset="0"/>
              </a:rPr>
              <a:t>Pittsburgh Press v. Pittsburgh Human Relations Comm.</a:t>
            </a:r>
            <a:r>
              <a:rPr lang="en-US" b="1" dirty="0" smtClean="0">
                <a:cs typeface="Times New Roman" pitchFamily="18" charset="0"/>
              </a:rPr>
              <a:t> (1973)</a:t>
            </a:r>
            <a:endParaRPr lang="en-US" dirty="0">
              <a:cs typeface="Times New Roman" pitchFamily="18" charset="0"/>
            </a:endParaRPr>
          </a:p>
        </p:txBody>
      </p:sp>
      <p:sp>
        <p:nvSpPr>
          <p:cNvPr id="3" name="Content Placeholder 2"/>
          <p:cNvSpPr>
            <a:spLocks noGrp="1"/>
          </p:cNvSpPr>
          <p:nvPr>
            <p:ph idx="1"/>
          </p:nvPr>
        </p:nvSpPr>
        <p:spPr>
          <a:xfrm>
            <a:off x="228600" y="1676400"/>
            <a:ext cx="8686800" cy="4953000"/>
          </a:xfrm>
          <a:solidFill>
            <a:schemeClr val="bg1">
              <a:lumMod val="95000"/>
            </a:schemeClr>
          </a:solidFill>
        </p:spPr>
        <p:txBody>
          <a:bodyPr>
            <a:normAutofit/>
          </a:bodyPr>
          <a:lstStyle/>
          <a:p>
            <a:pPr>
              <a:buNone/>
            </a:pPr>
            <a:r>
              <a:rPr lang="en-US" sz="4000" b="1" dirty="0" smtClean="0">
                <a:solidFill>
                  <a:schemeClr val="tx2">
                    <a:lumMod val="50000"/>
                  </a:schemeClr>
                </a:solidFill>
                <a:cs typeface="Times New Roman" pitchFamily="18" charset="0"/>
              </a:rPr>
              <a:t>Help Wanted ads separated into male and female sections</a:t>
            </a:r>
          </a:p>
          <a:p>
            <a:pPr>
              <a:buNone/>
            </a:pPr>
            <a:r>
              <a:rPr lang="en-US" sz="4000" b="1" dirty="0" smtClean="0">
                <a:solidFill>
                  <a:schemeClr val="tx2">
                    <a:lumMod val="50000"/>
                  </a:schemeClr>
                </a:solidFill>
                <a:cs typeface="Times New Roman" pitchFamily="18" charset="0"/>
              </a:rPr>
              <a:t>Organization of ads enabled illegal employment discrimination</a:t>
            </a:r>
          </a:p>
          <a:p>
            <a:pPr>
              <a:buNone/>
            </a:pPr>
            <a:r>
              <a:rPr lang="en-US" sz="4000" b="1" dirty="0" smtClean="0">
                <a:solidFill>
                  <a:schemeClr val="tx2">
                    <a:lumMod val="50000"/>
                  </a:schemeClr>
                </a:solidFill>
                <a:cs typeface="Times New Roman" pitchFamily="18" charset="0"/>
              </a:rPr>
              <a:t>Didn’t affect editorial content</a:t>
            </a:r>
          </a:p>
          <a:p>
            <a:pPr>
              <a:buNone/>
            </a:pPr>
            <a:r>
              <a:rPr lang="en-US" sz="4000" b="1" dirty="0" smtClean="0">
                <a:solidFill>
                  <a:schemeClr val="tx2">
                    <a:lumMod val="50000"/>
                  </a:schemeClr>
                </a:solidFill>
                <a:cs typeface="Times New Roman" pitchFamily="18" charset="0"/>
              </a:rPr>
              <a:t>Dissents note problems w/ government reviewing newspaper layout</a:t>
            </a:r>
          </a:p>
          <a:p>
            <a:endParaRPr lang="en-US" sz="4000" b="1" dirty="0" smtClean="0">
              <a:solidFill>
                <a:schemeClr val="tx2">
                  <a:lumMod val="50000"/>
                </a:schemeClr>
              </a:solidFill>
              <a:latin typeface="Tahoma" pitchFamily="68" charset="0"/>
            </a:endParaRPr>
          </a:p>
          <a:p>
            <a:endParaRPr lang="en-US" dirty="0" smtClean="0">
              <a:latin typeface="Tahoma" pitchFamily="68" charset="0"/>
            </a:endParaRPr>
          </a:p>
          <a:p>
            <a:endParaRPr lang="en-US" dirty="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763000" cy="1600200"/>
          </a:xfrm>
          <a:solidFill>
            <a:schemeClr val="bg1"/>
          </a:solidFill>
        </p:spPr>
        <p:txBody>
          <a:bodyPr>
            <a:normAutofit/>
          </a:bodyPr>
          <a:lstStyle/>
          <a:p>
            <a:r>
              <a:rPr lang="en-US" b="1" i="1" dirty="0" smtClean="0">
                <a:cs typeface="Times New Roman" pitchFamily="18" charset="0"/>
              </a:rPr>
              <a:t>Pennsylvania Human Rights Comm. v. Pittsburgh Press </a:t>
            </a:r>
            <a:r>
              <a:rPr lang="en-US" b="1" dirty="0" smtClean="0">
                <a:cs typeface="Times New Roman" pitchFamily="18" charset="0"/>
              </a:rPr>
              <a:t>(1979)</a:t>
            </a:r>
            <a:endParaRPr lang="en-US" b="1" dirty="0">
              <a:cs typeface="Times New Roman" pitchFamily="18" charset="0"/>
            </a:endParaRPr>
          </a:p>
        </p:txBody>
      </p:sp>
      <p:sp>
        <p:nvSpPr>
          <p:cNvPr id="3" name="Content Placeholder 2"/>
          <p:cNvSpPr>
            <a:spLocks noGrp="1"/>
          </p:cNvSpPr>
          <p:nvPr>
            <p:ph idx="1"/>
          </p:nvPr>
        </p:nvSpPr>
        <p:spPr>
          <a:xfrm>
            <a:off x="228600" y="1676400"/>
            <a:ext cx="8763000" cy="5029200"/>
          </a:xfrm>
          <a:solidFill>
            <a:schemeClr val="bg1">
              <a:lumMod val="95000"/>
            </a:schemeClr>
          </a:solidFill>
        </p:spPr>
        <p:txBody>
          <a:bodyPr>
            <a:normAutofit/>
          </a:bodyPr>
          <a:lstStyle/>
          <a:p>
            <a:pPr>
              <a:buClr>
                <a:srgbClr val="3333CC"/>
              </a:buClr>
              <a:buNone/>
            </a:pPr>
            <a:r>
              <a:rPr lang="en-US" sz="4000" b="1" dirty="0" smtClean="0">
                <a:cs typeface="Times New Roman" pitchFamily="18" charset="0"/>
              </a:rPr>
              <a:t>PA Sup Ct ruling, cert denied by </a:t>
            </a:r>
            <a:r>
              <a:rPr lang="en-US" sz="4000" b="1" dirty="0" smtClean="0">
                <a:cs typeface="Times New Roman" pitchFamily="18" charset="0"/>
              </a:rPr>
              <a:t>SCOTUS</a:t>
            </a:r>
            <a:endParaRPr lang="en-US" sz="4000" b="1" dirty="0" smtClean="0">
              <a:cs typeface="Times New Roman" pitchFamily="18" charset="0"/>
            </a:endParaRPr>
          </a:p>
          <a:p>
            <a:pPr>
              <a:buClr>
                <a:srgbClr val="3333CC"/>
              </a:buClr>
              <a:buNone/>
            </a:pPr>
            <a:r>
              <a:rPr lang="en-US" sz="4000" b="1" dirty="0" smtClean="0">
                <a:cs typeface="Times New Roman" pitchFamily="18" charset="0"/>
              </a:rPr>
              <a:t>Distinguished between SITUATION Wanted ads and HELP </a:t>
            </a:r>
            <a:r>
              <a:rPr lang="en-US" sz="4000" b="1" dirty="0" smtClean="0">
                <a:cs typeface="Times New Roman" pitchFamily="18" charset="0"/>
              </a:rPr>
              <a:t>Wanted</a:t>
            </a:r>
            <a:endParaRPr lang="en-US" sz="4000" b="1" dirty="0" smtClean="0">
              <a:cs typeface="Times New Roman" pitchFamily="18" charset="0"/>
            </a:endParaRPr>
          </a:p>
          <a:p>
            <a:pPr>
              <a:buClr>
                <a:srgbClr val="3333CC"/>
              </a:buClr>
              <a:buNone/>
            </a:pPr>
            <a:r>
              <a:rPr lang="en-US" sz="4000" b="1" dirty="0" smtClean="0">
                <a:cs typeface="Times New Roman" pitchFamily="18" charset="0"/>
              </a:rPr>
              <a:t>Jobseekers could list their own gender, </a:t>
            </a:r>
            <a:r>
              <a:rPr lang="en-US" sz="4000" b="1" dirty="0" smtClean="0">
                <a:cs typeface="Times New Roman" pitchFamily="18" charset="0"/>
              </a:rPr>
              <a:t>race </a:t>
            </a:r>
            <a:r>
              <a:rPr lang="en-US" sz="4000" b="1" dirty="0" smtClean="0">
                <a:cs typeface="Times New Roman" pitchFamily="18" charset="0"/>
              </a:rPr>
              <a:t>or </a:t>
            </a:r>
            <a:r>
              <a:rPr lang="en-US" sz="4000" b="1" dirty="0" smtClean="0">
                <a:cs typeface="Times New Roman" pitchFamily="18" charset="0"/>
              </a:rPr>
              <a:t>religion. Law only prohibits </a:t>
            </a:r>
            <a:r>
              <a:rPr lang="en-US" sz="4000" b="1" dirty="0" smtClean="0">
                <a:cs typeface="Times New Roman" pitchFamily="18" charset="0"/>
              </a:rPr>
              <a:t>discrimination in hiring by </a:t>
            </a:r>
            <a:r>
              <a:rPr lang="en-US" sz="4000" b="1" dirty="0" smtClean="0">
                <a:cs typeface="Times New Roman" pitchFamily="18" charset="0"/>
              </a:rPr>
              <a:t>employers, not individuals</a:t>
            </a:r>
            <a:r>
              <a:rPr lang="en-US" sz="4000" b="1" dirty="0" smtClean="0">
                <a:cs typeface="Times New Roman" pitchFamily="18" charset="0"/>
              </a:rPr>
              <a:t>’ right to </a:t>
            </a:r>
            <a:r>
              <a:rPr lang="en-US" sz="4000" b="1" dirty="0" smtClean="0">
                <a:cs typeface="Times New Roman" pitchFamily="18" charset="0"/>
              </a:rPr>
              <a:t>own </a:t>
            </a:r>
            <a:r>
              <a:rPr lang="en-US" sz="4000" b="1" dirty="0" smtClean="0">
                <a:cs typeface="Times New Roman" pitchFamily="18" charset="0"/>
              </a:rPr>
              <a:t>attributes</a:t>
            </a:r>
            <a:endParaRPr lang="en-US" sz="4000" dirty="0" smtClean="0">
              <a:cs typeface="Times New Roman" pitchFamily="18" charset="0"/>
            </a:endParaRPr>
          </a:p>
          <a:p>
            <a:endParaRPr lang="en-US" dirty="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solidFill>
            <a:schemeClr val="bg1"/>
          </a:solidFill>
        </p:spPr>
        <p:txBody>
          <a:bodyPr>
            <a:noAutofit/>
          </a:bodyPr>
          <a:lstStyle/>
          <a:p>
            <a:r>
              <a:rPr lang="en-US" sz="4000" b="1" i="1" dirty="0">
                <a:latin typeface="Tahoma" pitchFamily="68" charset="0"/>
              </a:rPr>
              <a:t>Central Hudson Gas and Electric </a:t>
            </a:r>
            <a:r>
              <a:rPr lang="en-US" sz="4000" b="1" i="1" dirty="0" smtClean="0">
                <a:latin typeface="Tahoma" pitchFamily="68" charset="0"/>
              </a:rPr>
              <a:t>v</a:t>
            </a:r>
            <a:r>
              <a:rPr lang="en-US" sz="4000" b="1" i="1" dirty="0">
                <a:latin typeface="Tahoma" pitchFamily="68" charset="0"/>
              </a:rPr>
              <a:t>. PSC</a:t>
            </a:r>
            <a:r>
              <a:rPr lang="en-US" sz="4000" b="1" dirty="0">
                <a:latin typeface="Tahoma" pitchFamily="68" charset="0"/>
              </a:rPr>
              <a:t>  of NY (1980)</a:t>
            </a:r>
            <a:r>
              <a:rPr lang="en-US" sz="4000" dirty="0"/>
              <a:t> </a:t>
            </a:r>
          </a:p>
        </p:txBody>
      </p:sp>
      <p:sp>
        <p:nvSpPr>
          <p:cNvPr id="38915" name="Rectangle 3"/>
          <p:cNvSpPr>
            <a:spLocks noGrp="1" noChangeArrowheads="1"/>
          </p:cNvSpPr>
          <p:nvPr>
            <p:ph type="body" idx="1"/>
          </p:nvPr>
        </p:nvSpPr>
        <p:spPr>
          <a:xfrm>
            <a:off x="0" y="1524000"/>
            <a:ext cx="8991600" cy="4800600"/>
          </a:xfrm>
          <a:solidFill>
            <a:schemeClr val="bg1">
              <a:lumMod val="95000"/>
            </a:schemeClr>
          </a:solidFill>
        </p:spPr>
        <p:txBody>
          <a:bodyPr>
            <a:noAutofit/>
          </a:bodyPr>
          <a:lstStyle/>
          <a:p>
            <a:pPr>
              <a:buClr>
                <a:srgbClr val="3333CC"/>
              </a:buClr>
              <a:buNone/>
            </a:pPr>
            <a:r>
              <a:rPr lang="en-US" b="1" dirty="0" smtClean="0">
                <a:solidFill>
                  <a:schemeClr val="accent3">
                    <a:lumMod val="50000"/>
                  </a:schemeClr>
                </a:solidFill>
                <a:latin typeface="Tahoma" pitchFamily="68" charset="0"/>
              </a:rPr>
              <a:t>Four-part test:</a:t>
            </a:r>
            <a:endParaRPr lang="en-US" b="1" dirty="0">
              <a:solidFill>
                <a:schemeClr val="accent3">
                  <a:lumMod val="50000"/>
                </a:schemeClr>
              </a:solidFill>
              <a:latin typeface="Tahoma" pitchFamily="68" charset="0"/>
            </a:endParaRPr>
          </a:p>
          <a:p>
            <a:pPr lvl="1">
              <a:buClr>
                <a:srgbClr val="3333CC"/>
              </a:buClr>
              <a:buNone/>
            </a:pPr>
            <a:r>
              <a:rPr lang="en-US" sz="3600" b="1" dirty="0">
                <a:solidFill>
                  <a:schemeClr val="tx2"/>
                </a:solidFill>
                <a:latin typeface="Tahoma" pitchFamily="68" charset="0"/>
              </a:rPr>
              <a:t>Is advertisement deceptive or product illegal?</a:t>
            </a:r>
          </a:p>
          <a:p>
            <a:pPr lvl="1">
              <a:buClr>
                <a:srgbClr val="3333CC"/>
              </a:buClr>
              <a:buNone/>
            </a:pPr>
            <a:r>
              <a:rPr lang="en-US" sz="3600" b="1" dirty="0">
                <a:solidFill>
                  <a:schemeClr val="tx2"/>
                </a:solidFill>
                <a:latin typeface="Tahoma" pitchFamily="68" charset="0"/>
              </a:rPr>
              <a:t>Does the </a:t>
            </a:r>
            <a:r>
              <a:rPr lang="en-US" sz="3600" b="1" dirty="0" smtClean="0">
                <a:solidFill>
                  <a:schemeClr val="tx2"/>
                </a:solidFill>
                <a:latin typeface="Tahoma" pitchFamily="68" charset="0"/>
              </a:rPr>
              <a:t>state </a:t>
            </a:r>
            <a:r>
              <a:rPr lang="en-US" sz="3600" b="1" dirty="0">
                <a:solidFill>
                  <a:schemeClr val="tx2"/>
                </a:solidFill>
                <a:latin typeface="Tahoma" pitchFamily="68" charset="0"/>
              </a:rPr>
              <a:t>have a valid interest in regulating </a:t>
            </a:r>
            <a:r>
              <a:rPr lang="en-US" sz="3600" b="1" dirty="0" smtClean="0">
                <a:solidFill>
                  <a:schemeClr val="tx2"/>
                </a:solidFill>
                <a:latin typeface="Tahoma" pitchFamily="68" charset="0"/>
              </a:rPr>
              <a:t>the speech?</a:t>
            </a:r>
            <a:endParaRPr lang="en-US" sz="3600" b="1" dirty="0">
              <a:solidFill>
                <a:schemeClr val="tx2"/>
              </a:solidFill>
              <a:latin typeface="Tahoma" pitchFamily="68" charset="0"/>
            </a:endParaRPr>
          </a:p>
          <a:p>
            <a:pPr lvl="1">
              <a:buClr>
                <a:srgbClr val="3333CC"/>
              </a:buClr>
              <a:buNone/>
            </a:pPr>
            <a:r>
              <a:rPr lang="en-US" sz="3600" b="1" dirty="0">
                <a:solidFill>
                  <a:schemeClr val="tx2"/>
                </a:solidFill>
                <a:latin typeface="Tahoma" pitchFamily="68" charset="0"/>
              </a:rPr>
              <a:t>Does the law properly advance that interest?</a:t>
            </a:r>
          </a:p>
          <a:p>
            <a:pPr lvl="1">
              <a:buClr>
                <a:srgbClr val="3333CC"/>
              </a:buClr>
              <a:buNone/>
            </a:pPr>
            <a:r>
              <a:rPr lang="en-US" sz="3600" b="1" dirty="0" smtClean="0">
                <a:solidFill>
                  <a:schemeClr val="tx2"/>
                </a:solidFill>
                <a:latin typeface="Tahoma" pitchFamily="68" charset="0"/>
              </a:rPr>
              <a:t>Is the law narrowly tailored?</a:t>
            </a:r>
            <a:endParaRPr lang="en-US" sz="3600" dirty="0">
              <a:solidFill>
                <a:schemeClr val="tx2"/>
              </a:solidFill>
              <a:latin typeface="Tahoma" pitchFamily="6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additive="base">
                                        <p:cTn id="7" dur="500" fill="hold"/>
                                        <p:tgtEl>
                                          <p:spTgt spid="389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8915">
                                            <p:txEl>
                                              <p:pRg st="0" end="0"/>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38915">
                                            <p:txEl>
                                              <p:pRg st="0" end="0"/>
                                            </p:txEl>
                                          </p:spTgt>
                                        </p:tgtEl>
                                        <p:attrNameLst>
                                          <p:attrName>ppt_c</p:attrName>
                                        </p:attrNameLst>
                                      </p:cBhvr>
                                      <p:to>
                                        <a:srgbClr val="3333CC"/>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8915">
                                            <p:txEl>
                                              <p:pRg st="1" end="1"/>
                                            </p:txEl>
                                          </p:spTgt>
                                        </p:tgtEl>
                                        <p:attrNameLst>
                                          <p:attrName>style.visibility</p:attrName>
                                        </p:attrNameLst>
                                      </p:cBhvr>
                                      <p:to>
                                        <p:strVal val="visible"/>
                                      </p:to>
                                    </p:set>
                                    <p:anim calcmode="lin" valueType="num">
                                      <p:cBhvr additive="base">
                                        <p:cTn id="13" dur="500" fill="hold"/>
                                        <p:tgtEl>
                                          <p:spTgt spid="3891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8915">
                                            <p:txEl>
                                              <p:pRg st="1" end="1"/>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38915">
                                            <p:txEl>
                                              <p:pRg st="1" end="1"/>
                                            </p:txEl>
                                          </p:spTgt>
                                        </p:tgtEl>
                                        <p:attrNameLst>
                                          <p:attrName>ppt_c</p:attrName>
                                        </p:attrNameLst>
                                      </p:cBhvr>
                                      <p:to>
                                        <a:srgbClr val="3333CC"/>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8915">
                                            <p:txEl>
                                              <p:pRg st="2" end="2"/>
                                            </p:txEl>
                                          </p:spTgt>
                                        </p:tgtEl>
                                        <p:attrNameLst>
                                          <p:attrName>style.visibility</p:attrName>
                                        </p:attrNameLst>
                                      </p:cBhvr>
                                      <p:to>
                                        <p:strVal val="visible"/>
                                      </p:to>
                                    </p:set>
                                    <p:anim calcmode="lin" valueType="num">
                                      <p:cBhvr additive="base">
                                        <p:cTn id="19" dur="500" fill="hold"/>
                                        <p:tgtEl>
                                          <p:spTgt spid="3891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8915">
                                            <p:txEl>
                                              <p:pRg st="2" end="2"/>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38915">
                                            <p:txEl>
                                              <p:pRg st="2" end="2"/>
                                            </p:txEl>
                                          </p:spTgt>
                                        </p:tgtEl>
                                        <p:attrNameLst>
                                          <p:attrName>ppt_c</p:attrName>
                                        </p:attrNameLst>
                                      </p:cBhvr>
                                      <p:to>
                                        <a:srgbClr val="3333CC"/>
                                      </p:to>
                                    </p:animClr>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8915">
                                            <p:txEl>
                                              <p:pRg st="3" end="3"/>
                                            </p:txEl>
                                          </p:spTgt>
                                        </p:tgtEl>
                                        <p:attrNameLst>
                                          <p:attrName>style.visibility</p:attrName>
                                        </p:attrNameLst>
                                      </p:cBhvr>
                                      <p:to>
                                        <p:strVal val="visible"/>
                                      </p:to>
                                    </p:set>
                                    <p:anim calcmode="lin" valueType="num">
                                      <p:cBhvr additive="base">
                                        <p:cTn id="25" dur="500" fill="hold"/>
                                        <p:tgtEl>
                                          <p:spTgt spid="3891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8915">
                                            <p:txEl>
                                              <p:pRg st="3" end="3"/>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38915">
                                            <p:txEl>
                                              <p:pRg st="3" end="3"/>
                                            </p:txEl>
                                          </p:spTgt>
                                        </p:tgtEl>
                                        <p:attrNameLst>
                                          <p:attrName>ppt_c</p:attrName>
                                        </p:attrNameLst>
                                      </p:cBhvr>
                                      <p:to>
                                        <a:srgbClr val="3333CC"/>
                                      </p:to>
                                    </p:animClr>
                                  </p:sub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8915">
                                            <p:txEl>
                                              <p:pRg st="4" end="4"/>
                                            </p:txEl>
                                          </p:spTgt>
                                        </p:tgtEl>
                                        <p:attrNameLst>
                                          <p:attrName>style.visibility</p:attrName>
                                        </p:attrNameLst>
                                      </p:cBhvr>
                                      <p:to>
                                        <p:strVal val="visible"/>
                                      </p:to>
                                    </p:set>
                                    <p:anim calcmode="lin" valueType="num">
                                      <p:cBhvr additive="base">
                                        <p:cTn id="31" dur="500" fill="hold"/>
                                        <p:tgtEl>
                                          <p:spTgt spid="3891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8915">
                                            <p:txEl>
                                              <p:pRg st="4" end="4"/>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38915">
                                            <p:txEl>
                                              <p:pRg st="4" end="4"/>
                                            </p:txEl>
                                          </p:spTgt>
                                        </p:tgtEl>
                                        <p:attrNameLst>
                                          <p:attrName>ppt_c</p:attrName>
                                        </p:attrNameLst>
                                      </p:cBhvr>
                                      <p:to>
                                        <a:srgbClr val="3333CC"/>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bldLvl="3"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763000" cy="1477962"/>
          </a:xfrm>
          <a:solidFill>
            <a:schemeClr val="bg1"/>
          </a:solidFill>
        </p:spPr>
        <p:txBody>
          <a:bodyPr>
            <a:normAutofit/>
          </a:bodyPr>
          <a:lstStyle/>
          <a:p>
            <a:r>
              <a:rPr lang="en-US" b="1" i="1" dirty="0" smtClean="0">
                <a:cs typeface="Times New Roman" pitchFamily="18" charset="0"/>
              </a:rPr>
              <a:t>Greater New Orleans Broadcasting Assoc. v. U.S. </a:t>
            </a:r>
            <a:r>
              <a:rPr lang="en-US" b="1" dirty="0" smtClean="0">
                <a:cs typeface="Times New Roman" pitchFamily="18" charset="0"/>
              </a:rPr>
              <a:t>(1998)</a:t>
            </a:r>
            <a:endParaRPr lang="en-US" dirty="0">
              <a:cs typeface="Times New Roman" pitchFamily="18" charset="0"/>
            </a:endParaRPr>
          </a:p>
        </p:txBody>
      </p:sp>
      <p:sp>
        <p:nvSpPr>
          <p:cNvPr id="3" name="Content Placeholder 2"/>
          <p:cNvSpPr>
            <a:spLocks noGrp="1"/>
          </p:cNvSpPr>
          <p:nvPr>
            <p:ph idx="1"/>
          </p:nvPr>
        </p:nvSpPr>
        <p:spPr>
          <a:xfrm>
            <a:off x="152400" y="1524000"/>
            <a:ext cx="8839200" cy="5105400"/>
          </a:xfrm>
          <a:solidFill>
            <a:schemeClr val="bg1">
              <a:lumMod val="95000"/>
            </a:schemeClr>
          </a:solidFill>
        </p:spPr>
        <p:txBody>
          <a:bodyPr>
            <a:noAutofit/>
          </a:bodyPr>
          <a:lstStyle/>
          <a:p>
            <a:pPr>
              <a:buClr>
                <a:srgbClr val="3333CC"/>
              </a:buClr>
              <a:buNone/>
            </a:pPr>
            <a:r>
              <a:rPr lang="en-US" b="1" dirty="0" smtClean="0">
                <a:solidFill>
                  <a:schemeClr val="accent1">
                    <a:lumMod val="50000"/>
                  </a:schemeClr>
                </a:solidFill>
                <a:latin typeface="Times New Roman" pitchFamily="18" charset="0"/>
                <a:cs typeface="Times New Roman" pitchFamily="18" charset="0"/>
              </a:rPr>
              <a:t>FCC banned broadcast of casino ads in Louisiana and Mississippi, except tribal casinos &amp; </a:t>
            </a:r>
            <a:r>
              <a:rPr lang="en-US" b="1" dirty="0" err="1" smtClean="0">
                <a:solidFill>
                  <a:schemeClr val="accent1">
                    <a:lumMod val="50000"/>
                  </a:schemeClr>
                </a:solidFill>
                <a:latin typeface="Times New Roman" pitchFamily="18" charset="0"/>
                <a:cs typeface="Times New Roman" pitchFamily="18" charset="0"/>
              </a:rPr>
              <a:t>govt</a:t>
            </a:r>
            <a:r>
              <a:rPr lang="en-US" b="1" dirty="0" smtClean="0">
                <a:solidFill>
                  <a:schemeClr val="accent1">
                    <a:lumMod val="50000"/>
                  </a:schemeClr>
                </a:solidFill>
                <a:latin typeface="Times New Roman" pitchFamily="18" charset="0"/>
                <a:cs typeface="Times New Roman" pitchFamily="18" charset="0"/>
              </a:rPr>
              <a:t> lotteries. Casinos could advertise on billboards and in newspapers</a:t>
            </a:r>
          </a:p>
          <a:p>
            <a:pPr>
              <a:buClr>
                <a:srgbClr val="3333CC"/>
              </a:buClr>
              <a:buNone/>
            </a:pPr>
            <a:r>
              <a:rPr lang="en-US" b="1" dirty="0" smtClean="0">
                <a:solidFill>
                  <a:schemeClr val="accent1">
                    <a:lumMod val="50000"/>
                  </a:schemeClr>
                </a:solidFill>
                <a:latin typeface="Times New Roman" pitchFamily="18" charset="0"/>
                <a:cs typeface="Times New Roman" pitchFamily="18" charset="0"/>
              </a:rPr>
              <a:t>Federal ban unconstitutional as applied to Louisiana-based broadcasters because advertising legal service</a:t>
            </a:r>
          </a:p>
          <a:p>
            <a:pPr>
              <a:buClr>
                <a:srgbClr val="3333CC"/>
              </a:buClr>
              <a:buNone/>
            </a:pPr>
            <a:r>
              <a:rPr lang="en-US" b="1" dirty="0" err="1" smtClean="0">
                <a:solidFill>
                  <a:schemeClr val="accent1">
                    <a:lumMod val="50000"/>
                  </a:schemeClr>
                </a:solidFill>
                <a:latin typeface="Times New Roman" pitchFamily="18" charset="0"/>
                <a:cs typeface="Times New Roman" pitchFamily="18" charset="0"/>
              </a:rPr>
              <a:t>Govt’s</a:t>
            </a:r>
            <a:r>
              <a:rPr lang="en-US" b="1" dirty="0" smtClean="0">
                <a:solidFill>
                  <a:schemeClr val="accent1">
                    <a:lumMod val="50000"/>
                  </a:schemeClr>
                </a:solidFill>
                <a:latin typeface="Times New Roman" pitchFamily="18" charset="0"/>
                <a:cs typeface="Times New Roman" pitchFamily="18" charset="0"/>
              </a:rPr>
              <a:t> rationale that “powerful sensory appeal” of television and radio makes broadcast ads more enticing of gambling overturned.</a:t>
            </a:r>
            <a:endParaRPr lang="en-US" dirty="0" smtClean="0">
              <a:solidFill>
                <a:schemeClr val="accent1">
                  <a:lumMod val="50000"/>
                </a:schemeClr>
              </a:solidFill>
              <a:latin typeface="Times New Roman" pitchFamily="18" charset="0"/>
              <a:cs typeface="Times New Roman" pitchFamily="18" charset="0"/>
            </a:endParaRPr>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a:solidFill>
            <a:schemeClr val="bg1"/>
          </a:solidFill>
        </p:spPr>
        <p:txBody>
          <a:bodyPr>
            <a:normAutofit/>
          </a:bodyPr>
          <a:lstStyle/>
          <a:p>
            <a:r>
              <a:rPr lang="en-US" b="1" i="1" dirty="0" smtClean="0"/>
              <a:t>44 </a:t>
            </a:r>
            <a:r>
              <a:rPr lang="en-US" b="1" i="1" dirty="0" err="1" smtClean="0"/>
              <a:t>Liquormart</a:t>
            </a:r>
            <a:r>
              <a:rPr lang="en-US" b="1" i="1" dirty="0" smtClean="0"/>
              <a:t> v. Rhode Island</a:t>
            </a:r>
            <a:r>
              <a:rPr lang="en-US" dirty="0" smtClean="0"/>
              <a:t> (1996)</a:t>
            </a:r>
            <a:endParaRPr lang="en-US" dirty="0"/>
          </a:p>
        </p:txBody>
      </p:sp>
      <p:sp>
        <p:nvSpPr>
          <p:cNvPr id="3" name="Text Placeholder 2"/>
          <p:cNvSpPr>
            <a:spLocks noGrp="1"/>
          </p:cNvSpPr>
          <p:nvPr>
            <p:ph type="body" idx="1"/>
          </p:nvPr>
        </p:nvSpPr>
        <p:spPr>
          <a:xfrm>
            <a:off x="228600" y="1066800"/>
            <a:ext cx="8686800" cy="5791200"/>
          </a:xfrm>
          <a:solidFill>
            <a:schemeClr val="bg1">
              <a:lumMod val="95000"/>
            </a:schemeClr>
          </a:solidFill>
        </p:spPr>
        <p:txBody>
          <a:bodyPr>
            <a:noAutofit/>
          </a:bodyPr>
          <a:lstStyle/>
          <a:p>
            <a:pPr>
              <a:buNone/>
            </a:pPr>
            <a:r>
              <a:rPr lang="en-US" sz="4400" b="1" dirty="0" smtClean="0">
                <a:solidFill>
                  <a:schemeClr val="tx2">
                    <a:lumMod val="75000"/>
                  </a:schemeClr>
                </a:solidFill>
              </a:rPr>
              <a:t>RI banned ads including liquor prices in newspapers and other media, &amp; even the word “sale.”</a:t>
            </a:r>
          </a:p>
          <a:p>
            <a:pPr>
              <a:buNone/>
            </a:pPr>
            <a:r>
              <a:rPr lang="en-US" sz="4400" b="1" dirty="0" smtClean="0">
                <a:solidFill>
                  <a:schemeClr val="tx2">
                    <a:lumMod val="75000"/>
                  </a:schemeClr>
                </a:solidFill>
              </a:rPr>
              <a:t>Sup Ct rejects idea that ads with prices would increase liquor sales &amp; drunk driving</a:t>
            </a:r>
          </a:p>
          <a:p>
            <a:pPr>
              <a:buNone/>
            </a:pPr>
            <a:r>
              <a:rPr lang="en-US" sz="4400" b="1" dirty="0" smtClean="0">
                <a:solidFill>
                  <a:schemeClr val="tx2">
                    <a:lumMod val="75000"/>
                  </a:schemeClr>
                </a:solidFill>
              </a:rPr>
              <a:t>Price advertising properly goes to competition, not consumption</a:t>
            </a:r>
            <a:endParaRPr lang="en-US" sz="4400" b="1" dirty="0">
              <a:solidFill>
                <a:schemeClr val="tx2">
                  <a:lumMod val="75000"/>
                </a:schemeClr>
              </a:solidFill>
            </a:endParaRP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chemeClr val="bg1"/>
          </a:solidFill>
        </p:spPr>
        <p:txBody>
          <a:bodyPr>
            <a:normAutofit/>
          </a:bodyPr>
          <a:lstStyle/>
          <a:p>
            <a:r>
              <a:rPr lang="en-US" b="1" i="1" dirty="0" smtClean="0"/>
              <a:t>44 </a:t>
            </a:r>
            <a:r>
              <a:rPr lang="en-US" b="1" i="1" dirty="0" err="1" smtClean="0"/>
              <a:t>Liquormart</a:t>
            </a:r>
            <a:r>
              <a:rPr lang="en-US" b="1" i="1" dirty="0" smtClean="0"/>
              <a:t> v. Rhode Island</a:t>
            </a:r>
            <a:r>
              <a:rPr lang="en-US" dirty="0" smtClean="0"/>
              <a:t> </a:t>
            </a:r>
            <a:r>
              <a:rPr lang="en-US" b="1" dirty="0" smtClean="0"/>
              <a:t>(1996)</a:t>
            </a:r>
            <a:endParaRPr lang="en-US" b="1" dirty="0"/>
          </a:p>
        </p:txBody>
      </p:sp>
      <p:sp>
        <p:nvSpPr>
          <p:cNvPr id="3" name="Text Placeholder 2"/>
          <p:cNvSpPr>
            <a:spLocks noGrp="1"/>
          </p:cNvSpPr>
          <p:nvPr>
            <p:ph type="body" idx="1"/>
          </p:nvPr>
        </p:nvSpPr>
        <p:spPr>
          <a:solidFill>
            <a:schemeClr val="bg1">
              <a:lumMod val="95000"/>
            </a:schemeClr>
          </a:solidFill>
        </p:spPr>
        <p:txBody>
          <a:bodyPr>
            <a:normAutofit/>
          </a:bodyPr>
          <a:lstStyle/>
          <a:p>
            <a:pPr>
              <a:buNone/>
            </a:pPr>
            <a:r>
              <a:rPr lang="en-US" sz="4400" b="1" dirty="0" smtClean="0">
                <a:solidFill>
                  <a:schemeClr val="tx2">
                    <a:lumMod val="75000"/>
                  </a:schemeClr>
                </a:solidFill>
              </a:rPr>
              <a:t>“a state legislature does not have the broad discretion to suppress truthful, </a:t>
            </a:r>
            <a:r>
              <a:rPr lang="en-US" sz="4400" b="1" dirty="0" err="1" smtClean="0">
                <a:solidFill>
                  <a:schemeClr val="tx2">
                    <a:lumMod val="75000"/>
                  </a:schemeClr>
                </a:solidFill>
              </a:rPr>
              <a:t>nonmisleading</a:t>
            </a:r>
            <a:r>
              <a:rPr lang="en-US" sz="4400" b="1" dirty="0" smtClean="0">
                <a:solidFill>
                  <a:schemeClr val="tx2">
                    <a:lumMod val="75000"/>
                  </a:schemeClr>
                </a:solidFill>
              </a:rPr>
              <a:t> information for paternalistic purposes”</a:t>
            </a:r>
          </a:p>
          <a:p>
            <a:pPr lvl="8">
              <a:buNone/>
            </a:pPr>
            <a:r>
              <a:rPr lang="en-US" sz="4400" b="1" dirty="0" smtClean="0"/>
              <a:t>Justice Stevens</a:t>
            </a:r>
            <a:endParaRPr lang="en-US" sz="4400" b="1"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0"/>
            <a:ext cx="7696200" cy="1219200"/>
          </a:xfrm>
          <a:solidFill>
            <a:schemeClr val="bg1"/>
          </a:solidFill>
        </p:spPr>
        <p:txBody>
          <a:bodyPr>
            <a:normAutofit/>
          </a:bodyPr>
          <a:lstStyle/>
          <a:p>
            <a:r>
              <a:rPr lang="en-US" b="1" i="1" dirty="0" err="1">
                <a:latin typeface="Tahoma" pitchFamily="68" charset="0"/>
              </a:rPr>
              <a:t>Kasky</a:t>
            </a:r>
            <a:r>
              <a:rPr lang="en-US" b="1" i="1" dirty="0">
                <a:latin typeface="Tahoma" pitchFamily="68" charset="0"/>
              </a:rPr>
              <a:t> v. Nike, Inc.</a:t>
            </a:r>
            <a:r>
              <a:rPr lang="en-US" b="1" dirty="0">
                <a:latin typeface="Tahoma" pitchFamily="68" charset="0"/>
              </a:rPr>
              <a:t> (2002)</a:t>
            </a:r>
            <a:endParaRPr lang="en-US" dirty="0"/>
          </a:p>
        </p:txBody>
      </p:sp>
      <p:sp>
        <p:nvSpPr>
          <p:cNvPr id="46083" name="Rectangle 3"/>
          <p:cNvSpPr>
            <a:spLocks noGrp="1" noChangeArrowheads="1"/>
          </p:cNvSpPr>
          <p:nvPr>
            <p:ph type="body" idx="1"/>
          </p:nvPr>
        </p:nvSpPr>
        <p:spPr>
          <a:xfrm>
            <a:off x="0" y="1219200"/>
            <a:ext cx="9144000" cy="5257800"/>
          </a:xfrm>
          <a:solidFill>
            <a:schemeClr val="bg1">
              <a:lumMod val="95000"/>
            </a:schemeClr>
          </a:solidFill>
        </p:spPr>
        <p:txBody>
          <a:bodyPr>
            <a:noAutofit/>
          </a:bodyPr>
          <a:lstStyle/>
          <a:p>
            <a:pPr>
              <a:buClr>
                <a:srgbClr val="3333CC"/>
              </a:buClr>
              <a:buNone/>
            </a:pPr>
            <a:r>
              <a:rPr lang="en-US" b="1" dirty="0">
                <a:solidFill>
                  <a:schemeClr val="accent1">
                    <a:lumMod val="50000"/>
                  </a:schemeClr>
                </a:solidFill>
                <a:latin typeface="Tahoma" pitchFamily="68" charset="0"/>
              </a:rPr>
              <a:t>Nike responds to investigative reports on alleged overseas sweatshops with public </a:t>
            </a:r>
            <a:r>
              <a:rPr lang="en-US" b="1" dirty="0" smtClean="0">
                <a:solidFill>
                  <a:schemeClr val="accent1">
                    <a:lumMod val="50000"/>
                  </a:schemeClr>
                </a:solidFill>
                <a:latin typeface="Tahoma" pitchFamily="68" charset="0"/>
              </a:rPr>
              <a:t>statements disavowing poor conditions.</a:t>
            </a:r>
            <a:endParaRPr lang="en-US" b="1" dirty="0">
              <a:solidFill>
                <a:schemeClr val="accent1">
                  <a:lumMod val="50000"/>
                </a:schemeClr>
              </a:solidFill>
              <a:latin typeface="Tahoma" pitchFamily="68" charset="0"/>
            </a:endParaRPr>
          </a:p>
          <a:p>
            <a:pPr>
              <a:buClr>
                <a:srgbClr val="3333CC"/>
              </a:buClr>
              <a:buNone/>
            </a:pPr>
            <a:r>
              <a:rPr lang="en-US" b="1" dirty="0" err="1" smtClean="0">
                <a:solidFill>
                  <a:schemeClr val="accent1">
                    <a:lumMod val="50000"/>
                  </a:schemeClr>
                </a:solidFill>
                <a:latin typeface="Tahoma" pitchFamily="68" charset="0"/>
              </a:rPr>
              <a:t>Kasky</a:t>
            </a:r>
            <a:r>
              <a:rPr lang="en-US" b="1" dirty="0" smtClean="0">
                <a:solidFill>
                  <a:schemeClr val="accent1">
                    <a:lumMod val="50000"/>
                  </a:schemeClr>
                </a:solidFill>
                <a:latin typeface="Tahoma" pitchFamily="68" charset="0"/>
              </a:rPr>
              <a:t> </a:t>
            </a:r>
            <a:r>
              <a:rPr lang="en-US" b="1" dirty="0">
                <a:solidFill>
                  <a:schemeClr val="accent1">
                    <a:lumMod val="50000"/>
                  </a:schemeClr>
                </a:solidFill>
                <a:latin typeface="Tahoma" pitchFamily="68" charset="0"/>
              </a:rPr>
              <a:t>sues under </a:t>
            </a:r>
            <a:r>
              <a:rPr lang="en-US" b="1" dirty="0" smtClean="0">
                <a:solidFill>
                  <a:schemeClr val="accent1">
                    <a:lumMod val="50000"/>
                  </a:schemeClr>
                </a:solidFill>
                <a:latin typeface="Tahoma" pitchFamily="68" charset="0"/>
              </a:rPr>
              <a:t>CA false-advertising law.</a:t>
            </a:r>
            <a:endParaRPr lang="en-US" b="1" dirty="0">
              <a:solidFill>
                <a:schemeClr val="accent1">
                  <a:lumMod val="50000"/>
                </a:schemeClr>
              </a:solidFill>
              <a:latin typeface="Tahoma" pitchFamily="68" charset="0"/>
            </a:endParaRPr>
          </a:p>
          <a:p>
            <a:pPr>
              <a:buClr>
                <a:srgbClr val="3333CC"/>
              </a:buClr>
              <a:buNone/>
            </a:pPr>
            <a:r>
              <a:rPr lang="en-US" b="1" dirty="0" smtClean="0">
                <a:solidFill>
                  <a:schemeClr val="accent1">
                    <a:lumMod val="50000"/>
                  </a:schemeClr>
                </a:solidFill>
                <a:latin typeface="Tahoma" pitchFamily="68" charset="0"/>
              </a:rPr>
              <a:t>CA Sup Ct </a:t>
            </a:r>
            <a:r>
              <a:rPr lang="en-US" b="1" dirty="0">
                <a:solidFill>
                  <a:schemeClr val="accent1">
                    <a:lumMod val="50000"/>
                  </a:schemeClr>
                </a:solidFill>
                <a:latin typeface="Tahoma" pitchFamily="68" charset="0"/>
              </a:rPr>
              <a:t>notes </a:t>
            </a:r>
            <a:r>
              <a:rPr lang="en-US" b="1" dirty="0" smtClean="0">
                <a:solidFill>
                  <a:schemeClr val="accent1">
                    <a:lumMod val="50000"/>
                  </a:schemeClr>
                </a:solidFill>
                <a:latin typeface="Tahoma" pitchFamily="68" charset="0"/>
              </a:rPr>
              <a:t>because Nike’s speech intended to provide consumers with positive image of its products, therefore commercial speech and can be tested for truthfulness </a:t>
            </a:r>
          </a:p>
          <a:p>
            <a:pPr>
              <a:buClr>
                <a:srgbClr val="3333CC"/>
              </a:buClr>
              <a:buNone/>
            </a:pPr>
            <a:r>
              <a:rPr lang="en-US" b="1" dirty="0" smtClean="0">
                <a:solidFill>
                  <a:schemeClr val="accent1">
                    <a:lumMod val="50000"/>
                  </a:schemeClr>
                </a:solidFill>
                <a:latin typeface="Tahoma" pitchFamily="68" charset="0"/>
              </a:rPr>
              <a:t>US Sup Ct remands without </a:t>
            </a:r>
            <a:r>
              <a:rPr lang="en-US" b="1" dirty="0">
                <a:solidFill>
                  <a:schemeClr val="accent1">
                    <a:lumMod val="50000"/>
                  </a:schemeClr>
                </a:solidFill>
                <a:latin typeface="Tahoma" pitchFamily="68" charset="0"/>
              </a:rPr>
              <a:t>opinion.  </a:t>
            </a:r>
            <a:endParaRPr lang="en-US" dirty="0">
              <a:solidFill>
                <a:schemeClr val="accent1">
                  <a:lumMod val="50000"/>
                </a:schemeClr>
              </a:solidFill>
              <a:latin typeface="Tahoma" pitchFamily="6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 calcmode="lin" valueType="num">
                                      <p:cBhvr additive="base">
                                        <p:cTn id="7" dur="500" fill="hold"/>
                                        <p:tgtEl>
                                          <p:spTgt spid="460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6083">
                                            <p:txEl>
                                              <p:pRg st="0" end="0"/>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46083">
                                            <p:txEl>
                                              <p:pRg st="0" end="0"/>
                                            </p:txEl>
                                          </p:spTgt>
                                        </p:tgtEl>
                                        <p:attrNameLst>
                                          <p:attrName>ppt_c</p:attrName>
                                        </p:attrNameLst>
                                      </p:cBhvr>
                                      <p:to>
                                        <a:srgbClr val="3333CC"/>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6083">
                                            <p:txEl>
                                              <p:pRg st="1" end="1"/>
                                            </p:txEl>
                                          </p:spTgt>
                                        </p:tgtEl>
                                        <p:attrNameLst>
                                          <p:attrName>style.visibility</p:attrName>
                                        </p:attrNameLst>
                                      </p:cBhvr>
                                      <p:to>
                                        <p:strVal val="visible"/>
                                      </p:to>
                                    </p:set>
                                    <p:anim calcmode="lin" valueType="num">
                                      <p:cBhvr additive="base">
                                        <p:cTn id="13" dur="500" fill="hold"/>
                                        <p:tgtEl>
                                          <p:spTgt spid="4608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6083">
                                            <p:txEl>
                                              <p:pRg st="1" end="1"/>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46083">
                                            <p:txEl>
                                              <p:pRg st="1" end="1"/>
                                            </p:txEl>
                                          </p:spTgt>
                                        </p:tgtEl>
                                        <p:attrNameLst>
                                          <p:attrName>ppt_c</p:attrName>
                                        </p:attrNameLst>
                                      </p:cBhvr>
                                      <p:to>
                                        <a:srgbClr val="3333CC"/>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6083">
                                            <p:txEl>
                                              <p:pRg st="2" end="2"/>
                                            </p:txEl>
                                          </p:spTgt>
                                        </p:tgtEl>
                                        <p:attrNameLst>
                                          <p:attrName>style.visibility</p:attrName>
                                        </p:attrNameLst>
                                      </p:cBhvr>
                                      <p:to>
                                        <p:strVal val="visible"/>
                                      </p:to>
                                    </p:set>
                                    <p:anim calcmode="lin" valueType="num">
                                      <p:cBhvr additive="base">
                                        <p:cTn id="19" dur="500" fill="hold"/>
                                        <p:tgtEl>
                                          <p:spTgt spid="4608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6083">
                                            <p:txEl>
                                              <p:pRg st="2" end="2"/>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46083">
                                            <p:txEl>
                                              <p:pRg st="2" end="2"/>
                                            </p:txEl>
                                          </p:spTgt>
                                        </p:tgtEl>
                                        <p:attrNameLst>
                                          <p:attrName>ppt_c</p:attrName>
                                        </p:attrNameLst>
                                      </p:cBhvr>
                                      <p:to>
                                        <a:srgbClr val="3333CC"/>
                                      </p:to>
                                    </p:animClr>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6083">
                                            <p:txEl>
                                              <p:pRg st="3" end="3"/>
                                            </p:txEl>
                                          </p:spTgt>
                                        </p:tgtEl>
                                        <p:attrNameLst>
                                          <p:attrName>style.visibility</p:attrName>
                                        </p:attrNameLst>
                                      </p:cBhvr>
                                      <p:to>
                                        <p:strVal val="visible"/>
                                      </p:to>
                                    </p:set>
                                    <p:anim calcmode="lin" valueType="num">
                                      <p:cBhvr additive="base">
                                        <p:cTn id="25" dur="500" fill="hold"/>
                                        <p:tgtEl>
                                          <p:spTgt spid="4608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6083">
                                            <p:txEl>
                                              <p:pRg st="3" end="3"/>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46083">
                                            <p:txEl>
                                              <p:pRg st="3" end="3"/>
                                            </p:txEl>
                                          </p:spTgt>
                                        </p:tgtEl>
                                        <p:attrNameLst>
                                          <p:attrName>ppt_c</p:attrName>
                                        </p:attrNameLst>
                                      </p:cBhvr>
                                      <p:to>
                                        <a:srgbClr val="3333CC"/>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bldLvl="2"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POWERPOINTVERSION" val="12.0"/>
  <p:tag name="TPVERSION" val="2008"/>
  <p:tag name="PPVERSION" val="12.0"/>
  <p:tag name="TPFULLVERSION" val="4.2.3.231"/>
  <p:tag name="DELIMITERS" val="3.1"/>
  <p:tag name="SHOWBARVISIBLE" val="True"/>
  <p:tag name="EXPANDSHOWBAR" val="True"/>
  <p:tag name="USESECONDARYMONITOR" val="True"/>
  <p:tag name="SAVECSVWITHSESSION" val="False"/>
  <p:tag name="CSVFORMAT" val="0"/>
  <p:tag name="BULLETTYPE" val="3"/>
  <p:tag name="ANSWERNOWSTYLE" val="-1"/>
  <p:tag name="ANSWERNOWTEXT" val="Answer Now"/>
  <p:tag name="COUNTDOWNSTYLE" val="-1"/>
  <p:tag name="RESPCOUNTERSTYLE" val="-1"/>
  <p:tag name="RESPCOUNTERFORMAT" val="0"/>
  <p:tag name="RESPTABLESTYLE" val="-1"/>
  <p:tag name="COUNTDOWNSECONDS" val="10"/>
  <p:tag name="INPUTSOURCE" val="1"/>
  <p:tag name="NUMRESPONSES" val="1"/>
  <p:tag name="ALLOWDUPLICATES" val="False"/>
  <p:tag name="BACKUPSESSIONS" val="True"/>
  <p:tag name="BACKUPMAINTENANCE" val="7"/>
  <p:tag name="CHARTVALUEFORMAT" val="0%"/>
  <p:tag name="AUTOADVANCE" val="False"/>
  <p:tag name="REVIEWONLY" val="False"/>
  <p:tag name="ROTATIONINTERVAL" val="2"/>
  <p:tag name="AUTOUPDATEALIASES" val="True"/>
  <p:tag name="STDCHART" val="1"/>
  <p:tag name="RACEENDPOINTS" val="100"/>
  <p:tag name="RACERSMAXDISPLAYED" val="5"/>
  <p:tag name="RACEANIMATIONSPEED" val="3"/>
  <p:tag name="SKIPREMAININGRACESLIDES" val="True"/>
  <p:tag name="PARTICIPANTSINLEADERBOARD" val="5"/>
  <p:tag name="TEAMSINLEADERBOARD" val="5"/>
  <p:tag name="MAXRESPONDERS" val="5"/>
  <p:tag name="BUBBLENAMEVISIBLE" val="True"/>
  <p:tag name="BUBBLESIZEVISIBLE" val="True"/>
  <p:tag name="BUBBLEVALUEFORMAT" val="0.0"/>
  <p:tag name="BUBBLEGROUPING" val="3"/>
  <p:tag name="DEFAULTNUMTEAMS" val="5"/>
  <p:tag name="CUSTOMGRIDBACKCOLOR" val="-722948"/>
  <p:tag name="CUSTOMCELLFORECOLOR" val="-16777216"/>
  <p:tag name="CUSTOMCELLBACKCOLOR1" val="-657956"/>
  <p:tag name="CUSTOMCELLBACKCOLOR2" val="-13395457"/>
  <p:tag name="CUSTOMCELLBACKCOLOR3" val="-268652"/>
  <p:tag name="CUSTOMCELLBACKCOLOR4" val="-8355712"/>
  <p:tag name="USESCHEMECOLORS" val="True"/>
  <p:tag name="DISPLAYNAME" val="True"/>
  <p:tag name="DISPLAYDEVICENUMBER" val="True"/>
  <p:tag name="DISPLAYDEVICEID" val="True"/>
  <p:tag name="GRIDOPACITY" val="90"/>
  <p:tag name="GRIDROTATIONINTERVAL" val="2"/>
  <p:tag name="AUTOSIZEGRID" val="True"/>
  <p:tag name="GRIDSIZE" val="{Width=800, Height=600}"/>
  <p:tag name="GRIDPOSITION" val="1"/>
  <p:tag name="POLLINGCYCLE" val="2"/>
  <p:tag name="CHARTCOLORS" val="0"/>
  <p:tag name="CHARTLABELS" val="1"/>
  <p:tag name="RESETCHARTS" val="True"/>
  <p:tag name="INCLUDENONRESPONDERS" val="False"/>
  <p:tag name="MULTIRESPDIVISOR" val="1"/>
  <p:tag name="PARTLISTDEFAULT" val="1"/>
  <p:tag name="INCLUDEPPT" val="True"/>
  <p:tag name="ALLOWUSERFEEDBACK" val="True"/>
  <p:tag name="CORRECTPOINTVALUE" val="1"/>
  <p:tag name="INCORRECTPOINTVALUE" val="0"/>
  <p:tag name="REALTIMEBACKUP" val="False"/>
  <p:tag name="REALTIMEBACKUPPATH" val="(None)"/>
  <p:tag name="ZEROBASED" val="False"/>
  <p:tag name="AUTOADJUSTPARTRANGE" val="True"/>
  <p:tag name="CHARTSCALE" val="True"/>
  <p:tag name="ADVANCEDSETTINGSVIEW" val="False"/>
  <p:tag name="FIBDISPLAYRESULTS" val="True"/>
  <p:tag name="FIBNUMRESULTS" val="5"/>
  <p:tag name="FIBINCLUDEOTHER" val="True"/>
  <p:tag name="FIBDISPLAYKEYWORDS" val="True"/>
  <p:tag name="PRRESPONSE1" val="10"/>
  <p:tag name="PRRESPONSE2" val="9"/>
  <p:tag name="PRRESPONSE3" val="8"/>
  <p:tag name="PRRESPONSE4" val="7"/>
  <p:tag name="PRRESPONSE5" val="6"/>
  <p:tag name="PRRESPONSE6" val="5"/>
  <p:tag name="PRRESPONSE7" val="4"/>
  <p:tag name="PRRESPONSE8" val="3"/>
  <p:tag name="PRRESPONSE9" val="2"/>
  <p:tag name="PRRESPONSE10" val="1"/>
  <p:tag name="SHOWFLASHWARNING" val="True"/>
  <p:tag name="ALWAYSOPENPOLL" val="False"/>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DELIMITERS" val="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724</Words>
  <Application>Microsoft Office PowerPoint</Application>
  <PresentationFormat>On-screen Show (4:3)</PresentationFormat>
  <Paragraphs>69</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Deceptive Advertising </vt:lpstr>
      <vt:lpstr>Valentine v. Chrestensen (1942)</vt:lpstr>
      <vt:lpstr>Pittsburgh Press v. Pittsburgh Human Relations Comm. (1973)</vt:lpstr>
      <vt:lpstr>Pennsylvania Human Rights Comm. v. Pittsburgh Press (1979)</vt:lpstr>
      <vt:lpstr>Central Hudson Gas and Electric v. PSC  of NY (1980) </vt:lpstr>
      <vt:lpstr>Greater New Orleans Broadcasting Assoc. v. U.S. (1998)</vt:lpstr>
      <vt:lpstr>44 Liquormart v. Rhode Island (1996)</vt:lpstr>
      <vt:lpstr>44 Liquormart v. Rhode Island (1996)</vt:lpstr>
      <vt:lpstr>Kasky v. Nike, Inc. (2002)</vt:lpstr>
      <vt:lpstr>Patronage </vt:lpstr>
      <vt:lpstr>Connick v. Meyers (1983)</vt:lpstr>
      <vt:lpstr>Tinker v. Des Moines Independant. Community School District (1969)</vt:lpstr>
      <vt:lpstr>Minersville School Dist.  v. Gobitis  (1940)</vt:lpstr>
      <vt:lpstr>West Virginia State Board of Education v. Barnette (1943)</vt:lpstr>
    </vt:vector>
  </TitlesOfParts>
  <Company>University of Utah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Deceptive Advertising </dc:title>
  <dc:creator>Daniel Levin</dc:creator>
  <cp:lastModifiedBy>Daniel Levin</cp:lastModifiedBy>
  <cp:revision>1</cp:revision>
  <dcterms:created xsi:type="dcterms:W3CDTF">2011-03-10T23:51:03Z</dcterms:created>
  <dcterms:modified xsi:type="dcterms:W3CDTF">2011-03-10T23:52:24Z</dcterms:modified>
</cp:coreProperties>
</file>