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7" y="-19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0C720-CFD0-416C-919E-47F69681E11C}" type="datetimeFigureOut">
              <a:rPr lang="en-US" smtClean="0"/>
              <a:t>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6CBA5-5E9D-471A-8630-92496CE395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Constitutional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Government has limited powers</a:t>
            </a:r>
          </a:p>
          <a:p>
            <a:pPr lvl="1"/>
            <a:r>
              <a:rPr lang="en-US" sz="3800" b="1" dirty="0" smtClean="0">
                <a:solidFill>
                  <a:schemeClr val="tx2"/>
                </a:solidFill>
              </a:rPr>
              <a:t>Enumerated powers: coining money</a:t>
            </a:r>
          </a:p>
          <a:p>
            <a:pPr lvl="1"/>
            <a:r>
              <a:rPr lang="en-US" sz="3800" b="1" dirty="0" smtClean="0">
                <a:solidFill>
                  <a:schemeClr val="tx2"/>
                </a:solidFill>
              </a:rPr>
              <a:t>Implied powers: chartering national bank</a:t>
            </a:r>
          </a:p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Individuals’ rights also limit </a:t>
            </a:r>
            <a:r>
              <a:rPr lang="en-US" sz="3800" b="1" dirty="0" err="1" smtClean="0">
                <a:solidFill>
                  <a:schemeClr val="tx2"/>
                </a:solidFill>
              </a:rPr>
              <a:t>gov’t</a:t>
            </a:r>
            <a:r>
              <a:rPr lang="en-US" sz="3800" b="1" dirty="0" smtClean="0">
                <a:solidFill>
                  <a:schemeClr val="tx2"/>
                </a:solidFill>
              </a:rPr>
              <a:t> powers</a:t>
            </a:r>
          </a:p>
          <a:p>
            <a:pPr lvl="1"/>
            <a:r>
              <a:rPr lang="en-US" sz="3800" b="1" dirty="0" smtClean="0">
                <a:solidFill>
                  <a:schemeClr val="tx2"/>
                </a:solidFill>
              </a:rPr>
              <a:t>Enumerated rights: Speech, Assembly</a:t>
            </a:r>
          </a:p>
          <a:p>
            <a:pPr lvl="1"/>
            <a:r>
              <a:rPr lang="en-US" sz="3800" b="1" dirty="0" smtClean="0">
                <a:solidFill>
                  <a:schemeClr val="tx2"/>
                </a:solidFill>
              </a:rPr>
              <a:t>Implied rights: Association, </a:t>
            </a:r>
            <a:r>
              <a:rPr lang="en-US" sz="3800" b="1" dirty="0">
                <a:solidFill>
                  <a:schemeClr val="tx2"/>
                </a:solidFill>
              </a:rPr>
              <a:t>P</a:t>
            </a:r>
            <a:r>
              <a:rPr lang="en-US" sz="3800" b="1" dirty="0" smtClean="0">
                <a:solidFill>
                  <a:schemeClr val="tx2"/>
                </a:solidFill>
              </a:rPr>
              <a:t>rivacy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/>
              <a:t>Sources of Rights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chemeClr val="tx2"/>
                </a:solidFill>
              </a:rPr>
              <a:t>Natural Law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tx2"/>
                </a:solidFill>
              </a:rPr>
              <a:t>Customary Law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tx2"/>
                </a:solidFill>
              </a:rPr>
              <a:t>Statutory Law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tx2"/>
                </a:solidFill>
              </a:rPr>
              <a:t>Judicial Precedent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/>
              <a:t>Natural Law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Religious conception, but also Deist</a:t>
            </a:r>
          </a:p>
          <a:p>
            <a:pPr lvl="1"/>
            <a:r>
              <a:rPr lang="en-US" sz="3600" b="1" dirty="0" smtClean="0">
                <a:solidFill>
                  <a:schemeClr val="tx2"/>
                </a:solidFill>
              </a:rPr>
              <a:t>“endowed by their Creator”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Pre-exists state and inherent: “inalienable”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Beyond human choice and universal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Poorly defined, lacks firm foundation</a:t>
            </a:r>
            <a:endParaRPr lang="en-US" sz="3600" b="1" dirty="0" smtClean="0">
              <a:solidFill>
                <a:schemeClr val="tx2"/>
              </a:solidFill>
            </a:endParaRPr>
          </a:p>
          <a:p>
            <a:pPr lvl="1"/>
            <a:r>
              <a:rPr lang="en-US" sz="3600" b="1" dirty="0" smtClean="0">
                <a:solidFill>
                  <a:schemeClr val="tx2"/>
                </a:solidFill>
              </a:rPr>
              <a:t>“hold these truths to be self-evident”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A modern version: “implicit in a concept of ordered liberty”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/>
              <a:t>Customary Law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Specific to a single society – not universal</a:t>
            </a:r>
          </a:p>
          <a:p>
            <a:pPr lvl="1"/>
            <a:r>
              <a:rPr lang="en-US" sz="3600" b="1" dirty="0" smtClean="0">
                <a:solidFill>
                  <a:schemeClr val="tx2"/>
                </a:solidFill>
              </a:rPr>
              <a:t>“the rights of Englishmen”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Fills in natural rights</a:t>
            </a:r>
          </a:p>
          <a:p>
            <a:pPr lvl="1"/>
            <a:r>
              <a:rPr lang="en-US" sz="3600" b="1" dirty="0" smtClean="0">
                <a:solidFill>
                  <a:schemeClr val="tx2"/>
                </a:solidFill>
              </a:rPr>
              <a:t>due process comes to include jury trial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Often relies on invented history </a:t>
            </a:r>
          </a:p>
          <a:p>
            <a:pPr lvl="1"/>
            <a:r>
              <a:rPr lang="en-US" sz="3600" b="1" dirty="0" smtClean="0">
                <a:solidFill>
                  <a:schemeClr val="tx2"/>
                </a:solidFill>
              </a:rPr>
              <a:t>The “ancient constitution,” Magna </a:t>
            </a:r>
            <a:r>
              <a:rPr lang="en-US" sz="3600" b="1" dirty="0" err="1" smtClean="0">
                <a:solidFill>
                  <a:schemeClr val="tx2"/>
                </a:solidFill>
              </a:rPr>
              <a:t>Carta</a:t>
            </a:r>
            <a:endParaRPr lang="en-US" sz="36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Should be understood as tradition, not history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/>
              <a:t>Statutory Law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953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Law created by the sovereign (people or king)</a:t>
            </a:r>
          </a:p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Applies only within single state</a:t>
            </a:r>
          </a:p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May be foundational (Constitution) or ordinary (regular statutes or regulations)</a:t>
            </a:r>
          </a:p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Most clearly defined, codified</a:t>
            </a:r>
          </a:p>
          <a:p>
            <a:pPr>
              <a:buNone/>
            </a:pPr>
            <a:r>
              <a:rPr lang="en-US" sz="3800" b="1" dirty="0" smtClean="0">
                <a:solidFill>
                  <a:schemeClr val="tx2"/>
                </a:solidFill>
              </a:rPr>
              <a:t>Governed by legislative intent</a:t>
            </a:r>
            <a:endParaRPr lang="en-US" sz="3800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/>
              <a:t>Judicial Precedent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Judge-made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Applies only within court’s </a:t>
            </a:r>
            <a:r>
              <a:rPr lang="en-US" sz="4000" b="1" dirty="0" smtClean="0">
                <a:solidFill>
                  <a:schemeClr val="tx2"/>
                </a:solidFill>
              </a:rPr>
              <a:t>jurisdiction</a:t>
            </a:r>
            <a:endParaRPr lang="en-US" sz="4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Non-democratic, may be </a:t>
            </a:r>
            <a:r>
              <a:rPr lang="en-US" sz="4000" b="1" dirty="0" err="1" smtClean="0">
                <a:solidFill>
                  <a:schemeClr val="tx2"/>
                </a:solidFill>
              </a:rPr>
              <a:t>countermajoritarian</a:t>
            </a:r>
            <a:endParaRPr lang="en-US" sz="4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Dependent on other forms of law, texts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Driven by </a:t>
            </a:r>
            <a:r>
              <a:rPr lang="en-US" sz="4000" b="1" dirty="0" smtClean="0">
                <a:solidFill>
                  <a:schemeClr val="tx2"/>
                </a:solidFill>
              </a:rPr>
              <a:t>specific, often insoluble </a:t>
            </a:r>
            <a:r>
              <a:rPr lang="en-US" sz="4000" b="1" dirty="0" smtClean="0">
                <a:solidFill>
                  <a:schemeClr val="tx2"/>
                </a:solidFill>
              </a:rPr>
              <a:t>disputes</a:t>
            </a:r>
            <a:endParaRPr lang="en-US" sz="4000" b="1" dirty="0" smtClean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Terms for Next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334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/>
              <a:t>Incorporation (Selective and Total) </a:t>
            </a: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State </a:t>
            </a:r>
            <a:r>
              <a:rPr lang="en-US" sz="4000" b="1" dirty="0" smtClean="0"/>
              <a:t>Action</a:t>
            </a:r>
          </a:p>
          <a:p>
            <a:pPr>
              <a:buNone/>
            </a:pPr>
            <a:r>
              <a:rPr lang="en-US" sz="4000" b="1" dirty="0" smtClean="0"/>
              <a:t>Due Process (procedural) </a:t>
            </a: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Substantive </a:t>
            </a:r>
            <a:r>
              <a:rPr lang="en-US" sz="4000" b="1" dirty="0" smtClean="0"/>
              <a:t>Due Process</a:t>
            </a:r>
          </a:p>
          <a:p>
            <a:pPr>
              <a:buNone/>
            </a:pPr>
            <a:r>
              <a:rPr lang="en-US" sz="4000" b="1" dirty="0" smtClean="0"/>
              <a:t>Fundamental Rights </a:t>
            </a: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Liberty </a:t>
            </a:r>
            <a:r>
              <a:rPr lang="en-US" sz="4000" b="1" dirty="0" smtClean="0"/>
              <a:t>Interests</a:t>
            </a:r>
          </a:p>
          <a:p>
            <a:pPr>
              <a:buNone/>
            </a:pPr>
            <a:r>
              <a:rPr lang="en-US" sz="4000" b="1" dirty="0" smtClean="0"/>
              <a:t>Strict, Intermediate &amp; Ordinary Scrutiny</a:t>
            </a:r>
            <a:endParaRPr lang="en-US" sz="4000" b="1" dirty="0" smtClean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TPVERSION" val="2008"/>
  <p:tag name="PPVERSION" val="12.0"/>
  <p:tag name="TPFULLVERSION" val="4.2.3.231"/>
  <p:tag name="DELIMITERS" val="3.1"/>
  <p:tag name="SHOWBARVISIBLE" val="True"/>
  <p:tag name="EXPANDSHOWBAR" val="True"/>
  <p:tag name="USESECONDARYMONITOR" val="True"/>
  <p:tag name="SAVECSVWITHSESSION" val="Fals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Constitutional Law</vt:lpstr>
      <vt:lpstr>Sources of Rights</vt:lpstr>
      <vt:lpstr>Natural Law</vt:lpstr>
      <vt:lpstr>Customary Law</vt:lpstr>
      <vt:lpstr>Statutory Law</vt:lpstr>
      <vt:lpstr>Judicial Precedent</vt:lpstr>
      <vt:lpstr>Terms for Next Time</vt:lpstr>
    </vt:vector>
  </TitlesOfParts>
  <Company>University of 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Daniel Levin</dc:creator>
  <cp:lastModifiedBy>Daniel Levin</cp:lastModifiedBy>
  <cp:revision>1</cp:revision>
  <dcterms:created xsi:type="dcterms:W3CDTF">2012-01-10T22:21:04Z</dcterms:created>
  <dcterms:modified xsi:type="dcterms:W3CDTF">2012-01-10T22:21:48Z</dcterms:modified>
</cp:coreProperties>
</file>