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6" r:id="rId6"/>
    <p:sldId id="271" r:id="rId7"/>
    <p:sldId id="277" r:id="rId8"/>
    <p:sldId id="272" r:id="rId9"/>
    <p:sldId id="280" r:id="rId10"/>
    <p:sldId id="258" r:id="rId11"/>
    <p:sldId id="261" r:id="rId12"/>
    <p:sldId id="273" r:id="rId13"/>
    <p:sldId id="274" r:id="rId14"/>
    <p:sldId id="257" r:id="rId15"/>
    <p:sldId id="262" r:id="rId16"/>
    <p:sldId id="281" r:id="rId17"/>
    <p:sldId id="275" r:id="rId18"/>
    <p:sldId id="266" r:id="rId19"/>
    <p:sldId id="278" r:id="rId20"/>
    <p:sldId id="259" r:id="rId21"/>
    <p:sldId id="260" r:id="rId22"/>
    <p:sldId id="263" r:id="rId23"/>
    <p:sldId id="264" r:id="rId24"/>
    <p:sldId id="282" r:id="rId25"/>
    <p:sldId id="265" r:id="rId26"/>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82" y="-6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4/26/10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4/26/10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4/26/10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4/26/10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A271E3-51AA-4D58-AE9E-EBBC1332A0A9}" type="datetimeFigureOut">
              <a:rPr lang="en-US" smtClean="0"/>
              <a:pPr/>
              <a:t>4/26/10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A271E3-51AA-4D58-AE9E-EBBC1332A0A9}" type="datetimeFigureOut">
              <a:rPr lang="en-US" smtClean="0"/>
              <a:pPr/>
              <a:t>4/26/10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A271E3-51AA-4D58-AE9E-EBBC1332A0A9}" type="datetimeFigureOut">
              <a:rPr lang="en-US" smtClean="0"/>
              <a:pPr/>
              <a:t>4/26/10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A271E3-51AA-4D58-AE9E-EBBC1332A0A9}" type="datetimeFigureOut">
              <a:rPr lang="en-US" smtClean="0"/>
              <a:pPr/>
              <a:t>4/26/10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271E3-51AA-4D58-AE9E-EBBC1332A0A9}" type="datetimeFigureOut">
              <a:rPr lang="en-US" smtClean="0"/>
              <a:pPr/>
              <a:t>4/26/10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271E3-51AA-4D58-AE9E-EBBC1332A0A9}" type="datetimeFigureOut">
              <a:rPr lang="en-US" smtClean="0"/>
              <a:pPr/>
              <a:t>4/26/10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271E3-51AA-4D58-AE9E-EBBC1332A0A9}" type="datetimeFigureOut">
              <a:rPr lang="en-US" smtClean="0"/>
              <a:pPr/>
              <a:t>4/26/10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271E3-51AA-4D58-AE9E-EBBC1332A0A9}" type="datetimeFigureOut">
              <a:rPr lang="en-US" smtClean="0"/>
              <a:pPr/>
              <a:t>4/26/10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792A0-3C27-4F45-A713-7F77313D63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Privacy</a:t>
            </a:r>
            <a:endParaRPr lang="en-US"/>
          </a:p>
        </p:txBody>
      </p:sp>
      <p:sp>
        <p:nvSpPr>
          <p:cNvPr id="3" name="Subtitle 2"/>
          <p:cNvSpPr>
            <a:spLocks noGrp="1"/>
          </p:cNvSpPr>
          <p:nvPr>
            <p:ph type="subTitle" idx="1"/>
          </p:nvPr>
        </p:nvSpPr>
        <p:spPr/>
        <p:txBody>
          <a:bodyPr/>
          <a:lstStyle/>
          <a:p>
            <a:endParaRPr lang="en-US"/>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i="1" dirty="0" smtClean="0"/>
              <a:t>Moore v. East</a:t>
            </a:r>
            <a:r>
              <a:rPr lang="en-US" b="1" dirty="0" smtClean="0"/>
              <a:t> </a:t>
            </a:r>
            <a:r>
              <a:rPr lang="en-US" b="1" i="1" dirty="0" smtClean="0"/>
              <a:t>Cleveland (</a:t>
            </a:r>
            <a:r>
              <a:rPr lang="en-US" b="1" dirty="0" smtClean="0"/>
              <a:t>1977)</a:t>
            </a:r>
            <a:endParaRPr lang="en-US" b="1" dirty="0"/>
          </a:p>
        </p:txBody>
      </p:sp>
      <p:sp>
        <p:nvSpPr>
          <p:cNvPr id="3" name="Content Placeholder 2"/>
          <p:cNvSpPr>
            <a:spLocks noGrp="1"/>
          </p:cNvSpPr>
          <p:nvPr>
            <p:ph idx="1"/>
          </p:nvPr>
        </p:nvSpPr>
        <p:spPr>
          <a:xfrm>
            <a:off x="457200" y="1371600"/>
            <a:ext cx="8229600" cy="5029200"/>
          </a:xfrm>
          <a:solidFill>
            <a:schemeClr val="bg1">
              <a:lumMod val="95000"/>
            </a:schemeClr>
          </a:solidFill>
        </p:spPr>
        <p:txBody>
          <a:bodyPr>
            <a:noAutofit/>
          </a:bodyPr>
          <a:lstStyle/>
          <a:p>
            <a:pPr>
              <a:buNone/>
            </a:pPr>
            <a:r>
              <a:rPr lang="en-US" sz="3600" b="1" dirty="0" smtClean="0">
                <a:solidFill>
                  <a:schemeClr val="accent1">
                    <a:lumMod val="50000"/>
                  </a:schemeClr>
                </a:solidFill>
              </a:rPr>
              <a:t>Local ordinance </a:t>
            </a:r>
            <a:r>
              <a:rPr lang="en-US" sz="3600" b="1" dirty="0">
                <a:solidFill>
                  <a:schemeClr val="accent1">
                    <a:lumMod val="50000"/>
                  </a:schemeClr>
                </a:solidFill>
              </a:rPr>
              <a:t>defined family for purpose of </a:t>
            </a:r>
            <a:r>
              <a:rPr lang="en-US" sz="3600" b="1" dirty="0" smtClean="0">
                <a:solidFill>
                  <a:schemeClr val="accent1">
                    <a:lumMod val="50000"/>
                  </a:schemeClr>
                </a:solidFill>
              </a:rPr>
              <a:t>zoning as nuclear </a:t>
            </a:r>
            <a:r>
              <a:rPr lang="en-US" sz="3600" b="1" dirty="0">
                <a:solidFill>
                  <a:schemeClr val="accent1">
                    <a:lumMod val="50000"/>
                  </a:schemeClr>
                </a:solidFill>
              </a:rPr>
              <a:t>family </a:t>
            </a:r>
            <a:r>
              <a:rPr lang="en-US" sz="3600" b="1" dirty="0" smtClean="0">
                <a:solidFill>
                  <a:schemeClr val="accent1">
                    <a:lumMod val="50000"/>
                  </a:schemeClr>
                </a:solidFill>
              </a:rPr>
              <a:t>so that only spouses, parents/children, and siblings could cohabit</a:t>
            </a:r>
          </a:p>
          <a:p>
            <a:pPr>
              <a:buNone/>
            </a:pPr>
            <a:r>
              <a:rPr lang="en-US" sz="3600" b="1" dirty="0" smtClean="0">
                <a:solidFill>
                  <a:schemeClr val="accent1">
                    <a:lumMod val="50000"/>
                  </a:schemeClr>
                </a:solidFill>
              </a:rPr>
              <a:t>Moore was grandmother living with two grandsons who </a:t>
            </a:r>
            <a:r>
              <a:rPr lang="en-US" sz="3600" b="1" dirty="0">
                <a:solidFill>
                  <a:schemeClr val="accent1">
                    <a:lumMod val="50000"/>
                  </a:schemeClr>
                </a:solidFill>
              </a:rPr>
              <a:t>were </a:t>
            </a:r>
            <a:r>
              <a:rPr lang="en-US" sz="3600" b="1" dirty="0" smtClean="0">
                <a:solidFill>
                  <a:schemeClr val="accent1">
                    <a:lumMod val="50000"/>
                  </a:schemeClr>
                </a:solidFill>
              </a:rPr>
              <a:t>first cousins</a:t>
            </a:r>
          </a:p>
          <a:p>
            <a:pPr>
              <a:buNone/>
            </a:pPr>
            <a:r>
              <a:rPr lang="en-US" sz="3600" b="1" dirty="0" smtClean="0">
                <a:solidFill>
                  <a:schemeClr val="accent1">
                    <a:lumMod val="50000"/>
                  </a:schemeClr>
                </a:solidFill>
              </a:rPr>
              <a:t>Sup Ct found that ordinance unnecessarily intruded into family life</a:t>
            </a:r>
            <a:endParaRPr lang="en-US" sz="3600" b="1" dirty="0">
              <a:solidFill>
                <a:schemeClr val="accent1">
                  <a:lumMod val="50000"/>
                </a:schemeClr>
              </a:solidFill>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b="1" i="1" dirty="0" smtClean="0"/>
              <a:t>Griswold v. Connecticut </a:t>
            </a:r>
            <a:r>
              <a:rPr lang="en-US" b="1" dirty="0" smtClean="0"/>
              <a:t>(1965)</a:t>
            </a:r>
            <a:endParaRPr lang="en-US" b="1" dirty="0"/>
          </a:p>
        </p:txBody>
      </p:sp>
      <p:sp>
        <p:nvSpPr>
          <p:cNvPr id="3" name="Content Placeholder 2"/>
          <p:cNvSpPr>
            <a:spLocks noGrp="1"/>
          </p:cNvSpPr>
          <p:nvPr>
            <p:ph idx="1"/>
          </p:nvPr>
        </p:nvSpPr>
        <p:spPr>
          <a:xfrm>
            <a:off x="457200" y="1295400"/>
            <a:ext cx="8229600" cy="4830763"/>
          </a:xfrm>
          <a:solidFill>
            <a:schemeClr val="bg1">
              <a:lumMod val="95000"/>
            </a:schemeClr>
          </a:solidFill>
        </p:spPr>
        <p:txBody>
          <a:bodyPr>
            <a:normAutofit/>
          </a:bodyPr>
          <a:lstStyle/>
          <a:p>
            <a:pPr>
              <a:buNone/>
            </a:pPr>
            <a:r>
              <a:rPr lang="en-US" sz="4000" b="1" dirty="0" smtClean="0">
                <a:solidFill>
                  <a:schemeClr val="tx2">
                    <a:lumMod val="50000"/>
                  </a:schemeClr>
                </a:solidFill>
              </a:rPr>
              <a:t>Connecticut prohibited distribution or use of any form of contraceptive, including doctors’ RX to married women, on moral grounds</a:t>
            </a:r>
          </a:p>
          <a:p>
            <a:pPr>
              <a:buNone/>
            </a:pPr>
            <a:r>
              <a:rPr lang="en-US" sz="4000" b="1" dirty="0" smtClean="0">
                <a:solidFill>
                  <a:schemeClr val="tx2">
                    <a:lumMod val="50000"/>
                  </a:schemeClr>
                </a:solidFill>
              </a:rPr>
              <a:t>Law was unenforced and regularly evaded. Planned Parenthood set up clinic in order to challenge law</a:t>
            </a:r>
            <a:endParaRPr lang="en-US" sz="4000" b="1" dirty="0">
              <a:solidFill>
                <a:schemeClr val="tx2">
                  <a:lumMod val="50000"/>
                </a:schemeClr>
              </a:solidFill>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b="1" i="1" dirty="0" smtClean="0"/>
              <a:t>Griswold v. Connecticut </a:t>
            </a:r>
            <a:r>
              <a:rPr lang="en-US" b="1" dirty="0" smtClean="0"/>
              <a:t>(1965)</a:t>
            </a:r>
            <a:endParaRPr lang="en-US" b="1" dirty="0"/>
          </a:p>
        </p:txBody>
      </p:sp>
      <p:sp>
        <p:nvSpPr>
          <p:cNvPr id="3" name="Content Placeholder 2"/>
          <p:cNvSpPr>
            <a:spLocks noGrp="1"/>
          </p:cNvSpPr>
          <p:nvPr>
            <p:ph idx="1"/>
          </p:nvPr>
        </p:nvSpPr>
        <p:spPr>
          <a:xfrm>
            <a:off x="457200" y="1295400"/>
            <a:ext cx="8229600" cy="4830763"/>
          </a:xfrm>
          <a:solidFill>
            <a:schemeClr val="bg1">
              <a:lumMod val="95000"/>
            </a:schemeClr>
          </a:solidFill>
        </p:spPr>
        <p:txBody>
          <a:bodyPr>
            <a:normAutofit/>
          </a:bodyPr>
          <a:lstStyle/>
          <a:p>
            <a:pPr>
              <a:buNone/>
            </a:pPr>
            <a:r>
              <a:rPr lang="en-US" sz="4000" b="1" dirty="0" smtClean="0">
                <a:solidFill>
                  <a:schemeClr val="tx2">
                    <a:lumMod val="50000"/>
                  </a:schemeClr>
                </a:solidFill>
              </a:rPr>
              <a:t>Court finds that law violates:</a:t>
            </a:r>
          </a:p>
          <a:p>
            <a:pPr>
              <a:buNone/>
            </a:pPr>
            <a:r>
              <a:rPr lang="en-US" sz="4000" b="1" dirty="0" smtClean="0">
                <a:solidFill>
                  <a:schemeClr val="tx2">
                    <a:lumMod val="50000"/>
                  </a:schemeClr>
                </a:solidFill>
              </a:rPr>
              <a:t>	1</a:t>
            </a:r>
            <a:r>
              <a:rPr lang="en-US" sz="4000" b="1" baseline="30000" dirty="0" smtClean="0">
                <a:solidFill>
                  <a:schemeClr val="tx2">
                    <a:lumMod val="50000"/>
                  </a:schemeClr>
                </a:solidFill>
              </a:rPr>
              <a:t>st</a:t>
            </a:r>
            <a:r>
              <a:rPr lang="en-US" sz="4000" b="1" dirty="0" smtClean="0">
                <a:solidFill>
                  <a:schemeClr val="tx2">
                    <a:lumMod val="50000"/>
                  </a:schemeClr>
                </a:solidFill>
              </a:rPr>
              <a:t> Amend: right of association 	(intimate)</a:t>
            </a:r>
          </a:p>
          <a:p>
            <a:pPr>
              <a:buNone/>
            </a:pPr>
            <a:r>
              <a:rPr lang="en-US" sz="4000" b="1" dirty="0" smtClean="0">
                <a:solidFill>
                  <a:schemeClr val="tx2">
                    <a:lumMod val="50000"/>
                  </a:schemeClr>
                </a:solidFill>
              </a:rPr>
              <a:t>	3</a:t>
            </a:r>
            <a:r>
              <a:rPr lang="en-US" sz="4000" b="1" baseline="30000" dirty="0" smtClean="0">
                <a:solidFill>
                  <a:schemeClr val="tx2">
                    <a:lumMod val="50000"/>
                  </a:schemeClr>
                </a:solidFill>
              </a:rPr>
              <a:t>rd</a:t>
            </a:r>
            <a:r>
              <a:rPr lang="en-US" sz="4000" b="1" dirty="0" smtClean="0">
                <a:solidFill>
                  <a:schemeClr val="tx2">
                    <a:lumMod val="50000"/>
                  </a:schemeClr>
                </a:solidFill>
              </a:rPr>
              <a:t> Amend: quartering soldiers</a:t>
            </a:r>
          </a:p>
          <a:p>
            <a:pPr>
              <a:buNone/>
            </a:pPr>
            <a:r>
              <a:rPr lang="en-US" sz="4000" b="1" dirty="0" smtClean="0">
                <a:solidFill>
                  <a:schemeClr val="tx2">
                    <a:lumMod val="50000"/>
                  </a:schemeClr>
                </a:solidFill>
              </a:rPr>
              <a:t>	4</a:t>
            </a:r>
            <a:r>
              <a:rPr lang="en-US" sz="4000" b="1" baseline="30000" dirty="0" smtClean="0">
                <a:solidFill>
                  <a:schemeClr val="tx2">
                    <a:lumMod val="50000"/>
                  </a:schemeClr>
                </a:solidFill>
              </a:rPr>
              <a:t>th</a:t>
            </a:r>
            <a:r>
              <a:rPr lang="en-US" sz="4000" b="1" dirty="0" smtClean="0">
                <a:solidFill>
                  <a:schemeClr val="tx2">
                    <a:lumMod val="50000"/>
                  </a:schemeClr>
                </a:solidFill>
              </a:rPr>
              <a:t> Amend: unreasonable search 	and seizure </a:t>
            </a:r>
            <a:endParaRPr lang="en-US" sz="4000" b="1" dirty="0">
              <a:solidFill>
                <a:schemeClr val="tx2">
                  <a:lumMod val="50000"/>
                </a:schemeClr>
              </a:solidFill>
            </a:endParaRP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b="1" i="1" dirty="0" smtClean="0"/>
              <a:t>Griswold v. Connecticut </a:t>
            </a:r>
            <a:r>
              <a:rPr lang="en-US" b="1" dirty="0" smtClean="0"/>
              <a:t>(1965)</a:t>
            </a:r>
            <a:endParaRPr lang="en-US" b="1" dirty="0"/>
          </a:p>
        </p:txBody>
      </p:sp>
      <p:sp>
        <p:nvSpPr>
          <p:cNvPr id="3" name="Content Placeholder 2"/>
          <p:cNvSpPr>
            <a:spLocks noGrp="1"/>
          </p:cNvSpPr>
          <p:nvPr>
            <p:ph idx="1"/>
          </p:nvPr>
        </p:nvSpPr>
        <p:spPr>
          <a:xfrm>
            <a:off x="457200" y="1295400"/>
            <a:ext cx="8229600" cy="4830763"/>
          </a:xfrm>
          <a:solidFill>
            <a:schemeClr val="bg1">
              <a:lumMod val="95000"/>
            </a:schemeClr>
          </a:solidFill>
        </p:spPr>
        <p:txBody>
          <a:bodyPr>
            <a:normAutofit/>
          </a:bodyPr>
          <a:lstStyle/>
          <a:p>
            <a:pPr>
              <a:buNone/>
            </a:pPr>
            <a:r>
              <a:rPr lang="en-US" sz="4000" b="1" dirty="0" smtClean="0">
                <a:solidFill>
                  <a:schemeClr val="tx2">
                    <a:lumMod val="50000"/>
                  </a:schemeClr>
                </a:solidFill>
              </a:rPr>
              <a:t>Court finds that law violates:</a:t>
            </a:r>
          </a:p>
          <a:p>
            <a:pPr>
              <a:buNone/>
            </a:pPr>
            <a:r>
              <a:rPr lang="en-US" sz="4000" b="1" dirty="0" smtClean="0">
                <a:solidFill>
                  <a:schemeClr val="tx2">
                    <a:lumMod val="50000"/>
                  </a:schemeClr>
                </a:solidFill>
              </a:rPr>
              <a:t>	5</a:t>
            </a:r>
            <a:r>
              <a:rPr lang="en-US" sz="4000" b="1" baseline="30000" dirty="0" smtClean="0">
                <a:solidFill>
                  <a:schemeClr val="tx2">
                    <a:lumMod val="50000"/>
                  </a:schemeClr>
                </a:solidFill>
              </a:rPr>
              <a:t>th</a:t>
            </a:r>
            <a:r>
              <a:rPr lang="en-US" sz="4000" b="1" dirty="0" smtClean="0">
                <a:solidFill>
                  <a:schemeClr val="tx2">
                    <a:lumMod val="50000"/>
                  </a:schemeClr>
                </a:solidFill>
              </a:rPr>
              <a:t> Amend: right against self-	incrimination</a:t>
            </a:r>
          </a:p>
          <a:p>
            <a:pPr>
              <a:buNone/>
            </a:pPr>
            <a:r>
              <a:rPr lang="en-US" sz="4000" b="1" dirty="0" smtClean="0">
                <a:solidFill>
                  <a:schemeClr val="tx2">
                    <a:lumMod val="50000"/>
                  </a:schemeClr>
                </a:solidFill>
              </a:rPr>
              <a:t>	9</a:t>
            </a:r>
            <a:r>
              <a:rPr lang="en-US" sz="4000" b="1" baseline="30000" dirty="0" smtClean="0">
                <a:solidFill>
                  <a:schemeClr val="tx2">
                    <a:lumMod val="50000"/>
                  </a:schemeClr>
                </a:solidFill>
              </a:rPr>
              <a:t>th</a:t>
            </a:r>
            <a:r>
              <a:rPr lang="en-US" sz="4000" b="1" dirty="0" smtClean="0">
                <a:solidFill>
                  <a:schemeClr val="tx2">
                    <a:lumMod val="50000"/>
                  </a:schemeClr>
                </a:solidFill>
              </a:rPr>
              <a:t> Amend: express rights do not 	exclude other rights </a:t>
            </a:r>
          </a:p>
          <a:p>
            <a:pPr>
              <a:buNone/>
            </a:pPr>
            <a:r>
              <a:rPr lang="en-US" sz="4000" b="1" dirty="0" smtClean="0">
                <a:solidFill>
                  <a:schemeClr val="tx2">
                    <a:lumMod val="50000"/>
                  </a:schemeClr>
                </a:solidFill>
              </a:rPr>
              <a:t>	14</a:t>
            </a:r>
            <a:r>
              <a:rPr lang="en-US" sz="4000" b="1" baseline="30000" dirty="0" smtClean="0">
                <a:solidFill>
                  <a:schemeClr val="tx2">
                    <a:lumMod val="50000"/>
                  </a:schemeClr>
                </a:solidFill>
              </a:rPr>
              <a:t>th</a:t>
            </a:r>
            <a:r>
              <a:rPr lang="en-US" sz="4000" b="1" dirty="0" smtClean="0">
                <a:solidFill>
                  <a:schemeClr val="tx2">
                    <a:lumMod val="50000"/>
                  </a:schemeClr>
                </a:solidFill>
              </a:rPr>
              <a:t> Amend: due process 	(incorporation)</a:t>
            </a:r>
            <a:endParaRPr lang="en-US" sz="4000" b="1" dirty="0">
              <a:solidFill>
                <a:schemeClr val="tx2">
                  <a:lumMod val="50000"/>
                </a:schemeClr>
              </a:solidFill>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i="1" dirty="0" err="1" smtClean="0"/>
              <a:t>Eisenstadt</a:t>
            </a:r>
            <a:r>
              <a:rPr lang="en-US" b="1" i="1" dirty="0" smtClean="0"/>
              <a:t> v. Baird</a:t>
            </a:r>
            <a:r>
              <a:rPr lang="en-US" b="1" dirty="0" smtClean="0"/>
              <a:t> (1971)</a:t>
            </a:r>
            <a:endParaRPr lang="en-US" b="1" dirty="0"/>
          </a:p>
        </p:txBody>
      </p:sp>
      <p:sp>
        <p:nvSpPr>
          <p:cNvPr id="3" name="Content Placeholder 2"/>
          <p:cNvSpPr>
            <a:spLocks noGrp="1"/>
          </p:cNvSpPr>
          <p:nvPr>
            <p:ph idx="1"/>
          </p:nvPr>
        </p:nvSpPr>
        <p:spPr>
          <a:xfrm>
            <a:off x="457200" y="1219200"/>
            <a:ext cx="8229600" cy="5105400"/>
          </a:xfrm>
          <a:solidFill>
            <a:schemeClr val="bg1">
              <a:lumMod val="95000"/>
            </a:schemeClr>
          </a:solidFill>
        </p:spPr>
        <p:txBody>
          <a:bodyPr>
            <a:normAutofit lnSpcReduction="10000"/>
          </a:bodyPr>
          <a:lstStyle/>
          <a:p>
            <a:pPr>
              <a:buNone/>
            </a:pPr>
            <a:r>
              <a:rPr lang="en-US" sz="4000" b="1" dirty="0" smtClean="0">
                <a:solidFill>
                  <a:schemeClr val="accent1">
                    <a:lumMod val="50000"/>
                  </a:schemeClr>
                </a:solidFill>
              </a:rPr>
              <a:t>MA law prohibited sale or distribution of contraceptives to unmarried individuals</a:t>
            </a:r>
          </a:p>
          <a:p>
            <a:pPr>
              <a:buNone/>
            </a:pPr>
            <a:r>
              <a:rPr lang="en-US" sz="4000" b="1" dirty="0" smtClean="0">
                <a:solidFill>
                  <a:schemeClr val="accent1">
                    <a:lumMod val="50000"/>
                  </a:schemeClr>
                </a:solidFill>
              </a:rPr>
              <a:t>Court finds that right to privacy is individual and not restricted to married couples</a:t>
            </a:r>
          </a:p>
          <a:p>
            <a:pPr>
              <a:buNone/>
            </a:pPr>
            <a:r>
              <a:rPr lang="en-US" sz="4000" b="1" dirty="0" smtClean="0">
                <a:solidFill>
                  <a:schemeClr val="accent1">
                    <a:lumMod val="50000"/>
                  </a:schemeClr>
                </a:solidFill>
              </a:rPr>
              <a:t>Extends </a:t>
            </a:r>
            <a:r>
              <a:rPr lang="en-US" sz="4000" b="1" i="1" dirty="0">
                <a:solidFill>
                  <a:schemeClr val="accent1">
                    <a:lumMod val="50000"/>
                  </a:schemeClr>
                </a:solidFill>
              </a:rPr>
              <a:t>Griswold</a:t>
            </a:r>
            <a:r>
              <a:rPr lang="en-US" sz="4000" b="1" dirty="0">
                <a:solidFill>
                  <a:schemeClr val="accent1">
                    <a:lumMod val="50000"/>
                  </a:schemeClr>
                </a:solidFill>
              </a:rPr>
              <a:t> to unmarried individuals</a:t>
            </a:r>
            <a:r>
              <a:rPr lang="en-US" dirty="0">
                <a:solidFill>
                  <a:schemeClr val="accent1">
                    <a:lumMod val="50000"/>
                  </a:schemeClr>
                </a:solidFill>
              </a:rPr>
              <a:t>	</a:t>
            </a:r>
          </a:p>
          <a:p>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i="1" dirty="0" smtClean="0"/>
              <a:t>Roe v. Wade </a:t>
            </a:r>
            <a:r>
              <a:rPr lang="en-US" b="1" dirty="0" smtClean="0"/>
              <a:t>(1973)</a:t>
            </a:r>
            <a:endParaRPr lang="en-US" b="1" dirty="0"/>
          </a:p>
        </p:txBody>
      </p:sp>
      <p:sp>
        <p:nvSpPr>
          <p:cNvPr id="3" name="Content Placeholder 2"/>
          <p:cNvSpPr>
            <a:spLocks noGrp="1"/>
          </p:cNvSpPr>
          <p:nvPr>
            <p:ph idx="1"/>
          </p:nvPr>
        </p:nvSpPr>
        <p:spPr>
          <a:xfrm>
            <a:off x="228600" y="1219200"/>
            <a:ext cx="8686800" cy="5257800"/>
          </a:xfrm>
          <a:solidFill>
            <a:schemeClr val="bg1">
              <a:lumMod val="95000"/>
            </a:schemeClr>
          </a:solidFill>
        </p:spPr>
        <p:txBody>
          <a:bodyPr>
            <a:normAutofit/>
          </a:bodyPr>
          <a:lstStyle/>
          <a:p>
            <a:pPr>
              <a:buNone/>
            </a:pPr>
            <a:r>
              <a:rPr lang="en-US" sz="4000" b="1" dirty="0" smtClean="0">
                <a:solidFill>
                  <a:schemeClr val="tx2">
                    <a:lumMod val="50000"/>
                  </a:schemeClr>
                </a:solidFill>
              </a:rPr>
              <a:t>Texas law (</a:t>
            </a:r>
            <a:r>
              <a:rPr lang="en-US" sz="4000" b="1" i="1" dirty="0" smtClean="0">
                <a:solidFill>
                  <a:schemeClr val="tx2">
                    <a:lumMod val="50000"/>
                  </a:schemeClr>
                </a:solidFill>
              </a:rPr>
              <a:t>Roe</a:t>
            </a:r>
            <a:r>
              <a:rPr lang="en-US" sz="4000" b="1" dirty="0" smtClean="0">
                <a:solidFill>
                  <a:schemeClr val="tx2">
                    <a:lumMod val="50000"/>
                  </a:schemeClr>
                </a:solidFill>
              </a:rPr>
              <a:t>): </a:t>
            </a:r>
          </a:p>
          <a:p>
            <a:pPr>
              <a:buNone/>
            </a:pPr>
            <a:r>
              <a:rPr lang="en-US" sz="4000" b="1" dirty="0" smtClean="0">
                <a:solidFill>
                  <a:schemeClr val="tx2">
                    <a:lumMod val="50000"/>
                  </a:schemeClr>
                </a:solidFill>
              </a:rPr>
              <a:t>	</a:t>
            </a:r>
            <a:r>
              <a:rPr lang="en-US" sz="4000" b="1" dirty="0" smtClean="0">
                <a:solidFill>
                  <a:schemeClr val="accent2">
                    <a:lumMod val="50000"/>
                  </a:schemeClr>
                </a:solidFill>
              </a:rPr>
              <a:t>prohibited </a:t>
            </a:r>
            <a:r>
              <a:rPr lang="en-US" sz="4000" b="1" dirty="0" smtClean="0">
                <a:solidFill>
                  <a:schemeClr val="accent2">
                    <a:lumMod val="50000"/>
                  </a:schemeClr>
                </a:solidFill>
              </a:rPr>
              <a:t>legal abortion except to save a woman's life. </a:t>
            </a:r>
            <a:endParaRPr lang="en-US" sz="4000" b="1" dirty="0" smtClean="0">
              <a:solidFill>
                <a:schemeClr val="accent2">
                  <a:lumMod val="50000"/>
                </a:schemeClr>
              </a:solidFill>
            </a:endParaRPr>
          </a:p>
          <a:p>
            <a:pPr>
              <a:buNone/>
            </a:pPr>
            <a:r>
              <a:rPr lang="en-US" sz="4000" b="1" dirty="0" smtClean="0">
                <a:solidFill>
                  <a:schemeClr val="tx2">
                    <a:lumMod val="50000"/>
                  </a:schemeClr>
                </a:solidFill>
              </a:rPr>
              <a:t>Old style law found in most states, contrasts w/ GA law in </a:t>
            </a:r>
            <a:r>
              <a:rPr lang="en-US" sz="4000" b="1" i="1" dirty="0" smtClean="0">
                <a:solidFill>
                  <a:schemeClr val="tx2">
                    <a:lumMod val="50000"/>
                  </a:schemeClr>
                </a:solidFill>
              </a:rPr>
              <a:t>Doe v. Bolton</a:t>
            </a:r>
            <a:r>
              <a:rPr lang="en-US" sz="4000" b="1" dirty="0" smtClean="0">
                <a:solidFill>
                  <a:schemeClr val="tx2">
                    <a:lumMod val="50000"/>
                  </a:schemeClr>
                </a:solidFill>
              </a:rPr>
              <a:t>, argued and decided same days</a:t>
            </a:r>
            <a:endParaRPr lang="en-US" sz="4000" b="1" dirty="0" smtClean="0">
              <a:solidFill>
                <a:schemeClr val="tx2">
                  <a:lumMod val="50000"/>
                </a:schemeClr>
              </a:solidFill>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i="1" dirty="0" smtClean="0"/>
              <a:t>Doe </a:t>
            </a:r>
            <a:r>
              <a:rPr lang="en-US" b="1" i="1" dirty="0" smtClean="0"/>
              <a:t>v. </a:t>
            </a:r>
            <a:r>
              <a:rPr lang="en-US" b="1" i="1" dirty="0" smtClean="0"/>
              <a:t>Bolton</a:t>
            </a:r>
            <a:r>
              <a:rPr lang="en-US" b="1" dirty="0" smtClean="0"/>
              <a:t> </a:t>
            </a:r>
            <a:r>
              <a:rPr lang="en-US" b="1" dirty="0" smtClean="0"/>
              <a:t>(1973</a:t>
            </a:r>
            <a:r>
              <a:rPr lang="en-US" b="1" dirty="0" smtClean="0"/>
              <a:t>)</a:t>
            </a:r>
            <a:endParaRPr lang="en-US" b="1" dirty="0"/>
          </a:p>
        </p:txBody>
      </p:sp>
      <p:sp>
        <p:nvSpPr>
          <p:cNvPr id="3" name="Content Placeholder 2"/>
          <p:cNvSpPr>
            <a:spLocks noGrp="1"/>
          </p:cNvSpPr>
          <p:nvPr>
            <p:ph idx="1"/>
          </p:nvPr>
        </p:nvSpPr>
        <p:spPr>
          <a:xfrm>
            <a:off x="152400" y="1219200"/>
            <a:ext cx="8763000" cy="5410200"/>
          </a:xfrm>
          <a:solidFill>
            <a:schemeClr val="bg1">
              <a:lumMod val="95000"/>
            </a:schemeClr>
          </a:solidFill>
        </p:spPr>
        <p:txBody>
          <a:bodyPr>
            <a:normAutofit lnSpcReduction="10000"/>
          </a:bodyPr>
          <a:lstStyle/>
          <a:p>
            <a:pPr>
              <a:buNone/>
            </a:pPr>
            <a:r>
              <a:rPr lang="en-US" sz="4000" b="1" dirty="0" smtClean="0">
                <a:solidFill>
                  <a:schemeClr val="tx2">
                    <a:lumMod val="50000"/>
                  </a:schemeClr>
                </a:solidFill>
              </a:rPr>
              <a:t>Georgia law: </a:t>
            </a:r>
            <a:r>
              <a:rPr lang="en-US" sz="4000" b="1" dirty="0" smtClean="0">
                <a:solidFill>
                  <a:schemeClr val="accent2">
                    <a:lumMod val="50000"/>
                  </a:schemeClr>
                </a:solidFill>
              </a:rPr>
              <a:t>banned </a:t>
            </a:r>
            <a:r>
              <a:rPr lang="en-US" sz="4000" b="1" dirty="0" smtClean="0">
                <a:solidFill>
                  <a:schemeClr val="accent2">
                    <a:lumMod val="50000"/>
                  </a:schemeClr>
                </a:solidFill>
              </a:rPr>
              <a:t>abortion </a:t>
            </a:r>
            <a:r>
              <a:rPr lang="en-US" sz="4000" b="1" dirty="0" smtClean="0">
                <a:solidFill>
                  <a:schemeClr val="accent2">
                    <a:lumMod val="50000"/>
                  </a:schemeClr>
                </a:solidFill>
              </a:rPr>
              <a:t>except as performed by </a:t>
            </a:r>
            <a:r>
              <a:rPr lang="en-US" sz="4000" b="1" dirty="0" smtClean="0">
                <a:solidFill>
                  <a:schemeClr val="accent2">
                    <a:lumMod val="50000"/>
                  </a:schemeClr>
                </a:solidFill>
              </a:rPr>
              <a:t>a </a:t>
            </a:r>
            <a:r>
              <a:rPr lang="en-US" sz="4000" b="1" dirty="0" smtClean="0">
                <a:solidFill>
                  <a:schemeClr val="accent2">
                    <a:lumMod val="50000"/>
                  </a:schemeClr>
                </a:solidFill>
              </a:rPr>
              <a:t>licensed </a:t>
            </a:r>
            <a:r>
              <a:rPr lang="en-US" sz="4000" b="1" dirty="0" smtClean="0">
                <a:solidFill>
                  <a:schemeClr val="accent2">
                    <a:lumMod val="50000"/>
                  </a:schemeClr>
                </a:solidFill>
              </a:rPr>
              <a:t>physician </a:t>
            </a:r>
            <a:r>
              <a:rPr lang="en-US" sz="4000" b="1" dirty="0" smtClean="0">
                <a:solidFill>
                  <a:schemeClr val="accent2">
                    <a:lumMod val="50000"/>
                  </a:schemeClr>
                </a:solidFill>
              </a:rPr>
              <a:t>when necessary in "his best clinical judgment" because </a:t>
            </a:r>
            <a:r>
              <a:rPr lang="en-US" sz="4000" b="1" dirty="0" smtClean="0">
                <a:solidFill>
                  <a:schemeClr val="accent2">
                    <a:lumMod val="50000"/>
                  </a:schemeClr>
                </a:solidFill>
              </a:rPr>
              <a:t>the pregnancy </a:t>
            </a:r>
            <a:r>
              <a:rPr lang="en-US" sz="4000" b="1" dirty="0" smtClean="0">
                <a:solidFill>
                  <a:schemeClr val="accent2">
                    <a:lumMod val="50000"/>
                  </a:schemeClr>
                </a:solidFill>
              </a:rPr>
              <a:t>would endanger </a:t>
            </a:r>
            <a:r>
              <a:rPr lang="en-US" sz="4000" b="1" dirty="0" smtClean="0">
                <a:solidFill>
                  <a:schemeClr val="accent2">
                    <a:lumMod val="50000"/>
                  </a:schemeClr>
                </a:solidFill>
              </a:rPr>
              <a:t>the woman's </a:t>
            </a:r>
            <a:r>
              <a:rPr lang="en-US" sz="4000" b="1" dirty="0" smtClean="0">
                <a:solidFill>
                  <a:schemeClr val="accent2">
                    <a:lumMod val="50000"/>
                  </a:schemeClr>
                </a:solidFill>
              </a:rPr>
              <a:t>life or injure her health; the fetus would likely be born with a serious defect; or the pregnancy resulted from </a:t>
            </a:r>
            <a:r>
              <a:rPr lang="en-US" sz="4000" b="1" dirty="0" smtClean="0">
                <a:solidFill>
                  <a:schemeClr val="accent2">
                    <a:lumMod val="50000"/>
                  </a:schemeClr>
                </a:solidFill>
              </a:rPr>
              <a:t>rape (as approved by hospital committee)</a:t>
            </a:r>
            <a:endParaRPr lang="en-US" sz="4000" b="1" dirty="0">
              <a:solidFill>
                <a:schemeClr val="accent2">
                  <a:lumMod val="50000"/>
                </a:schemeClr>
              </a:solidFill>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i="1" dirty="0" smtClean="0"/>
              <a:t>Roe v. Wade </a:t>
            </a:r>
            <a:r>
              <a:rPr lang="en-US" b="1" dirty="0" smtClean="0"/>
              <a:t>(1973)</a:t>
            </a:r>
            <a:endParaRPr lang="en-US" b="1" dirty="0"/>
          </a:p>
        </p:txBody>
      </p:sp>
      <p:sp>
        <p:nvSpPr>
          <p:cNvPr id="3" name="Content Placeholder 2"/>
          <p:cNvSpPr>
            <a:spLocks noGrp="1"/>
          </p:cNvSpPr>
          <p:nvPr>
            <p:ph idx="1"/>
          </p:nvPr>
        </p:nvSpPr>
        <p:spPr>
          <a:xfrm>
            <a:off x="228600" y="1066800"/>
            <a:ext cx="8686800" cy="5486400"/>
          </a:xfrm>
          <a:solidFill>
            <a:schemeClr val="bg1">
              <a:lumMod val="95000"/>
            </a:schemeClr>
          </a:solidFill>
        </p:spPr>
        <p:txBody>
          <a:bodyPr>
            <a:normAutofit/>
          </a:bodyPr>
          <a:lstStyle/>
          <a:p>
            <a:pPr>
              <a:buNone/>
            </a:pPr>
            <a:r>
              <a:rPr lang="en-US" sz="4000" b="1" dirty="0" smtClean="0">
                <a:solidFill>
                  <a:schemeClr val="tx2">
                    <a:lumMod val="50000"/>
                  </a:schemeClr>
                </a:solidFill>
              </a:rPr>
              <a:t>State Interests &amp; Blackmun’s response:</a:t>
            </a:r>
          </a:p>
          <a:p>
            <a:pPr>
              <a:buNone/>
            </a:pPr>
            <a:r>
              <a:rPr lang="en-US" sz="4000" b="1" dirty="0" smtClean="0">
                <a:solidFill>
                  <a:schemeClr val="tx2">
                    <a:lumMod val="50000"/>
                  </a:schemeClr>
                </a:solidFill>
              </a:rPr>
              <a:t>Morality: outdated and private)</a:t>
            </a:r>
          </a:p>
          <a:p>
            <a:pPr>
              <a:buNone/>
            </a:pPr>
            <a:r>
              <a:rPr lang="en-US" sz="4000" b="1" dirty="0" smtClean="0">
                <a:solidFill>
                  <a:schemeClr val="tx2">
                    <a:lumMod val="50000"/>
                  </a:schemeClr>
                </a:solidFill>
              </a:rPr>
              <a:t>Women’s safety: abortion now safer than child birth, regulation=safety</a:t>
            </a:r>
          </a:p>
          <a:p>
            <a:pPr>
              <a:buNone/>
            </a:pPr>
            <a:r>
              <a:rPr lang="en-US" sz="4000" b="1" dirty="0" smtClean="0">
                <a:solidFill>
                  <a:schemeClr val="tx2">
                    <a:lumMod val="50000"/>
                  </a:schemeClr>
                </a:solidFill>
              </a:rPr>
              <a:t>Potential life: state’s interest in protecting pre-natal life should be balanced against woman’s fundamental right to privacy</a:t>
            </a:r>
            <a:endParaRPr lang="en-US" sz="4000" b="1" dirty="0">
              <a:solidFill>
                <a:schemeClr val="tx2">
                  <a:lumMod val="50000"/>
                </a:schemeClr>
              </a:solidFill>
            </a:endParaRP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i="1" dirty="0" smtClean="0"/>
              <a:t>Roe v. Wade: </a:t>
            </a:r>
            <a:r>
              <a:rPr lang="en-US" b="1" dirty="0" smtClean="0"/>
              <a:t>Trimesters</a:t>
            </a:r>
            <a:endParaRPr lang="en-US" b="1" dirty="0"/>
          </a:p>
        </p:txBody>
      </p:sp>
      <p:graphicFrame>
        <p:nvGraphicFramePr>
          <p:cNvPr id="4" name="Content Placeholder 3"/>
          <p:cNvGraphicFramePr>
            <a:graphicFrameLocks noGrp="1"/>
          </p:cNvGraphicFramePr>
          <p:nvPr>
            <p:ph idx="1"/>
          </p:nvPr>
        </p:nvGraphicFramePr>
        <p:xfrm>
          <a:off x="228600" y="1097280"/>
          <a:ext cx="8763000" cy="5760720"/>
        </p:xfrm>
        <a:graphic>
          <a:graphicData uri="http://schemas.openxmlformats.org/drawingml/2006/table">
            <a:tbl>
              <a:tblPr firstRow="1" bandRow="1">
                <a:tableStyleId>{5C22544A-7EE6-4342-B048-85BDC9FD1C3A}</a:tableStyleId>
              </a:tblPr>
              <a:tblGrid>
                <a:gridCol w="2921000"/>
                <a:gridCol w="2921000"/>
                <a:gridCol w="2921000"/>
              </a:tblGrid>
              <a:tr h="676930">
                <a:tc>
                  <a:txBody>
                    <a:bodyPr/>
                    <a:lstStyle/>
                    <a:p>
                      <a:r>
                        <a:rPr lang="en-US" sz="4000" dirty="0" smtClean="0"/>
                        <a:t>1-3 months</a:t>
                      </a:r>
                      <a:endParaRPr lang="en-US" sz="4000" dirty="0"/>
                    </a:p>
                  </a:txBody>
                  <a:tcPr/>
                </a:tc>
                <a:tc>
                  <a:txBody>
                    <a:bodyPr/>
                    <a:lstStyle/>
                    <a:p>
                      <a:r>
                        <a:rPr lang="en-US" sz="4000" dirty="0" smtClean="0"/>
                        <a:t>4-6  months</a:t>
                      </a:r>
                      <a:endParaRPr lang="en-US" sz="4000" dirty="0"/>
                    </a:p>
                  </a:txBody>
                  <a:tcPr/>
                </a:tc>
                <a:tc>
                  <a:txBody>
                    <a:bodyPr/>
                    <a:lstStyle/>
                    <a:p>
                      <a:r>
                        <a:rPr lang="en-US" sz="4000" dirty="0" smtClean="0"/>
                        <a:t>7-9 months</a:t>
                      </a:r>
                      <a:endParaRPr lang="en-US" sz="4000" dirty="0"/>
                    </a:p>
                  </a:txBody>
                  <a:tcPr/>
                </a:tc>
              </a:tr>
              <a:tr h="1854200">
                <a:tc>
                  <a:txBody>
                    <a:bodyPr/>
                    <a:lstStyle/>
                    <a:p>
                      <a:r>
                        <a:rPr lang="en-US" sz="4000" b="1" dirty="0" smtClean="0"/>
                        <a:t>Reasonable health regulations</a:t>
                      </a:r>
                      <a:endParaRPr lang="en-US" sz="4000" b="1" dirty="0"/>
                    </a:p>
                  </a:txBody>
                  <a:tcPr/>
                </a:tc>
                <a:tc>
                  <a:txBody>
                    <a:bodyPr/>
                    <a:lstStyle/>
                    <a:p>
                      <a:r>
                        <a:rPr lang="en-US" sz="4000" b="1" dirty="0" smtClean="0"/>
                        <a:t>Substantial</a:t>
                      </a:r>
                      <a:r>
                        <a:rPr lang="en-US" sz="4000" b="1" baseline="0" dirty="0" smtClean="0"/>
                        <a:t> health regulations</a:t>
                      </a:r>
                      <a:endParaRPr lang="en-US" sz="4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000" b="1" dirty="0" smtClean="0"/>
                        <a:t>Substantial</a:t>
                      </a:r>
                      <a:r>
                        <a:rPr lang="en-US" sz="4000" b="1" baseline="0" dirty="0" smtClean="0"/>
                        <a:t> health regulations</a:t>
                      </a:r>
                      <a:endParaRPr lang="en-US" sz="4000" b="1" dirty="0" smtClean="0"/>
                    </a:p>
                  </a:txBody>
                  <a:tcPr/>
                </a:tc>
              </a:tr>
              <a:tr h="3031470">
                <a:tc>
                  <a:txBody>
                    <a:bodyPr/>
                    <a:lstStyle/>
                    <a:p>
                      <a:r>
                        <a:rPr lang="en-US" sz="4000" b="1" dirty="0" smtClean="0"/>
                        <a:t>Insufficient interest in potential life (non-viable)</a:t>
                      </a:r>
                      <a:endParaRPr lang="en-US" sz="4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000" b="1" dirty="0" smtClean="0"/>
                        <a:t>Insufficient</a:t>
                      </a:r>
                      <a:r>
                        <a:rPr lang="en-US" sz="4000" b="1" baseline="0" dirty="0" smtClean="0"/>
                        <a:t> </a:t>
                      </a:r>
                      <a:r>
                        <a:rPr lang="en-US" sz="4000" b="1" dirty="0" smtClean="0"/>
                        <a:t>interest in potential life (non-viable)</a:t>
                      </a:r>
                    </a:p>
                    <a:p>
                      <a:endParaRPr lang="en-US" sz="4000" dirty="0"/>
                    </a:p>
                  </a:txBody>
                  <a:tcPr/>
                </a:tc>
                <a:tc>
                  <a:txBody>
                    <a:bodyPr/>
                    <a:lstStyle/>
                    <a:p>
                      <a:r>
                        <a:rPr lang="en-US" sz="4000" b="1" dirty="0" smtClean="0"/>
                        <a:t>Sufficient interest in potential life (viable)</a:t>
                      </a:r>
                      <a:endParaRPr lang="en-US" sz="4000" b="1" dirty="0"/>
                    </a:p>
                  </a:txBody>
                  <a:tcPr/>
                </a:tc>
              </a:tr>
            </a:tbl>
          </a:graphicData>
        </a:graphic>
      </p:graphicFrame>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3"/>
          <a:srcRect/>
          <a:stretch>
            <a:fillRect/>
          </a:stretch>
        </p:blipFill>
        <p:spPr bwMode="auto">
          <a:xfrm>
            <a:off x="304800" y="496134"/>
            <a:ext cx="8458200" cy="5904665"/>
          </a:xfrm>
          <a:prstGeom prst="rect">
            <a:avLst/>
          </a:prstGeom>
          <a:noFill/>
          <a:ln w="9525">
            <a:noFill/>
            <a:miter lim="800000"/>
            <a:headEnd/>
            <a:tailEnd/>
          </a:ln>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Origins</a:t>
            </a:r>
            <a:endParaRPr lang="en-US" b="1" dirty="0"/>
          </a:p>
        </p:txBody>
      </p:sp>
      <p:sp>
        <p:nvSpPr>
          <p:cNvPr id="3" name="Content Placeholder 2"/>
          <p:cNvSpPr>
            <a:spLocks noGrp="1"/>
          </p:cNvSpPr>
          <p:nvPr>
            <p:ph idx="1"/>
          </p:nvPr>
        </p:nvSpPr>
        <p:spPr>
          <a:xfrm>
            <a:off x="457200" y="1219200"/>
            <a:ext cx="8229600" cy="4906963"/>
          </a:xfrm>
          <a:solidFill>
            <a:schemeClr val="bg1">
              <a:lumMod val="95000"/>
            </a:schemeClr>
          </a:solidFill>
        </p:spPr>
        <p:txBody>
          <a:bodyPr>
            <a:normAutofit lnSpcReduction="10000"/>
          </a:bodyPr>
          <a:lstStyle/>
          <a:p>
            <a:pPr>
              <a:buNone/>
            </a:pPr>
            <a:r>
              <a:rPr lang="en-US" sz="4000" b="1" dirty="0" smtClean="0">
                <a:solidFill>
                  <a:schemeClr val="tx2">
                    <a:lumMod val="50000"/>
                  </a:schemeClr>
                </a:solidFill>
              </a:rPr>
              <a:t>Samuel D. Warren and Louis Brandeis urged in an 1890 </a:t>
            </a:r>
            <a:r>
              <a:rPr lang="en-US" sz="4000" b="1" i="1" dirty="0" smtClean="0">
                <a:solidFill>
                  <a:schemeClr val="tx2">
                    <a:lumMod val="50000"/>
                  </a:schemeClr>
                </a:solidFill>
              </a:rPr>
              <a:t>Harvard Law Review </a:t>
            </a:r>
            <a:r>
              <a:rPr lang="en-US" sz="4000" b="1" dirty="0" smtClean="0">
                <a:solidFill>
                  <a:schemeClr val="tx2">
                    <a:lumMod val="50000"/>
                  </a:schemeClr>
                </a:solidFill>
              </a:rPr>
              <a:t>article that the courts "protect the privacy of private life“ identifying newspapers as the primary sources of "the unwarranted invasion of individual privacy."</a:t>
            </a:r>
            <a:endParaRPr lang="en-US" sz="4000" b="1" dirty="0">
              <a:solidFill>
                <a:schemeClr val="tx2">
                  <a:lumMod val="50000"/>
                </a:schemeClr>
              </a:solidFill>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Ohio v. Akron Center for </a:t>
            </a:r>
            <a:br>
              <a:rPr lang="en-US" b="1" i="1" dirty="0" smtClean="0"/>
            </a:br>
            <a:r>
              <a:rPr lang="en-US" b="1" i="1" dirty="0" smtClean="0"/>
              <a:t>Reproductive Health</a:t>
            </a:r>
            <a:r>
              <a:rPr lang="en-US" b="1" dirty="0" smtClean="0"/>
              <a:t> (1983)</a:t>
            </a:r>
            <a:endParaRPr lang="en-US" b="1" dirty="0"/>
          </a:p>
        </p:txBody>
      </p:sp>
      <p:sp>
        <p:nvSpPr>
          <p:cNvPr id="3" name="Content Placeholder 2"/>
          <p:cNvSpPr>
            <a:spLocks noGrp="1"/>
          </p:cNvSpPr>
          <p:nvPr>
            <p:ph idx="1"/>
          </p:nvPr>
        </p:nvSpPr>
        <p:spPr>
          <a:xfrm>
            <a:off x="228600" y="1600200"/>
            <a:ext cx="8686800" cy="4876800"/>
          </a:xfrm>
          <a:solidFill>
            <a:schemeClr val="bg1">
              <a:lumMod val="95000"/>
            </a:schemeClr>
          </a:solidFill>
        </p:spPr>
        <p:txBody>
          <a:bodyPr>
            <a:noAutofit/>
          </a:bodyPr>
          <a:lstStyle/>
          <a:p>
            <a:pPr>
              <a:buNone/>
            </a:pPr>
            <a:r>
              <a:rPr lang="en-US" sz="3600" b="1" dirty="0" smtClean="0">
                <a:solidFill>
                  <a:schemeClr val="accent1">
                    <a:lumMod val="50000"/>
                  </a:schemeClr>
                </a:solidFill>
              </a:rPr>
              <a:t>Ohio law required 24 hour</a:t>
            </a:r>
            <a:r>
              <a:rPr lang="en-US" sz="3600" b="1" i="1" dirty="0" smtClean="0">
                <a:solidFill>
                  <a:schemeClr val="accent1">
                    <a:lumMod val="50000"/>
                  </a:schemeClr>
                </a:solidFill>
              </a:rPr>
              <a:t> </a:t>
            </a:r>
            <a:r>
              <a:rPr lang="en-US" sz="3600" b="1" dirty="0" smtClean="0">
                <a:solidFill>
                  <a:schemeClr val="accent1">
                    <a:lumMod val="50000"/>
                  </a:schemeClr>
                </a:solidFill>
              </a:rPr>
              <a:t>waiting </a:t>
            </a:r>
            <a:r>
              <a:rPr lang="en-US" sz="3600" b="1" dirty="0">
                <a:solidFill>
                  <a:schemeClr val="accent1">
                    <a:lumMod val="50000"/>
                  </a:schemeClr>
                </a:solidFill>
              </a:rPr>
              <a:t>period, provision of information intended to dissuade </a:t>
            </a:r>
            <a:r>
              <a:rPr lang="en-US" sz="3600" b="1" dirty="0" smtClean="0">
                <a:solidFill>
                  <a:schemeClr val="accent1">
                    <a:lumMod val="50000"/>
                  </a:schemeClr>
                </a:solidFill>
              </a:rPr>
              <a:t>woman from </a:t>
            </a:r>
            <a:r>
              <a:rPr lang="en-US" sz="3600" b="1" dirty="0">
                <a:solidFill>
                  <a:schemeClr val="accent1">
                    <a:lumMod val="50000"/>
                  </a:schemeClr>
                </a:solidFill>
              </a:rPr>
              <a:t>having abortion, parental notification (age 16-18) and consent (age </a:t>
            </a:r>
            <a:r>
              <a:rPr lang="en-US" sz="3600" b="1" dirty="0" smtClean="0">
                <a:solidFill>
                  <a:schemeClr val="accent1">
                    <a:lumMod val="50000"/>
                  </a:schemeClr>
                </a:solidFill>
              </a:rPr>
              <a:t>15 </a:t>
            </a:r>
            <a:r>
              <a:rPr lang="en-US" sz="3600" b="1" dirty="0">
                <a:solidFill>
                  <a:schemeClr val="accent1">
                    <a:lumMod val="50000"/>
                  </a:schemeClr>
                </a:solidFill>
              </a:rPr>
              <a:t>and less) without judicial bypass.</a:t>
            </a:r>
          </a:p>
          <a:p>
            <a:pPr>
              <a:buNone/>
            </a:pPr>
            <a:r>
              <a:rPr lang="en-US" sz="3600" b="1" dirty="0" smtClean="0">
                <a:solidFill>
                  <a:schemeClr val="accent1">
                    <a:lumMod val="50000"/>
                  </a:schemeClr>
                </a:solidFill>
              </a:rPr>
              <a:t>Sup Ct found provisions violated </a:t>
            </a:r>
            <a:r>
              <a:rPr lang="en-US" sz="3600" b="1" dirty="0">
                <a:solidFill>
                  <a:schemeClr val="accent1">
                    <a:lumMod val="50000"/>
                  </a:schemeClr>
                </a:solidFill>
              </a:rPr>
              <a:t>f</a:t>
            </a:r>
            <a:r>
              <a:rPr lang="en-US" sz="3600" b="1" dirty="0" smtClean="0">
                <a:solidFill>
                  <a:schemeClr val="accent1">
                    <a:lumMod val="50000"/>
                  </a:schemeClr>
                </a:solidFill>
              </a:rPr>
              <a:t>undamental right to privacy</a:t>
            </a:r>
            <a:endParaRPr lang="en-US" sz="3600" b="1" dirty="0">
              <a:solidFill>
                <a:schemeClr val="accent1">
                  <a:lumMod val="50000"/>
                </a:schemeClr>
              </a:solidFill>
            </a:endParaRP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Webster v.</a:t>
            </a:r>
            <a:r>
              <a:rPr lang="en-US" b="1" dirty="0" smtClean="0"/>
              <a:t> </a:t>
            </a:r>
            <a:r>
              <a:rPr lang="en-US" b="1" i="1" dirty="0" smtClean="0"/>
              <a:t>Reproductive Health Services </a:t>
            </a:r>
            <a:r>
              <a:rPr lang="en-US" b="1" dirty="0" smtClean="0"/>
              <a:t>(1989)</a:t>
            </a:r>
            <a:endParaRPr lang="en-US" b="1" dirty="0"/>
          </a:p>
        </p:txBody>
      </p:sp>
      <p:sp>
        <p:nvSpPr>
          <p:cNvPr id="3" name="Content Placeholder 2"/>
          <p:cNvSpPr>
            <a:spLocks noGrp="1"/>
          </p:cNvSpPr>
          <p:nvPr>
            <p:ph idx="1"/>
          </p:nvPr>
        </p:nvSpPr>
        <p:spPr>
          <a:xfrm>
            <a:off x="228600" y="1600200"/>
            <a:ext cx="8686800" cy="4953000"/>
          </a:xfrm>
          <a:solidFill>
            <a:schemeClr val="bg1">
              <a:lumMod val="95000"/>
            </a:schemeClr>
          </a:solidFill>
        </p:spPr>
        <p:txBody>
          <a:bodyPr>
            <a:normAutofit/>
          </a:bodyPr>
          <a:lstStyle/>
          <a:p>
            <a:pPr>
              <a:buNone/>
            </a:pPr>
            <a:r>
              <a:rPr lang="en-US" sz="3600" b="1" dirty="0" smtClean="0">
                <a:solidFill>
                  <a:schemeClr val="accent1">
                    <a:lumMod val="50000"/>
                  </a:schemeClr>
                </a:solidFill>
              </a:rPr>
              <a:t>Missouri law moved trimester framework forward by four weeks to allow for margin of error and better neonatal care and prohibited </a:t>
            </a:r>
            <a:r>
              <a:rPr lang="en-US" sz="3600" b="1" dirty="0" err="1" smtClean="0">
                <a:solidFill>
                  <a:schemeClr val="accent1">
                    <a:lumMod val="50000"/>
                  </a:schemeClr>
                </a:solidFill>
              </a:rPr>
              <a:t>nontherapeutic</a:t>
            </a:r>
            <a:r>
              <a:rPr lang="en-US" sz="3600" b="1" dirty="0" smtClean="0">
                <a:solidFill>
                  <a:schemeClr val="accent1">
                    <a:lumMod val="50000"/>
                  </a:schemeClr>
                </a:solidFill>
              </a:rPr>
              <a:t> abortions in public hospitals </a:t>
            </a:r>
            <a:endParaRPr lang="en-US" sz="3600" b="1" i="1" dirty="0" smtClean="0">
              <a:solidFill>
                <a:schemeClr val="accent1">
                  <a:lumMod val="50000"/>
                </a:schemeClr>
              </a:solidFill>
            </a:endParaRPr>
          </a:p>
          <a:p>
            <a:pPr>
              <a:buNone/>
            </a:pPr>
            <a:r>
              <a:rPr lang="en-US" sz="3600" b="1" dirty="0" smtClean="0">
                <a:solidFill>
                  <a:schemeClr val="accent1">
                    <a:lumMod val="50000"/>
                  </a:schemeClr>
                </a:solidFill>
              </a:rPr>
              <a:t>Plurality opinion found privacy to be a liberty interest requiring only ordinary </a:t>
            </a:r>
            <a:r>
              <a:rPr lang="en-US" sz="3600" b="1" dirty="0" smtClean="0">
                <a:solidFill>
                  <a:schemeClr val="accent1">
                    <a:lumMod val="50000"/>
                  </a:schemeClr>
                </a:solidFill>
              </a:rPr>
              <a:t>scrutiny – allowed movement to 20 weeks</a:t>
            </a:r>
            <a:endParaRPr lang="en-US" dirty="0"/>
          </a:p>
          <a:p>
            <a:endParaRPr lang="en-US" dirty="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i="1" dirty="0" smtClean="0"/>
              <a:t>Planned Parenthood v. Casey </a:t>
            </a:r>
            <a:r>
              <a:rPr lang="en-US" b="1" dirty="0" smtClean="0"/>
              <a:t>(1992)</a:t>
            </a:r>
            <a:endParaRPr lang="en-US" b="1" dirty="0"/>
          </a:p>
        </p:txBody>
      </p:sp>
      <p:sp>
        <p:nvSpPr>
          <p:cNvPr id="3" name="Content Placeholder 2"/>
          <p:cNvSpPr>
            <a:spLocks noGrp="1"/>
          </p:cNvSpPr>
          <p:nvPr>
            <p:ph idx="1"/>
          </p:nvPr>
        </p:nvSpPr>
        <p:spPr>
          <a:xfrm>
            <a:off x="457200" y="1295400"/>
            <a:ext cx="8229600" cy="4830763"/>
          </a:xfrm>
          <a:solidFill>
            <a:schemeClr val="bg1">
              <a:lumMod val="95000"/>
            </a:schemeClr>
          </a:solidFill>
        </p:spPr>
        <p:txBody>
          <a:bodyPr>
            <a:normAutofit/>
          </a:bodyPr>
          <a:lstStyle/>
          <a:p>
            <a:pPr>
              <a:buNone/>
            </a:pPr>
            <a:r>
              <a:rPr lang="en-US" sz="4400" b="1" dirty="0" smtClean="0">
                <a:solidFill>
                  <a:schemeClr val="tx2">
                    <a:lumMod val="50000"/>
                  </a:schemeClr>
                </a:solidFill>
              </a:rPr>
              <a:t>5 elements:</a:t>
            </a:r>
          </a:p>
          <a:p>
            <a:pPr>
              <a:buNone/>
            </a:pPr>
            <a:r>
              <a:rPr lang="en-US" sz="4400" b="1" dirty="0" smtClean="0">
                <a:solidFill>
                  <a:schemeClr val="accent3">
                    <a:lumMod val="50000"/>
                  </a:schemeClr>
                </a:solidFill>
              </a:rPr>
              <a:t>	Informed consent</a:t>
            </a:r>
          </a:p>
          <a:p>
            <a:pPr>
              <a:buNone/>
            </a:pPr>
            <a:r>
              <a:rPr lang="en-US" sz="4400" b="1" dirty="0" smtClean="0">
                <a:solidFill>
                  <a:schemeClr val="accent3">
                    <a:lumMod val="50000"/>
                  </a:schemeClr>
                </a:solidFill>
              </a:rPr>
              <a:t>	Spousal notification</a:t>
            </a:r>
          </a:p>
          <a:p>
            <a:pPr>
              <a:buNone/>
            </a:pPr>
            <a:r>
              <a:rPr lang="en-US" sz="4400" b="1" dirty="0" smtClean="0">
                <a:solidFill>
                  <a:schemeClr val="accent3">
                    <a:lumMod val="50000"/>
                  </a:schemeClr>
                </a:solidFill>
              </a:rPr>
              <a:t>	Parental consent </a:t>
            </a:r>
          </a:p>
          <a:p>
            <a:pPr>
              <a:buNone/>
            </a:pPr>
            <a:r>
              <a:rPr lang="en-US" sz="4400" b="1" dirty="0" smtClean="0">
                <a:solidFill>
                  <a:schemeClr val="accent3">
                    <a:lumMod val="50000"/>
                  </a:schemeClr>
                </a:solidFill>
              </a:rPr>
              <a:t>	24-hour </a:t>
            </a:r>
            <a:r>
              <a:rPr lang="en-US" sz="4400" b="1" dirty="0" smtClean="0">
                <a:solidFill>
                  <a:schemeClr val="accent3">
                    <a:lumMod val="50000"/>
                  </a:schemeClr>
                </a:solidFill>
              </a:rPr>
              <a:t>waiting period </a:t>
            </a:r>
            <a:endParaRPr lang="en-US" sz="4400" b="1" dirty="0" smtClean="0">
              <a:solidFill>
                <a:schemeClr val="accent3">
                  <a:lumMod val="50000"/>
                </a:schemeClr>
              </a:solidFill>
            </a:endParaRPr>
          </a:p>
          <a:p>
            <a:pPr>
              <a:buNone/>
            </a:pPr>
            <a:r>
              <a:rPr lang="en-US" sz="4400" b="1" dirty="0" smtClean="0">
                <a:solidFill>
                  <a:schemeClr val="accent3">
                    <a:lumMod val="50000"/>
                  </a:schemeClr>
                </a:solidFill>
              </a:rPr>
              <a:t>	Reporting requirements</a:t>
            </a:r>
            <a:endParaRPr lang="en-US" sz="4400" b="1" dirty="0">
              <a:solidFill>
                <a:schemeClr val="accent3">
                  <a:lumMod val="50000"/>
                </a:schemeClr>
              </a:solidFill>
            </a:endParaRPr>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i="1" dirty="0" smtClean="0"/>
              <a:t>Planned Parenthood v. Casey </a:t>
            </a:r>
            <a:r>
              <a:rPr lang="en-US" b="1" dirty="0" smtClean="0"/>
              <a:t>(1992)</a:t>
            </a:r>
            <a:endParaRPr lang="en-US" b="1" dirty="0"/>
          </a:p>
        </p:txBody>
      </p:sp>
      <p:sp>
        <p:nvSpPr>
          <p:cNvPr id="3" name="Content Placeholder 2"/>
          <p:cNvSpPr>
            <a:spLocks noGrp="1"/>
          </p:cNvSpPr>
          <p:nvPr>
            <p:ph idx="1"/>
          </p:nvPr>
        </p:nvSpPr>
        <p:spPr>
          <a:xfrm>
            <a:off x="304800" y="1295400"/>
            <a:ext cx="8686800" cy="5181600"/>
          </a:xfrm>
          <a:solidFill>
            <a:schemeClr val="bg1">
              <a:lumMod val="95000"/>
            </a:schemeClr>
          </a:solidFill>
        </p:spPr>
        <p:txBody>
          <a:bodyPr>
            <a:noAutofit/>
          </a:bodyPr>
          <a:lstStyle/>
          <a:p>
            <a:pPr>
              <a:buNone/>
            </a:pPr>
            <a:r>
              <a:rPr lang="en-US" sz="4000" b="1" i="1" dirty="0" smtClean="0">
                <a:solidFill>
                  <a:schemeClr val="tx2">
                    <a:lumMod val="50000"/>
                  </a:schemeClr>
                </a:solidFill>
              </a:rPr>
              <a:t>Liberty </a:t>
            </a:r>
            <a:r>
              <a:rPr lang="en-US" sz="4000" b="1" i="1" dirty="0" smtClean="0">
                <a:solidFill>
                  <a:schemeClr val="tx2">
                    <a:lumMod val="50000"/>
                  </a:schemeClr>
                </a:solidFill>
              </a:rPr>
              <a:t>finds no refuge in a jurisprudence of doubt. Yet 19 years after our holding that the Constitution protects a woman's right to terminate her pregnancy in its early </a:t>
            </a:r>
            <a:r>
              <a:rPr lang="en-US" sz="4000" b="1" i="1" dirty="0" smtClean="0">
                <a:solidFill>
                  <a:schemeClr val="tx2">
                    <a:lumMod val="50000"/>
                  </a:schemeClr>
                </a:solidFill>
              </a:rPr>
              <a:t>stages ... </a:t>
            </a:r>
            <a:r>
              <a:rPr lang="en-US" sz="4000" b="1" i="1" dirty="0" smtClean="0">
                <a:solidFill>
                  <a:schemeClr val="tx2">
                    <a:lumMod val="50000"/>
                  </a:schemeClr>
                </a:solidFill>
              </a:rPr>
              <a:t>that definition of liberty is still questioned.</a:t>
            </a:r>
            <a:endParaRPr lang="en-US" sz="4000" b="1" i="1" dirty="0" smtClean="0">
              <a:solidFill>
                <a:schemeClr val="tx2">
                  <a:lumMod val="50000"/>
                </a:schemeClr>
              </a:solidFill>
            </a:endParaRPr>
          </a:p>
          <a:p>
            <a:pPr>
              <a:buNone/>
            </a:pPr>
            <a:r>
              <a:rPr lang="en-US" sz="4400" b="1" dirty="0" smtClean="0">
                <a:solidFill>
                  <a:schemeClr val="tx2">
                    <a:lumMod val="50000"/>
                  </a:schemeClr>
                </a:solidFill>
              </a:rPr>
              <a:t>				</a:t>
            </a:r>
            <a:r>
              <a:rPr lang="en-US" sz="4000" b="1" dirty="0" smtClean="0">
                <a:solidFill>
                  <a:schemeClr val="tx2">
                    <a:lumMod val="50000"/>
                  </a:schemeClr>
                </a:solidFill>
              </a:rPr>
              <a:t>O’Connor, Kennedy, Souter</a:t>
            </a:r>
            <a:endParaRPr lang="en-US" sz="4000" b="1" dirty="0">
              <a:solidFill>
                <a:schemeClr val="tx2">
                  <a:lumMod val="50000"/>
                </a:schemeClr>
              </a:solidFill>
            </a:endParaRPr>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i="1" dirty="0" smtClean="0"/>
              <a:t>Planned Parenthood v. Casey </a:t>
            </a:r>
            <a:r>
              <a:rPr lang="en-US" b="1" dirty="0" smtClean="0"/>
              <a:t>(1992)</a:t>
            </a:r>
            <a:endParaRPr lang="en-US" b="1" dirty="0"/>
          </a:p>
        </p:txBody>
      </p:sp>
      <p:sp>
        <p:nvSpPr>
          <p:cNvPr id="3" name="Content Placeholder 2"/>
          <p:cNvSpPr>
            <a:spLocks noGrp="1"/>
          </p:cNvSpPr>
          <p:nvPr>
            <p:ph idx="1"/>
          </p:nvPr>
        </p:nvSpPr>
        <p:spPr>
          <a:solidFill>
            <a:schemeClr val="bg1">
              <a:lumMod val="95000"/>
            </a:schemeClr>
          </a:solidFill>
        </p:spPr>
        <p:txBody>
          <a:bodyPr>
            <a:normAutofit/>
          </a:bodyPr>
          <a:lstStyle/>
          <a:p>
            <a:pPr>
              <a:buNone/>
            </a:pPr>
            <a:r>
              <a:rPr lang="en-US" sz="4400" b="1" dirty="0" smtClean="0">
                <a:solidFill>
                  <a:schemeClr val="tx2">
                    <a:lumMod val="50000"/>
                  </a:schemeClr>
                </a:solidFill>
              </a:rPr>
              <a:t>“Undue burden”:  a law or policy having </a:t>
            </a:r>
            <a:r>
              <a:rPr lang="en-US" sz="4400" b="1" dirty="0" smtClean="0">
                <a:solidFill>
                  <a:schemeClr val="tx2">
                    <a:lumMod val="50000"/>
                  </a:schemeClr>
                </a:solidFill>
              </a:rPr>
              <a:t>"the purpose or effect of placing a substantial obstacle in the path of a woman seeking an abortion of a nonviable fetus."</a:t>
            </a:r>
            <a:endParaRPr lang="en-US" sz="4400" b="1" dirty="0">
              <a:solidFill>
                <a:schemeClr val="tx2">
                  <a:lumMod val="50000"/>
                </a:schemeClr>
              </a:solidFill>
            </a:endParaRPr>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i="1" dirty="0" smtClean="0"/>
              <a:t>Planned Parenthood v. Casey </a:t>
            </a:r>
            <a:r>
              <a:rPr lang="en-US" b="1" dirty="0" smtClean="0"/>
              <a:t>(1992)</a:t>
            </a:r>
            <a:endParaRPr lang="en-US" b="1" dirty="0"/>
          </a:p>
        </p:txBody>
      </p:sp>
      <p:sp>
        <p:nvSpPr>
          <p:cNvPr id="3" name="Content Placeholder 2"/>
          <p:cNvSpPr>
            <a:spLocks noGrp="1"/>
          </p:cNvSpPr>
          <p:nvPr>
            <p:ph idx="1"/>
          </p:nvPr>
        </p:nvSpPr>
        <p:spPr>
          <a:xfrm>
            <a:off x="228600" y="1219200"/>
            <a:ext cx="8763000" cy="5410200"/>
          </a:xfrm>
          <a:solidFill>
            <a:schemeClr val="bg1">
              <a:lumMod val="95000"/>
            </a:schemeClr>
          </a:solidFill>
        </p:spPr>
        <p:txBody>
          <a:bodyPr>
            <a:normAutofit fontScale="85000" lnSpcReduction="10000"/>
          </a:bodyPr>
          <a:lstStyle/>
          <a:p>
            <a:pPr>
              <a:buNone/>
            </a:pPr>
            <a:r>
              <a:rPr lang="en-US" sz="4300" b="1" dirty="0" smtClean="0">
                <a:solidFill>
                  <a:schemeClr val="tx2">
                    <a:lumMod val="50000"/>
                  </a:schemeClr>
                </a:solidFill>
              </a:rPr>
              <a:t>The spousal notice requirement</a:t>
            </a:r>
          </a:p>
          <a:p>
            <a:pPr>
              <a:buNone/>
            </a:pPr>
            <a:r>
              <a:rPr lang="en-US" sz="4300" b="1" dirty="0" smtClean="0">
                <a:solidFill>
                  <a:schemeClr val="tx2">
                    <a:lumMod val="50000"/>
                  </a:schemeClr>
                </a:solidFill>
              </a:rPr>
              <a:t>	</a:t>
            </a:r>
            <a:r>
              <a:rPr lang="en-US" sz="4300" b="1" dirty="0" smtClean="0">
                <a:solidFill>
                  <a:schemeClr val="tx2">
                    <a:lumMod val="50000"/>
                  </a:schemeClr>
                </a:solidFill>
              </a:rPr>
              <a:t>“embodies </a:t>
            </a:r>
            <a:r>
              <a:rPr lang="en-US" sz="4300" b="1" dirty="0" smtClean="0">
                <a:solidFill>
                  <a:schemeClr val="tx2">
                    <a:lumMod val="50000"/>
                  </a:schemeClr>
                </a:solidFill>
              </a:rPr>
              <a:t>a view of marriage consonant with the common law status of married women, but repugnant to our present understanding of marriage and of the nature of the rights secured by the Constitution. Women do not lose their constitutionally protected liberty when they marry</a:t>
            </a:r>
            <a:r>
              <a:rPr lang="en-US" sz="4300" b="1" dirty="0" smtClean="0">
                <a:solidFill>
                  <a:schemeClr val="tx2">
                    <a:lumMod val="50000"/>
                  </a:schemeClr>
                </a:solidFill>
              </a:rPr>
              <a:t>.”</a:t>
            </a:r>
          </a:p>
          <a:p>
            <a:pPr>
              <a:buNone/>
            </a:pPr>
            <a:r>
              <a:rPr lang="en-US" b="1" dirty="0" smtClean="0">
                <a:solidFill>
                  <a:schemeClr val="tx2">
                    <a:lumMod val="50000"/>
                  </a:schemeClr>
                </a:solidFill>
              </a:rPr>
              <a:t>					</a:t>
            </a:r>
            <a:r>
              <a:rPr lang="en-US" sz="3800" b="1" dirty="0" smtClean="0">
                <a:solidFill>
                  <a:schemeClr val="tx2">
                    <a:lumMod val="50000"/>
                  </a:schemeClr>
                </a:solidFill>
              </a:rPr>
              <a:t>O’Connor</a:t>
            </a:r>
            <a:r>
              <a:rPr lang="en-US" sz="3800" b="1" dirty="0" smtClean="0">
                <a:solidFill>
                  <a:schemeClr val="tx2">
                    <a:lumMod val="50000"/>
                  </a:schemeClr>
                </a:solidFill>
              </a:rPr>
              <a:t>, Kennedy, Souter</a:t>
            </a:r>
            <a:endParaRPr lang="en-US" sz="3800" dirty="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i="1" dirty="0" smtClean="0"/>
              <a:t>Olmstead v. US</a:t>
            </a:r>
            <a:r>
              <a:rPr lang="en-US" b="1" dirty="0" smtClean="0"/>
              <a:t> (1928)</a:t>
            </a:r>
            <a:endParaRPr lang="en-US" b="1" dirty="0"/>
          </a:p>
        </p:txBody>
      </p:sp>
      <p:sp>
        <p:nvSpPr>
          <p:cNvPr id="3" name="Content Placeholder 2"/>
          <p:cNvSpPr>
            <a:spLocks noGrp="1"/>
          </p:cNvSpPr>
          <p:nvPr>
            <p:ph idx="1"/>
          </p:nvPr>
        </p:nvSpPr>
        <p:spPr>
          <a:xfrm>
            <a:off x="457200" y="1143000"/>
            <a:ext cx="8229600" cy="4983163"/>
          </a:xfrm>
          <a:solidFill>
            <a:schemeClr val="bg1">
              <a:lumMod val="95000"/>
            </a:schemeClr>
          </a:solidFill>
        </p:spPr>
        <p:txBody>
          <a:bodyPr/>
          <a:lstStyle/>
          <a:p>
            <a:pPr>
              <a:buNone/>
            </a:pPr>
            <a:r>
              <a:rPr lang="en-US" sz="4000" b="1" dirty="0" smtClean="0">
                <a:solidFill>
                  <a:schemeClr val="tx2">
                    <a:lumMod val="50000"/>
                  </a:schemeClr>
                </a:solidFill>
              </a:rPr>
              <a:t>Brandeis dissented from decision allowing wiretapping without a warrant, arguing that the Constitution "conferred, as against the Government, the right to be let alone - the most comprehensive of rights and the right most valued by civilized men."</a:t>
            </a:r>
          </a:p>
          <a:p>
            <a:pPr>
              <a:buNone/>
            </a:pPr>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Meyer v. Nebraska  </a:t>
            </a:r>
            <a:r>
              <a:rPr lang="en-US" b="1" dirty="0" smtClean="0"/>
              <a:t>(1923)</a:t>
            </a:r>
            <a:endParaRPr lang="en-US" b="1" dirty="0"/>
          </a:p>
        </p:txBody>
      </p:sp>
      <p:sp>
        <p:nvSpPr>
          <p:cNvPr id="3" name="Content Placeholder 2"/>
          <p:cNvSpPr>
            <a:spLocks noGrp="1"/>
          </p:cNvSpPr>
          <p:nvPr>
            <p:ph idx="1"/>
          </p:nvPr>
        </p:nvSpPr>
        <p:spPr>
          <a:xfrm>
            <a:off x="457200" y="1295400"/>
            <a:ext cx="8229600" cy="4830763"/>
          </a:xfrm>
          <a:solidFill>
            <a:schemeClr val="bg1">
              <a:lumMod val="95000"/>
            </a:schemeClr>
          </a:solidFill>
        </p:spPr>
        <p:txBody>
          <a:bodyPr>
            <a:normAutofit/>
          </a:bodyPr>
          <a:lstStyle/>
          <a:p>
            <a:pPr>
              <a:buNone/>
            </a:pPr>
            <a:r>
              <a:rPr lang="en-US" sz="4000" b="1" dirty="0" smtClean="0">
                <a:solidFill>
                  <a:schemeClr val="tx2">
                    <a:lumMod val="50000"/>
                  </a:schemeClr>
                </a:solidFill>
              </a:rPr>
              <a:t>Nebraska prohibited study of foreign languages to encourage assimilation and as response to WWI</a:t>
            </a:r>
          </a:p>
          <a:p>
            <a:pPr>
              <a:buNone/>
            </a:pPr>
            <a:r>
              <a:rPr lang="en-US" sz="4000" b="1" dirty="0" smtClean="0">
                <a:solidFill>
                  <a:schemeClr val="tx2">
                    <a:lumMod val="50000"/>
                  </a:schemeClr>
                </a:solidFill>
              </a:rPr>
              <a:t>Supreme Court finds prohibition interferes with family decisions regarding children’s </a:t>
            </a:r>
            <a:r>
              <a:rPr lang="en-US" sz="4000" b="1" dirty="0" smtClean="0">
                <a:solidFill>
                  <a:schemeClr val="tx2">
                    <a:lumMod val="50000"/>
                  </a:schemeClr>
                </a:solidFill>
              </a:rPr>
              <a:t>education, violates basic due process</a:t>
            </a:r>
          </a:p>
          <a:p>
            <a:pPr>
              <a:buNone/>
            </a:pPr>
            <a:endParaRPr lang="en-US" sz="4000" b="1" dirty="0">
              <a:solidFill>
                <a:schemeClr val="tx2">
                  <a:lumMod val="50000"/>
                </a:schemeClr>
              </a:solidFill>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i="1" dirty="0" smtClean="0"/>
              <a:t>Meyer v. Nebraska  </a:t>
            </a:r>
            <a:r>
              <a:rPr lang="en-US" b="1" dirty="0" smtClean="0"/>
              <a:t>(1923)</a:t>
            </a:r>
            <a:endParaRPr lang="en-US" b="1" dirty="0"/>
          </a:p>
        </p:txBody>
      </p:sp>
      <p:sp>
        <p:nvSpPr>
          <p:cNvPr id="3" name="Content Placeholder 2"/>
          <p:cNvSpPr>
            <a:spLocks noGrp="1"/>
          </p:cNvSpPr>
          <p:nvPr>
            <p:ph idx="1"/>
          </p:nvPr>
        </p:nvSpPr>
        <p:spPr>
          <a:xfrm>
            <a:off x="0" y="1066800"/>
            <a:ext cx="9144000" cy="5562600"/>
          </a:xfrm>
          <a:solidFill>
            <a:schemeClr val="bg1">
              <a:lumMod val="95000"/>
            </a:schemeClr>
          </a:solidFill>
        </p:spPr>
        <p:txBody>
          <a:bodyPr>
            <a:normAutofit fontScale="85000" lnSpcReduction="10000"/>
          </a:bodyPr>
          <a:lstStyle/>
          <a:p>
            <a:pPr>
              <a:buNone/>
            </a:pPr>
            <a:r>
              <a:rPr lang="en-US" sz="4000" b="1" dirty="0" smtClean="0">
                <a:solidFill>
                  <a:schemeClr val="tx2">
                    <a:lumMod val="50000"/>
                  </a:schemeClr>
                </a:solidFill>
              </a:rPr>
              <a:t>Liberty "[</a:t>
            </a:r>
            <a:r>
              <a:rPr lang="en-US" sz="4000" b="1" dirty="0" smtClean="0">
                <a:solidFill>
                  <a:schemeClr val="tx2">
                    <a:lumMod val="50000"/>
                  </a:schemeClr>
                </a:solidFill>
              </a:rPr>
              <a:t>w]</a:t>
            </a:r>
            <a:r>
              <a:rPr lang="en-US" sz="4000" b="1" dirty="0" err="1" smtClean="0">
                <a:solidFill>
                  <a:schemeClr val="tx2">
                    <a:lumMod val="50000"/>
                  </a:schemeClr>
                </a:solidFill>
              </a:rPr>
              <a:t>ithout</a:t>
            </a:r>
            <a:r>
              <a:rPr lang="en-US" sz="4000" b="1" dirty="0" smtClean="0">
                <a:solidFill>
                  <a:schemeClr val="tx2">
                    <a:lumMod val="50000"/>
                  </a:schemeClr>
                </a:solidFill>
              </a:rPr>
              <a:t> doubt...denotes not merely freedom from bodily restraint but also the right of the individual to contract, to engage in any of the common occupations of life, to acquire useful knowledge, to marry, establish a home and bring up children, to worship God according to the dictates of his own conscience, and generally to enjoy those privileges long recognized at common law as essential to the orderly pursuit of happiness by free men</a:t>
            </a:r>
            <a:r>
              <a:rPr lang="en-US" sz="4000" b="1" dirty="0" smtClean="0">
                <a:solidFill>
                  <a:schemeClr val="tx2">
                    <a:lumMod val="50000"/>
                  </a:schemeClr>
                </a:solidFill>
              </a:rPr>
              <a:t>.“</a:t>
            </a:r>
          </a:p>
          <a:p>
            <a:pPr>
              <a:buNone/>
            </a:pPr>
            <a:r>
              <a:rPr lang="en-US" sz="4000" b="1" dirty="0" smtClean="0">
                <a:solidFill>
                  <a:schemeClr val="tx2">
                    <a:lumMod val="50000"/>
                  </a:schemeClr>
                </a:solidFill>
              </a:rPr>
              <a:t>	</a:t>
            </a:r>
            <a:r>
              <a:rPr lang="en-US" sz="4000" b="1" dirty="0" smtClean="0">
                <a:solidFill>
                  <a:schemeClr val="tx2">
                    <a:lumMod val="50000"/>
                  </a:schemeClr>
                </a:solidFill>
              </a:rPr>
              <a:t>				 </a:t>
            </a:r>
            <a:r>
              <a:rPr lang="en-US" sz="4000" b="1" dirty="0" smtClean="0">
                <a:solidFill>
                  <a:schemeClr val="tx2">
                    <a:lumMod val="50000"/>
                  </a:schemeClr>
                </a:solidFill>
              </a:rPr>
              <a:t>Justice McReynolds </a:t>
            </a:r>
            <a:endParaRPr lang="en-US" sz="4000" b="1" dirty="0">
              <a:solidFill>
                <a:schemeClr val="tx2">
                  <a:lumMod val="50000"/>
                </a:schemeClr>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Pierce v. Society of </a:t>
            </a:r>
            <a:r>
              <a:rPr lang="en-US" b="1" i="1" dirty="0" smtClean="0"/>
              <a:t>Sisters </a:t>
            </a:r>
            <a:r>
              <a:rPr lang="en-US" b="1" dirty="0" smtClean="0"/>
              <a:t>(1925</a:t>
            </a:r>
            <a:endParaRPr lang="en-US" b="1" i="1" dirty="0"/>
          </a:p>
        </p:txBody>
      </p:sp>
      <p:sp>
        <p:nvSpPr>
          <p:cNvPr id="3" name="Content Placeholder 2"/>
          <p:cNvSpPr>
            <a:spLocks noGrp="1"/>
          </p:cNvSpPr>
          <p:nvPr>
            <p:ph idx="1"/>
          </p:nvPr>
        </p:nvSpPr>
        <p:spPr>
          <a:solidFill>
            <a:schemeClr val="bg1">
              <a:lumMod val="95000"/>
            </a:schemeClr>
          </a:solidFill>
        </p:spPr>
        <p:txBody>
          <a:bodyPr>
            <a:normAutofit/>
          </a:bodyPr>
          <a:lstStyle/>
          <a:p>
            <a:pPr>
              <a:buNone/>
            </a:pPr>
            <a:r>
              <a:rPr lang="en-US" sz="4000" b="1" dirty="0" smtClean="0">
                <a:solidFill>
                  <a:schemeClr val="tx2">
                    <a:lumMod val="50000"/>
                  </a:schemeClr>
                </a:solidFill>
              </a:rPr>
              <a:t>Oregon had passed law effectively b</a:t>
            </a:r>
            <a:r>
              <a:rPr lang="en-US" sz="4000" b="1" dirty="0" smtClean="0">
                <a:solidFill>
                  <a:schemeClr val="tx2">
                    <a:lumMod val="50000"/>
                  </a:schemeClr>
                </a:solidFill>
              </a:rPr>
              <a:t>anning parochial schools </a:t>
            </a:r>
          </a:p>
          <a:p>
            <a:pPr>
              <a:buNone/>
            </a:pPr>
            <a:r>
              <a:rPr lang="en-US" sz="4000" b="1" dirty="0" smtClean="0">
                <a:solidFill>
                  <a:schemeClr val="tx2">
                    <a:lumMod val="50000"/>
                  </a:schemeClr>
                </a:solidFill>
              </a:rPr>
              <a:t>Court ruled against law </a:t>
            </a:r>
            <a:r>
              <a:rPr lang="en-US" sz="4000" b="1" dirty="0" smtClean="0">
                <a:solidFill>
                  <a:schemeClr val="tx2">
                    <a:lumMod val="50000"/>
                  </a:schemeClr>
                </a:solidFill>
              </a:rPr>
              <a:t>on </a:t>
            </a:r>
            <a:r>
              <a:rPr lang="en-US" sz="4000" b="1" dirty="0" smtClean="0">
                <a:solidFill>
                  <a:schemeClr val="tx2">
                    <a:lumMod val="50000"/>
                  </a:schemeClr>
                </a:solidFill>
              </a:rPr>
              <a:t>basis of </a:t>
            </a:r>
            <a:r>
              <a:rPr lang="en-US" sz="4000" b="1" dirty="0" smtClean="0">
                <a:solidFill>
                  <a:schemeClr val="tx2">
                    <a:lumMod val="50000"/>
                  </a:schemeClr>
                </a:solidFill>
              </a:rPr>
              <a:t>parental rights – prior to incorporation of religious free exercise</a:t>
            </a:r>
            <a:endParaRPr lang="en-US" sz="4000" b="1" dirty="0">
              <a:solidFill>
                <a:schemeClr val="tx2">
                  <a:lumMod val="50000"/>
                </a:schemeClr>
              </a:solidFill>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Pierce v. Society of </a:t>
            </a:r>
            <a:r>
              <a:rPr lang="en-US" b="1" i="1" dirty="0" smtClean="0"/>
              <a:t>Sisters </a:t>
            </a:r>
            <a:r>
              <a:rPr lang="en-US" b="1" dirty="0" smtClean="0"/>
              <a:t>(1925</a:t>
            </a:r>
            <a:endParaRPr lang="en-US" b="1" i="1" dirty="0"/>
          </a:p>
        </p:txBody>
      </p:sp>
      <p:sp>
        <p:nvSpPr>
          <p:cNvPr id="3" name="Content Placeholder 2"/>
          <p:cNvSpPr>
            <a:spLocks noGrp="1"/>
          </p:cNvSpPr>
          <p:nvPr>
            <p:ph idx="1"/>
          </p:nvPr>
        </p:nvSpPr>
        <p:spPr>
          <a:xfrm>
            <a:off x="457200" y="1295400"/>
            <a:ext cx="8229600" cy="4830763"/>
          </a:xfrm>
          <a:solidFill>
            <a:schemeClr val="bg1">
              <a:lumMod val="95000"/>
            </a:schemeClr>
          </a:solidFill>
        </p:spPr>
        <p:txBody>
          <a:bodyPr>
            <a:normAutofit/>
          </a:bodyPr>
          <a:lstStyle/>
          <a:p>
            <a:pPr>
              <a:buNone/>
            </a:pPr>
            <a:r>
              <a:rPr lang="en-US" sz="4000" b="1" dirty="0" smtClean="0">
                <a:solidFill>
                  <a:schemeClr val="tx2">
                    <a:lumMod val="50000"/>
                  </a:schemeClr>
                </a:solidFill>
              </a:rPr>
              <a:t>“The </a:t>
            </a:r>
            <a:r>
              <a:rPr lang="en-US" sz="4000" b="1" dirty="0" smtClean="0">
                <a:solidFill>
                  <a:schemeClr val="tx2">
                    <a:lumMod val="50000"/>
                  </a:schemeClr>
                </a:solidFill>
              </a:rPr>
              <a:t>child is not the mere creature of the state; those who nurture him and direct his destiny have the right, coupled with the high duty, to recognize and prepare him for additional obligations</a:t>
            </a:r>
            <a:r>
              <a:rPr lang="en-US" sz="4000" b="1" dirty="0" smtClean="0">
                <a:solidFill>
                  <a:schemeClr val="tx2">
                    <a:lumMod val="50000"/>
                  </a:schemeClr>
                </a:solidFill>
              </a:rPr>
              <a:t>.”</a:t>
            </a:r>
          </a:p>
          <a:p>
            <a:pPr>
              <a:buNone/>
            </a:pPr>
            <a:r>
              <a:rPr lang="en-US" sz="4000" b="1" dirty="0" smtClean="0">
                <a:solidFill>
                  <a:schemeClr val="tx2">
                    <a:lumMod val="50000"/>
                  </a:schemeClr>
                </a:solidFill>
              </a:rPr>
              <a:t>	</a:t>
            </a:r>
            <a:r>
              <a:rPr lang="en-US" sz="4000" b="1" dirty="0" smtClean="0">
                <a:solidFill>
                  <a:schemeClr val="tx2">
                    <a:lumMod val="50000"/>
                  </a:schemeClr>
                </a:solidFill>
              </a:rPr>
              <a:t>				Justice McReynolds</a:t>
            </a:r>
            <a:endParaRPr lang="en-US" sz="4000" b="1" dirty="0">
              <a:solidFill>
                <a:schemeClr val="tx2">
                  <a:lumMod val="50000"/>
                </a:schemeClr>
              </a:solidFill>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i="1" dirty="0" smtClean="0"/>
              <a:t>Skinner v. Oklahoma </a:t>
            </a:r>
            <a:r>
              <a:rPr lang="en-US" b="1" dirty="0" smtClean="0"/>
              <a:t>(</a:t>
            </a:r>
            <a:r>
              <a:rPr lang="en-US" b="1" dirty="0" smtClean="0"/>
              <a:t>1942)</a:t>
            </a:r>
            <a:endParaRPr lang="en-US" b="1" i="1" dirty="0"/>
          </a:p>
        </p:txBody>
      </p:sp>
      <p:sp>
        <p:nvSpPr>
          <p:cNvPr id="3" name="Content Placeholder 2"/>
          <p:cNvSpPr>
            <a:spLocks noGrp="1"/>
          </p:cNvSpPr>
          <p:nvPr>
            <p:ph idx="1"/>
          </p:nvPr>
        </p:nvSpPr>
        <p:spPr>
          <a:xfrm>
            <a:off x="228600" y="1219200"/>
            <a:ext cx="8763000" cy="5334000"/>
          </a:xfrm>
          <a:solidFill>
            <a:schemeClr val="bg1">
              <a:lumMod val="95000"/>
            </a:schemeClr>
          </a:solidFill>
        </p:spPr>
        <p:txBody>
          <a:bodyPr>
            <a:normAutofit/>
          </a:bodyPr>
          <a:lstStyle/>
          <a:p>
            <a:pPr>
              <a:buNone/>
            </a:pPr>
            <a:r>
              <a:rPr lang="en-US" sz="4000" b="1" dirty="0" smtClean="0">
                <a:solidFill>
                  <a:schemeClr val="tx2">
                    <a:lumMod val="50000"/>
                  </a:schemeClr>
                </a:solidFill>
              </a:rPr>
              <a:t>OK law allowed for sterilization of three time felons (based in Eugenics). Skinner </a:t>
            </a:r>
            <a:r>
              <a:rPr lang="en-US" sz="4000" b="1" dirty="0" smtClean="0">
                <a:solidFill>
                  <a:schemeClr val="tx2">
                    <a:lumMod val="50000"/>
                  </a:schemeClr>
                </a:solidFill>
              </a:rPr>
              <a:t>was convicted 3 times of armed robbery</a:t>
            </a:r>
            <a:endParaRPr lang="en-US" sz="4000" b="1" dirty="0" smtClean="0">
              <a:solidFill>
                <a:schemeClr val="tx2">
                  <a:lumMod val="50000"/>
                </a:schemeClr>
              </a:solidFill>
            </a:endParaRPr>
          </a:p>
          <a:p>
            <a:pPr>
              <a:buNone/>
            </a:pPr>
            <a:r>
              <a:rPr lang="en-US" sz="4000" b="1" dirty="0" smtClean="0">
                <a:solidFill>
                  <a:schemeClr val="tx2">
                    <a:lumMod val="50000"/>
                  </a:schemeClr>
                </a:solidFill>
              </a:rPr>
              <a:t>Supreme Court finds that OK law insufficiently related to purpose of reducing </a:t>
            </a:r>
            <a:r>
              <a:rPr lang="en-US" sz="4000" b="1" dirty="0" smtClean="0">
                <a:solidFill>
                  <a:schemeClr val="tx2">
                    <a:lumMod val="50000"/>
                  </a:schemeClr>
                </a:solidFill>
              </a:rPr>
              <a:t>criminality partly b/c of exception for white collar criminals</a:t>
            </a:r>
            <a:endParaRPr lang="en-US" sz="4000" b="1" dirty="0" smtClean="0">
              <a:solidFill>
                <a:schemeClr val="tx2">
                  <a:lumMod val="50000"/>
                </a:schemeClr>
              </a:solidFill>
            </a:endParaRPr>
          </a:p>
          <a:p>
            <a:pPr>
              <a:buNone/>
            </a:pPr>
            <a:endParaRPr lang="en-US" sz="4000" b="1" dirty="0">
              <a:solidFill>
                <a:schemeClr val="tx2">
                  <a:lumMod val="50000"/>
                </a:schemeClr>
              </a:solidFill>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i="1" dirty="0" smtClean="0"/>
              <a:t>Skinner v. Oklahoma </a:t>
            </a:r>
            <a:r>
              <a:rPr lang="en-US" b="1" dirty="0" smtClean="0"/>
              <a:t>(</a:t>
            </a:r>
            <a:r>
              <a:rPr lang="en-US" b="1" dirty="0" smtClean="0"/>
              <a:t>1942)</a:t>
            </a:r>
            <a:endParaRPr lang="en-US" b="1" i="1" dirty="0"/>
          </a:p>
        </p:txBody>
      </p:sp>
      <p:sp>
        <p:nvSpPr>
          <p:cNvPr id="3" name="Content Placeholder 2"/>
          <p:cNvSpPr>
            <a:spLocks noGrp="1"/>
          </p:cNvSpPr>
          <p:nvPr>
            <p:ph idx="1"/>
          </p:nvPr>
        </p:nvSpPr>
        <p:spPr>
          <a:xfrm>
            <a:off x="0" y="1066800"/>
            <a:ext cx="9144000" cy="5486400"/>
          </a:xfrm>
          <a:solidFill>
            <a:schemeClr val="bg1">
              <a:lumMod val="95000"/>
            </a:schemeClr>
          </a:solidFill>
        </p:spPr>
        <p:txBody>
          <a:bodyPr>
            <a:normAutofit fontScale="92500"/>
          </a:bodyPr>
          <a:lstStyle/>
          <a:p>
            <a:pPr>
              <a:buNone/>
            </a:pPr>
            <a:r>
              <a:rPr lang="en-US" sz="4000" b="1" dirty="0" smtClean="0">
                <a:solidFill>
                  <a:schemeClr val="tx2">
                    <a:lumMod val="50000"/>
                  </a:schemeClr>
                </a:solidFill>
              </a:rPr>
              <a:t>“The </a:t>
            </a:r>
            <a:r>
              <a:rPr lang="en-US" sz="4000" b="1" dirty="0" smtClean="0">
                <a:solidFill>
                  <a:schemeClr val="tx2">
                    <a:lumMod val="50000"/>
                  </a:schemeClr>
                </a:solidFill>
              </a:rPr>
              <a:t>power to sterilize, if exercised, may have subtle, far-reaching and devastating effects. In evil or reckless hands it can cause races or types which are inimical to the dominant group to wither and disappear. There is no redemption for the individual whom the law touches. Any experiment which the State conducts is to his irreparable injury. He is forever deprived of a basic liberty</a:t>
            </a:r>
            <a:r>
              <a:rPr lang="en-US" sz="4000" b="1" dirty="0" smtClean="0">
                <a:solidFill>
                  <a:schemeClr val="tx2">
                    <a:lumMod val="50000"/>
                  </a:schemeClr>
                </a:solidFill>
              </a:rPr>
              <a:t>.”</a:t>
            </a:r>
            <a:endParaRPr lang="en-US" sz="4000" b="1" dirty="0">
              <a:solidFill>
                <a:schemeClr val="tx2">
                  <a:lumMod val="50000"/>
                </a:schemeClr>
              </a:solidFill>
            </a:endParaRP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980</Words>
  <Application>Microsoft Office PowerPoint</Application>
  <PresentationFormat>On-screen Show (4:3)</PresentationFormat>
  <Paragraphs>86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Privacy</vt:lpstr>
      <vt:lpstr>Origins</vt:lpstr>
      <vt:lpstr>Olmstead v. US (1928)</vt:lpstr>
      <vt:lpstr>Meyer v. Nebraska  (1923)</vt:lpstr>
      <vt:lpstr>Meyer v. Nebraska  (1923)</vt:lpstr>
      <vt:lpstr>Pierce v. Society of Sisters (1925</vt:lpstr>
      <vt:lpstr>Pierce v. Society of Sisters (1925</vt:lpstr>
      <vt:lpstr>Skinner v. Oklahoma (1942)</vt:lpstr>
      <vt:lpstr>Skinner v. Oklahoma (1942)</vt:lpstr>
      <vt:lpstr>Moore v. East Cleveland (1977)</vt:lpstr>
      <vt:lpstr>Griswold v. Connecticut (1965)</vt:lpstr>
      <vt:lpstr>Griswold v. Connecticut (1965)</vt:lpstr>
      <vt:lpstr>Griswold v. Connecticut (1965)</vt:lpstr>
      <vt:lpstr>Eisenstadt v. Baird (1971)</vt:lpstr>
      <vt:lpstr>Roe v. Wade (1973)</vt:lpstr>
      <vt:lpstr>Doe v. Bolton (1973)</vt:lpstr>
      <vt:lpstr>Roe v. Wade (1973)</vt:lpstr>
      <vt:lpstr>Roe v. Wade: Trimesters</vt:lpstr>
      <vt:lpstr>Slide 19</vt:lpstr>
      <vt:lpstr>Ohio v. Akron Center for  Reproductive Health (1983)</vt:lpstr>
      <vt:lpstr>Webster v. Reproductive Health Services (1989)</vt:lpstr>
      <vt:lpstr>Planned Parenthood v. Casey (1992)</vt:lpstr>
      <vt:lpstr>Planned Parenthood v. Casey (1992)</vt:lpstr>
      <vt:lpstr>Planned Parenthood v. Casey (1992)</vt:lpstr>
      <vt:lpstr>Planned Parenthood v. Casey (1992)</vt:lpstr>
    </vt:vector>
  </TitlesOfParts>
  <Company>University of 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dc:title>
  <dc:creator>Daniel Levin</dc:creator>
  <cp:lastModifiedBy>Daniel Levin</cp:lastModifiedBy>
  <cp:revision>52</cp:revision>
  <dcterms:created xsi:type="dcterms:W3CDTF">2010-01-25T04:06:05Z</dcterms:created>
  <dcterms:modified xsi:type="dcterms:W3CDTF">2010-04-27T03:03:48Z</dcterms:modified>
</cp:coreProperties>
</file>