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ags/tag12.xml" ContentType="application/vnd.openxmlformats-officedocument.presentationml.tags+xml"/>
  <Override PartName="/ppt/tags/tag13.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5" r:id="rId4"/>
    <p:sldId id="258" r:id="rId5"/>
    <p:sldId id="260" r:id="rId6"/>
    <p:sldId id="261" r:id="rId7"/>
    <p:sldId id="262" r:id="rId8"/>
    <p:sldId id="268" r:id="rId9"/>
    <p:sldId id="263" r:id="rId10"/>
    <p:sldId id="266" r:id="rId11"/>
    <p:sldId id="267" r:id="rId12"/>
    <p:sldId id="264" r:id="rId13"/>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91" y="-91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3B11BA2-4EC9-4023-89DE-738C43B1DFA1}" type="datetimeFigureOut">
              <a:rPr lang="en-US" smtClean="0"/>
              <a:pPr/>
              <a:t>2/25/10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C98F3-28F0-4100-87AE-1439ED6C7BD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B11BA2-4EC9-4023-89DE-738C43B1DFA1}" type="datetimeFigureOut">
              <a:rPr lang="en-US" smtClean="0"/>
              <a:pPr/>
              <a:t>2/25/10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C98F3-28F0-4100-87AE-1439ED6C7B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B11BA2-4EC9-4023-89DE-738C43B1DFA1}" type="datetimeFigureOut">
              <a:rPr lang="en-US" smtClean="0"/>
              <a:pPr/>
              <a:t>2/25/10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C98F3-28F0-4100-87AE-1439ED6C7B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B11BA2-4EC9-4023-89DE-738C43B1DFA1}" type="datetimeFigureOut">
              <a:rPr lang="en-US" smtClean="0"/>
              <a:pPr/>
              <a:t>2/25/10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C98F3-28F0-4100-87AE-1439ED6C7BD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B11BA2-4EC9-4023-89DE-738C43B1DFA1}" type="datetimeFigureOut">
              <a:rPr lang="en-US" smtClean="0"/>
              <a:pPr/>
              <a:t>2/25/10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C98F3-28F0-4100-87AE-1439ED6C7BD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3B11BA2-4EC9-4023-89DE-738C43B1DFA1}" type="datetimeFigureOut">
              <a:rPr lang="en-US" smtClean="0"/>
              <a:pPr/>
              <a:t>2/25/10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C98F3-28F0-4100-87AE-1439ED6C7BD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3B11BA2-4EC9-4023-89DE-738C43B1DFA1}" type="datetimeFigureOut">
              <a:rPr lang="en-US" smtClean="0"/>
              <a:pPr/>
              <a:t>2/25/10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C98F3-28F0-4100-87AE-1439ED6C7BD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B11BA2-4EC9-4023-89DE-738C43B1DFA1}" type="datetimeFigureOut">
              <a:rPr lang="en-US" smtClean="0"/>
              <a:pPr/>
              <a:t>2/25/10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C98F3-28F0-4100-87AE-1439ED6C7B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B11BA2-4EC9-4023-89DE-738C43B1DFA1}" type="datetimeFigureOut">
              <a:rPr lang="en-US" smtClean="0"/>
              <a:pPr/>
              <a:t>2/25/10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C98F3-28F0-4100-87AE-1439ED6C7B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B11BA2-4EC9-4023-89DE-738C43B1DFA1}" type="datetimeFigureOut">
              <a:rPr lang="en-US" smtClean="0"/>
              <a:pPr/>
              <a:t>2/25/10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C98F3-28F0-4100-87AE-1439ED6C7BD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B11BA2-4EC9-4023-89DE-738C43B1DFA1}" type="datetimeFigureOut">
              <a:rPr lang="en-US" smtClean="0"/>
              <a:pPr/>
              <a:t>2/25/10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C98F3-28F0-4100-87AE-1439ED6C7BD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B11BA2-4EC9-4023-89DE-738C43B1DFA1}" type="datetimeFigureOut">
              <a:rPr lang="en-US" smtClean="0"/>
              <a:pPr/>
              <a:t>2/25/10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C98F3-28F0-4100-87AE-1439ED6C7BD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Constitutional Basis</a:t>
            </a:r>
            <a:endParaRPr lang="en-US" b="1" dirty="0"/>
          </a:p>
        </p:txBody>
      </p:sp>
      <p:sp>
        <p:nvSpPr>
          <p:cNvPr id="3" name="Content Placeholder 2"/>
          <p:cNvSpPr>
            <a:spLocks noGrp="1"/>
          </p:cNvSpPr>
          <p:nvPr>
            <p:ph idx="1"/>
          </p:nvPr>
        </p:nvSpPr>
        <p:spPr>
          <a:xfrm>
            <a:off x="457200" y="1295400"/>
            <a:ext cx="8229600" cy="4830763"/>
          </a:xfrm>
        </p:spPr>
        <p:txBody>
          <a:bodyPr>
            <a:normAutofit/>
          </a:bodyPr>
          <a:lstStyle/>
          <a:p>
            <a:pPr>
              <a:buNone/>
            </a:pPr>
            <a:r>
              <a:rPr lang="en-US" sz="3900" b="1" dirty="0" smtClean="0">
                <a:solidFill>
                  <a:schemeClr val="tx2">
                    <a:lumMod val="50000"/>
                  </a:schemeClr>
                </a:solidFill>
              </a:rPr>
              <a:t>The </a:t>
            </a:r>
            <a:r>
              <a:rPr lang="en-US" sz="3900" b="1" dirty="0">
                <a:solidFill>
                  <a:schemeClr val="tx2">
                    <a:lumMod val="50000"/>
                  </a:schemeClr>
                </a:solidFill>
              </a:rPr>
              <a:t>right of </a:t>
            </a:r>
            <a:r>
              <a:rPr lang="en-US" sz="3900" b="1" dirty="0" smtClean="0">
                <a:solidFill>
                  <a:schemeClr val="tx2">
                    <a:lumMod val="50000"/>
                  </a:schemeClr>
                </a:solidFill>
              </a:rPr>
              <a:t>association </a:t>
            </a:r>
            <a:r>
              <a:rPr lang="en-US" sz="3900" b="1" dirty="0">
                <a:solidFill>
                  <a:schemeClr val="tx2">
                    <a:lumMod val="50000"/>
                  </a:schemeClr>
                </a:solidFill>
              </a:rPr>
              <a:t>is not </a:t>
            </a:r>
            <a:r>
              <a:rPr lang="en-US" sz="3900" b="1" dirty="0" smtClean="0">
                <a:solidFill>
                  <a:schemeClr val="tx2">
                    <a:lumMod val="50000"/>
                  </a:schemeClr>
                </a:solidFill>
              </a:rPr>
              <a:t>mentioned </a:t>
            </a:r>
            <a:r>
              <a:rPr lang="en-US" sz="3900" b="1" dirty="0">
                <a:solidFill>
                  <a:schemeClr val="tx2">
                    <a:lumMod val="50000"/>
                  </a:schemeClr>
                </a:solidFill>
              </a:rPr>
              <a:t>in the First </a:t>
            </a:r>
            <a:r>
              <a:rPr lang="en-US" sz="3900" b="1" dirty="0" smtClean="0">
                <a:solidFill>
                  <a:schemeClr val="tx2">
                    <a:lumMod val="50000"/>
                  </a:schemeClr>
                </a:solidFill>
              </a:rPr>
              <a:t>Amendment.</a:t>
            </a:r>
          </a:p>
          <a:p>
            <a:pPr>
              <a:buNone/>
            </a:pPr>
            <a:r>
              <a:rPr lang="en-US" sz="3900" b="1" dirty="0" smtClean="0">
                <a:solidFill>
                  <a:schemeClr val="tx2">
                    <a:lumMod val="50000"/>
                  </a:schemeClr>
                </a:solidFill>
              </a:rPr>
              <a:t>Rights of free speech, assembly, and petition are furthered through right </a:t>
            </a:r>
            <a:r>
              <a:rPr lang="en-US" sz="3900" b="1" dirty="0">
                <a:solidFill>
                  <a:schemeClr val="tx2">
                    <a:lumMod val="50000"/>
                  </a:schemeClr>
                </a:solidFill>
              </a:rPr>
              <a:t>to associate with others to exchange </a:t>
            </a:r>
            <a:r>
              <a:rPr lang="en-US" sz="3900" b="1" dirty="0" smtClean="0">
                <a:solidFill>
                  <a:schemeClr val="tx2">
                    <a:lumMod val="50000"/>
                  </a:schemeClr>
                </a:solidFill>
              </a:rPr>
              <a:t>ideas.</a:t>
            </a:r>
            <a:endParaRPr lang="en-US" sz="3900" dirty="0">
              <a:solidFill>
                <a:schemeClr val="tx2">
                  <a:lumMod val="50000"/>
                </a:schemeClr>
              </a:solidFill>
            </a:endParaRPr>
          </a:p>
          <a:p>
            <a:pPr>
              <a:buNone/>
            </a:pPr>
            <a:endParaRPr lang="en-US" sz="4600" dirty="0"/>
          </a:p>
          <a:p>
            <a:endParaRPr lang="en-US" dirty="0"/>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Hurley v. Irish American Gay, Lesbian, and Bisexual Group of Boston </a:t>
            </a:r>
            <a:r>
              <a:rPr lang="en-US" b="1" dirty="0" smtClean="0"/>
              <a:t>(1995)</a:t>
            </a:r>
            <a:endParaRPr lang="en-US" dirty="0"/>
          </a:p>
        </p:txBody>
      </p:sp>
      <p:sp>
        <p:nvSpPr>
          <p:cNvPr id="3" name="Content Placeholder 2"/>
          <p:cNvSpPr>
            <a:spLocks noGrp="1"/>
          </p:cNvSpPr>
          <p:nvPr>
            <p:ph idx="1"/>
          </p:nvPr>
        </p:nvSpPr>
        <p:spPr/>
        <p:txBody>
          <a:bodyPr>
            <a:normAutofit/>
          </a:bodyPr>
          <a:lstStyle/>
          <a:p>
            <a:pPr>
              <a:buNone/>
            </a:pPr>
            <a:r>
              <a:rPr lang="en-US" sz="3600" b="1" dirty="0" smtClean="0">
                <a:solidFill>
                  <a:schemeClr val="accent4">
                    <a:lumMod val="50000"/>
                  </a:schemeClr>
                </a:solidFill>
              </a:rPr>
              <a:t>Massachusetts law that forbade "discrimination or restriction on account of... sexual orientation... relative to the admission of any person to, or treatment in any place of public accommodation, resort or amusement."</a:t>
            </a:r>
            <a:endParaRPr lang="en-US" sz="3600" b="1" dirty="0">
              <a:solidFill>
                <a:schemeClr val="accent4">
                  <a:lumMod val="50000"/>
                </a:schemeClr>
              </a:solidFill>
            </a:endParaRP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Hurley v. Irish American Gay, Lesbian, and Bisexual Group of Boston </a:t>
            </a:r>
            <a:r>
              <a:rPr lang="en-US" b="1" dirty="0" smtClean="0"/>
              <a:t>(1995)</a:t>
            </a:r>
            <a:endParaRPr lang="en-US" dirty="0"/>
          </a:p>
        </p:txBody>
      </p:sp>
      <p:sp>
        <p:nvSpPr>
          <p:cNvPr id="3" name="Content Placeholder 2"/>
          <p:cNvSpPr>
            <a:spLocks noGrp="1"/>
          </p:cNvSpPr>
          <p:nvPr>
            <p:ph idx="1"/>
          </p:nvPr>
        </p:nvSpPr>
        <p:spPr>
          <a:xfrm>
            <a:off x="228600" y="1600200"/>
            <a:ext cx="8686800" cy="4525963"/>
          </a:xfrm>
        </p:spPr>
        <p:txBody>
          <a:bodyPr>
            <a:normAutofit lnSpcReduction="10000"/>
          </a:bodyPr>
          <a:lstStyle/>
          <a:p>
            <a:pPr>
              <a:buNone/>
            </a:pPr>
            <a:r>
              <a:rPr lang="en-US" sz="3600" b="1" dirty="0" smtClean="0">
                <a:solidFill>
                  <a:schemeClr val="tx2"/>
                </a:solidFill>
              </a:rPr>
              <a:t>Supreme Court decides 9-0 that:</a:t>
            </a:r>
          </a:p>
          <a:p>
            <a:pPr>
              <a:buNone/>
            </a:pPr>
            <a:r>
              <a:rPr lang="en-US" sz="3600" b="1" dirty="0" smtClean="0">
                <a:solidFill>
                  <a:schemeClr val="accent4">
                    <a:lumMod val="50000"/>
                  </a:schemeClr>
                </a:solidFill>
              </a:rPr>
              <a:t>The right to speak includes the right to deter-mine "what not to say.” Those observing the parade could rationally believe that those involved in the parade were all part of an overriding message the South Boston Allied War Veterans Council was seeking to provide.</a:t>
            </a:r>
            <a:endParaRPr lang="en-US" sz="3600" b="1" dirty="0">
              <a:solidFill>
                <a:schemeClr val="accent4">
                  <a:lumMod val="50000"/>
                </a:schemeClr>
              </a:solidFill>
            </a:endParaR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i="1" dirty="0" smtClean="0"/>
              <a:t>Boy Scouts v. Dale </a:t>
            </a:r>
            <a:r>
              <a:rPr lang="en-US" b="1" dirty="0" smtClean="0"/>
              <a:t>(2000)</a:t>
            </a:r>
            <a:endParaRPr lang="en-US" b="1" dirty="0"/>
          </a:p>
        </p:txBody>
      </p:sp>
      <p:sp>
        <p:nvSpPr>
          <p:cNvPr id="3" name="Content Placeholder 2"/>
          <p:cNvSpPr>
            <a:spLocks noGrp="1"/>
          </p:cNvSpPr>
          <p:nvPr>
            <p:ph idx="1"/>
          </p:nvPr>
        </p:nvSpPr>
        <p:spPr>
          <a:xfrm>
            <a:off x="228600" y="1219200"/>
            <a:ext cx="8686800" cy="5257800"/>
          </a:xfrm>
        </p:spPr>
        <p:txBody>
          <a:bodyPr>
            <a:normAutofit/>
          </a:bodyPr>
          <a:lstStyle/>
          <a:p>
            <a:pPr>
              <a:buNone/>
            </a:pPr>
            <a:r>
              <a:rPr lang="en-US" b="1" dirty="0" smtClean="0"/>
              <a:t>NJ Statute: </a:t>
            </a:r>
          </a:p>
          <a:p>
            <a:pPr>
              <a:buNone/>
            </a:pPr>
            <a:r>
              <a:rPr lang="en-US" b="1" dirty="0" smtClean="0"/>
              <a:t>	</a:t>
            </a:r>
            <a:r>
              <a:rPr lang="en-US" b="1" dirty="0" smtClean="0">
                <a:solidFill>
                  <a:schemeClr val="tx2"/>
                </a:solidFill>
              </a:rPr>
              <a:t>"All persons shall have the opportunity to obtain employment, and to obtain all the accommodations, advantages, facilities, and privileges of any place of public </a:t>
            </a:r>
            <a:r>
              <a:rPr lang="en-US" b="1" dirty="0" err="1" smtClean="0">
                <a:solidFill>
                  <a:schemeClr val="tx2"/>
                </a:solidFill>
              </a:rPr>
              <a:t>accom-modation</a:t>
            </a:r>
            <a:r>
              <a:rPr lang="en-US" b="1" dirty="0" smtClean="0">
                <a:solidFill>
                  <a:schemeClr val="tx2"/>
                </a:solidFill>
              </a:rPr>
              <a:t>, without discrimination because of race, creed, color, national origin, ancestry, age, marital status, </a:t>
            </a:r>
            <a:r>
              <a:rPr lang="en-US" b="1" dirty="0" err="1" smtClean="0">
                <a:solidFill>
                  <a:schemeClr val="tx2"/>
                </a:solidFill>
              </a:rPr>
              <a:t>affectional</a:t>
            </a:r>
            <a:r>
              <a:rPr lang="en-US" b="1" dirty="0" smtClean="0">
                <a:solidFill>
                  <a:schemeClr val="tx2"/>
                </a:solidFill>
              </a:rPr>
              <a:t> or sexual orientation, familial status, or sex, subject only to conditions and limitations applicable alike to all persons.”</a:t>
            </a:r>
            <a:endParaRPr lang="en-US" b="1" dirty="0">
              <a:solidFill>
                <a:schemeClr val="tx2"/>
              </a:solidFill>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Whitney v. California </a:t>
            </a:r>
            <a:r>
              <a:rPr lang="en-US" b="1" dirty="0" smtClean="0"/>
              <a:t>(1927)</a:t>
            </a:r>
            <a:endParaRPr lang="en-US" b="1" dirty="0"/>
          </a:p>
        </p:txBody>
      </p:sp>
      <p:sp>
        <p:nvSpPr>
          <p:cNvPr id="3" name="Content Placeholder 2"/>
          <p:cNvSpPr>
            <a:spLocks noGrp="1"/>
          </p:cNvSpPr>
          <p:nvPr>
            <p:ph idx="1"/>
          </p:nvPr>
        </p:nvSpPr>
        <p:spPr>
          <a:xfrm>
            <a:off x="228600" y="1600200"/>
            <a:ext cx="8686800" cy="4876800"/>
          </a:xfrm>
        </p:spPr>
        <p:txBody>
          <a:bodyPr>
            <a:normAutofit/>
          </a:bodyPr>
          <a:lstStyle/>
          <a:p>
            <a:pPr>
              <a:buNone/>
            </a:pPr>
            <a:r>
              <a:rPr lang="en-US" sz="3600" b="1" dirty="0" smtClean="0">
                <a:solidFill>
                  <a:schemeClr val="tx2"/>
                </a:solidFill>
              </a:rPr>
              <a:t>Whitney was member of Communist Labor Party and convicted of sedition, but claimed that she and the other organizers did not intend, that the party become an instrument of violence.</a:t>
            </a:r>
          </a:p>
          <a:p>
            <a:pPr>
              <a:buNone/>
            </a:pPr>
            <a:r>
              <a:rPr lang="en-US" sz="3600" b="1" dirty="0" smtClean="0">
                <a:solidFill>
                  <a:schemeClr val="tx2"/>
                </a:solidFill>
              </a:rPr>
              <a:t>The Court did not recognize a right to association that would bar such a prosecution based solely on membership.</a:t>
            </a:r>
            <a:endParaRPr lang="en-US" sz="3600" b="1" dirty="0">
              <a:solidFill>
                <a:schemeClr val="tx2"/>
              </a:solidFill>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United States v. </a:t>
            </a:r>
            <a:r>
              <a:rPr lang="en-US" b="1" i="1" dirty="0" err="1" smtClean="0"/>
              <a:t>Robel</a:t>
            </a:r>
            <a:r>
              <a:rPr lang="en-US" b="1" dirty="0" smtClean="0"/>
              <a:t> (1967)</a:t>
            </a:r>
            <a:endParaRPr lang="en-US" b="1" dirty="0"/>
          </a:p>
        </p:txBody>
      </p:sp>
      <p:sp>
        <p:nvSpPr>
          <p:cNvPr id="3" name="Content Placeholder 2"/>
          <p:cNvSpPr>
            <a:spLocks noGrp="1"/>
          </p:cNvSpPr>
          <p:nvPr>
            <p:ph idx="1"/>
          </p:nvPr>
        </p:nvSpPr>
        <p:spPr>
          <a:xfrm>
            <a:off x="304800" y="1600200"/>
            <a:ext cx="8534400" cy="4876800"/>
          </a:xfrm>
        </p:spPr>
        <p:txBody>
          <a:bodyPr>
            <a:normAutofit lnSpcReduction="10000"/>
          </a:bodyPr>
          <a:lstStyle/>
          <a:p>
            <a:pPr>
              <a:buNone/>
            </a:pPr>
            <a:r>
              <a:rPr lang="en-US" sz="3600" b="1" dirty="0" smtClean="0">
                <a:solidFill>
                  <a:schemeClr val="tx2"/>
                </a:solidFill>
              </a:rPr>
              <a:t>The Court upheld an </a:t>
            </a:r>
            <a:r>
              <a:rPr lang="en-US" sz="3600" b="1" dirty="0" err="1" smtClean="0">
                <a:solidFill>
                  <a:schemeClr val="tx2"/>
                </a:solidFill>
              </a:rPr>
              <a:t>overbreadth</a:t>
            </a:r>
            <a:r>
              <a:rPr lang="en-US" sz="3600" b="1" dirty="0" smtClean="0">
                <a:solidFill>
                  <a:schemeClr val="tx2"/>
                </a:solidFill>
              </a:rPr>
              <a:t> challenge to the provision of the statute that prohibited any member of the Communist Party from being employed in ANY defense plant.</a:t>
            </a:r>
          </a:p>
          <a:p>
            <a:pPr>
              <a:buNone/>
            </a:pPr>
            <a:r>
              <a:rPr lang="en-US" sz="3600" b="1" dirty="0" smtClean="0">
                <a:solidFill>
                  <a:schemeClr val="tx2"/>
                </a:solidFill>
              </a:rPr>
              <a:t>Congress must specify that CP members could only be barred from holding sensitive positions – restriction must be narrowly tailored.</a:t>
            </a:r>
            <a:endParaRPr lang="en-US" sz="3600" b="1" dirty="0">
              <a:solidFill>
                <a:schemeClr val="tx2"/>
              </a:solidFill>
            </a:endParaRP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NAACP v. Alabama (195</a:t>
            </a:r>
            <a:endParaRPr lang="en-US" b="1" i="1" dirty="0"/>
          </a:p>
        </p:txBody>
      </p:sp>
      <p:sp>
        <p:nvSpPr>
          <p:cNvPr id="3" name="Content Placeholder 2"/>
          <p:cNvSpPr>
            <a:spLocks noGrp="1"/>
          </p:cNvSpPr>
          <p:nvPr>
            <p:ph idx="1"/>
          </p:nvPr>
        </p:nvSpPr>
        <p:spPr/>
        <p:txBody>
          <a:bodyPr>
            <a:normAutofit/>
          </a:bodyPr>
          <a:lstStyle/>
          <a:p>
            <a:r>
              <a:rPr lang="en-US" sz="4000" b="1" dirty="0" smtClean="0"/>
              <a:t>Does forced disclosure of membership lists violate First Amendment?</a:t>
            </a:r>
          </a:p>
          <a:p>
            <a:r>
              <a:rPr lang="en-US" sz="4000" b="1" dirty="0" smtClean="0"/>
              <a:t>Would this apply in a state with a lesser history of racial intimidation?</a:t>
            </a:r>
            <a:endParaRPr lang="en-US" sz="4000" b="1"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Gibson v. Florida Legislative Investigation Committee</a:t>
            </a:r>
            <a:r>
              <a:rPr lang="en-US" b="1" dirty="0" smtClean="0"/>
              <a:t> (1963)</a:t>
            </a:r>
            <a:endParaRPr lang="en-US" b="1" dirty="0"/>
          </a:p>
        </p:txBody>
      </p:sp>
      <p:sp>
        <p:nvSpPr>
          <p:cNvPr id="3" name="Content Placeholder 2"/>
          <p:cNvSpPr>
            <a:spLocks noGrp="1"/>
          </p:cNvSpPr>
          <p:nvPr>
            <p:ph idx="1"/>
          </p:nvPr>
        </p:nvSpPr>
        <p:spPr>
          <a:xfrm>
            <a:off x="0" y="1600200"/>
            <a:ext cx="9144000" cy="4525963"/>
          </a:xfrm>
        </p:spPr>
        <p:txBody>
          <a:bodyPr>
            <a:noAutofit/>
          </a:bodyPr>
          <a:lstStyle/>
          <a:p>
            <a:pPr>
              <a:buNone/>
            </a:pPr>
            <a:r>
              <a:rPr lang="en-US" sz="3600" b="1" dirty="0" smtClean="0">
                <a:solidFill>
                  <a:schemeClr val="tx2">
                    <a:lumMod val="50000"/>
                  </a:schemeClr>
                </a:solidFill>
              </a:rPr>
              <a:t>	The Committee ordered the President of the Miami branch of the NAACP to appear before it, answer questions, and bring membership records, purportedly to examine Communist infiltration of the organization. The Court emphasized that the inquiry infringed on the right of association and reasons stated were insufficient.</a:t>
            </a:r>
            <a:endParaRPr lang="en-US" sz="3600" b="1" dirty="0">
              <a:solidFill>
                <a:schemeClr val="tx2">
                  <a:lumMod val="50000"/>
                </a:schemeClr>
              </a:solidFill>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err="1" smtClean="0"/>
              <a:t>Eu</a:t>
            </a:r>
            <a:r>
              <a:rPr lang="en-US" b="1" i="1" dirty="0" smtClean="0"/>
              <a:t> v. San Francisco County Democratic Central Committee</a:t>
            </a:r>
            <a:r>
              <a:rPr lang="en-US" b="1" dirty="0" smtClean="0"/>
              <a:t> (1989)</a:t>
            </a:r>
            <a:endParaRPr lang="en-US" b="1" dirty="0"/>
          </a:p>
        </p:txBody>
      </p:sp>
      <p:sp>
        <p:nvSpPr>
          <p:cNvPr id="3" name="Content Placeholder 2"/>
          <p:cNvSpPr>
            <a:spLocks noGrp="1"/>
          </p:cNvSpPr>
          <p:nvPr>
            <p:ph idx="1"/>
          </p:nvPr>
        </p:nvSpPr>
        <p:spPr/>
        <p:txBody>
          <a:bodyPr>
            <a:normAutofit/>
          </a:bodyPr>
          <a:lstStyle/>
          <a:p>
            <a:pPr>
              <a:buNone/>
            </a:pPr>
            <a:r>
              <a:rPr lang="en-US" sz="4000" b="1" dirty="0" smtClean="0">
                <a:solidFill>
                  <a:schemeClr val="tx2">
                    <a:lumMod val="50000"/>
                  </a:schemeClr>
                </a:solidFill>
              </a:rPr>
              <a:t>Supreme Court invalidated sections of the California Election Code that prohibited parties from endorsing candidates in primary elections.</a:t>
            </a:r>
            <a:endParaRPr lang="en-US" sz="4000" b="1" dirty="0">
              <a:solidFill>
                <a:schemeClr val="tx2">
                  <a:lumMod val="50000"/>
                </a:schemeClr>
              </a:solidFill>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b="1" i="1" dirty="0" smtClean="0"/>
              <a:t>Roberts v. Jaycees </a:t>
            </a:r>
            <a:r>
              <a:rPr lang="en-US" b="1" dirty="0" smtClean="0"/>
              <a:t>(1984)</a:t>
            </a:r>
            <a:endParaRPr lang="en-US" b="1" i="1" dirty="0"/>
          </a:p>
        </p:txBody>
      </p:sp>
      <p:sp>
        <p:nvSpPr>
          <p:cNvPr id="3" name="Content Placeholder 2"/>
          <p:cNvSpPr>
            <a:spLocks noGrp="1"/>
          </p:cNvSpPr>
          <p:nvPr>
            <p:ph idx="1"/>
          </p:nvPr>
        </p:nvSpPr>
        <p:spPr>
          <a:xfrm>
            <a:off x="304800" y="1600200"/>
            <a:ext cx="8610600" cy="4876800"/>
          </a:xfrm>
        </p:spPr>
        <p:txBody>
          <a:bodyPr>
            <a:noAutofit/>
          </a:bodyPr>
          <a:lstStyle/>
          <a:p>
            <a:pPr>
              <a:buNone/>
            </a:pPr>
            <a:r>
              <a:rPr lang="en-US" sz="3600" b="1" dirty="0" smtClean="0"/>
              <a:t>Minnesota Human Rights Act (Act): makes it </a:t>
            </a:r>
          </a:p>
          <a:p>
            <a:pPr>
              <a:buNone/>
            </a:pPr>
            <a:r>
              <a:rPr lang="en-US" sz="3600" b="1" dirty="0" smtClean="0">
                <a:solidFill>
                  <a:schemeClr val="accent4">
                    <a:lumMod val="50000"/>
                  </a:schemeClr>
                </a:solidFill>
              </a:rPr>
              <a:t>"an unfair discriminatory practice . . . [t]o deny any person the full and equal enjoy-</a:t>
            </a:r>
            <a:r>
              <a:rPr lang="en-US" sz="3600" b="1" dirty="0" err="1" smtClean="0">
                <a:solidFill>
                  <a:schemeClr val="accent4">
                    <a:lumMod val="50000"/>
                  </a:schemeClr>
                </a:solidFill>
              </a:rPr>
              <a:t>ment</a:t>
            </a:r>
            <a:r>
              <a:rPr lang="en-US" sz="3600" b="1" dirty="0" smtClean="0">
                <a:solidFill>
                  <a:schemeClr val="accent4">
                    <a:lumMod val="50000"/>
                  </a:schemeClr>
                </a:solidFill>
              </a:rPr>
              <a:t> of the goods, services, facilities, privileges, advantages, and </a:t>
            </a:r>
            <a:r>
              <a:rPr lang="en-US" sz="3600" b="1" dirty="0" err="1" smtClean="0">
                <a:solidFill>
                  <a:schemeClr val="accent4">
                    <a:lumMod val="50000"/>
                  </a:schemeClr>
                </a:solidFill>
              </a:rPr>
              <a:t>accom-modations</a:t>
            </a:r>
            <a:r>
              <a:rPr lang="en-US" sz="3600" b="1" dirty="0" smtClean="0">
                <a:solidFill>
                  <a:schemeClr val="accent4">
                    <a:lumMod val="50000"/>
                  </a:schemeClr>
                </a:solidFill>
              </a:rPr>
              <a:t> of a place of public </a:t>
            </a:r>
            <a:r>
              <a:rPr lang="en-US" sz="3600" b="1" dirty="0" err="1" smtClean="0">
                <a:solidFill>
                  <a:schemeClr val="accent4">
                    <a:lumMod val="50000"/>
                  </a:schemeClr>
                </a:solidFill>
              </a:rPr>
              <a:t>accom-modation</a:t>
            </a:r>
            <a:r>
              <a:rPr lang="en-US" sz="3600" b="1" dirty="0" smtClean="0">
                <a:solidFill>
                  <a:schemeClr val="accent4">
                    <a:lumMod val="50000"/>
                  </a:schemeClr>
                </a:solidFill>
              </a:rPr>
              <a:t> because of race, color, creed, religion, disability, national origin or sex."</a:t>
            </a:r>
            <a:endParaRPr lang="en-US" sz="3600" b="1" dirty="0">
              <a:solidFill>
                <a:schemeClr val="accent4">
                  <a:lumMod val="50000"/>
                </a:schemeClr>
              </a:solidFill>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New York State Club Association Inc v. City of New York </a:t>
            </a:r>
            <a:r>
              <a:rPr lang="en-US" b="1" dirty="0" smtClean="0"/>
              <a:t>(1988)</a:t>
            </a:r>
            <a:endParaRPr lang="en-US" dirty="0"/>
          </a:p>
        </p:txBody>
      </p:sp>
      <p:sp>
        <p:nvSpPr>
          <p:cNvPr id="3" name="Content Placeholder 2"/>
          <p:cNvSpPr>
            <a:spLocks noGrp="1"/>
          </p:cNvSpPr>
          <p:nvPr>
            <p:ph idx="1"/>
          </p:nvPr>
        </p:nvSpPr>
        <p:spPr>
          <a:xfrm>
            <a:off x="0" y="1600200"/>
            <a:ext cx="9144000" cy="4953000"/>
          </a:xfrm>
        </p:spPr>
        <p:txBody>
          <a:bodyPr>
            <a:noAutofit/>
          </a:bodyPr>
          <a:lstStyle/>
          <a:p>
            <a:pPr>
              <a:buNone/>
            </a:pPr>
            <a:r>
              <a:rPr lang="en-US" sz="3600" b="1" dirty="0" smtClean="0">
                <a:solidFill>
                  <a:schemeClr val="accent3">
                    <a:lumMod val="50000"/>
                  </a:schemeClr>
                </a:solidFill>
              </a:rPr>
              <a:t>Supreme Court upholds NY law that:</a:t>
            </a:r>
          </a:p>
          <a:p>
            <a:pPr>
              <a:buNone/>
            </a:pPr>
            <a:r>
              <a:rPr lang="en-US" sz="3300" b="1" dirty="0" smtClean="0">
                <a:solidFill>
                  <a:schemeClr val="tx2"/>
                </a:solidFill>
              </a:rPr>
              <a:t>any "institution, club or place of accommodation," other than a benevolent order or a religious </a:t>
            </a:r>
            <a:r>
              <a:rPr lang="en-US" sz="3300" b="1" dirty="0" err="1" smtClean="0">
                <a:solidFill>
                  <a:schemeClr val="tx2"/>
                </a:solidFill>
              </a:rPr>
              <a:t>cor-poration</a:t>
            </a:r>
            <a:r>
              <a:rPr lang="en-US" sz="3300" b="1" dirty="0" smtClean="0">
                <a:solidFill>
                  <a:schemeClr val="tx2"/>
                </a:solidFill>
              </a:rPr>
              <a:t>, "shall not be considered in its nature distinctly private" if it "has more than four hundred members, provides regular meal service and regularly receives payment . . . directly or indirectly from or on behalf of non-members for the furtherance of trade or business."</a:t>
            </a:r>
            <a:endParaRPr lang="en-US" sz="3300" b="1" dirty="0">
              <a:solidFill>
                <a:schemeClr val="tx2"/>
              </a:solidFill>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Hurley v. Irish American Gay, Lesbian, and Bisexual Group of Boston </a:t>
            </a:r>
            <a:r>
              <a:rPr lang="en-US" b="1" dirty="0" smtClean="0"/>
              <a:t>(1995)</a:t>
            </a:r>
            <a:endParaRPr lang="en-US" b="1" dirty="0"/>
          </a:p>
        </p:txBody>
      </p:sp>
      <p:sp>
        <p:nvSpPr>
          <p:cNvPr id="3" name="Content Placeholder 2"/>
          <p:cNvSpPr>
            <a:spLocks noGrp="1"/>
          </p:cNvSpPr>
          <p:nvPr>
            <p:ph idx="1"/>
          </p:nvPr>
        </p:nvSpPr>
        <p:spPr/>
        <p:txBody>
          <a:bodyPr/>
          <a:lstStyle/>
          <a:p>
            <a:pPr>
              <a:buNone/>
            </a:pPr>
            <a:r>
              <a:rPr lang="en-US" sz="3600" b="1" dirty="0" smtClean="0">
                <a:solidFill>
                  <a:schemeClr val="accent4">
                    <a:lumMod val="50000"/>
                  </a:schemeClr>
                </a:solidFill>
              </a:rPr>
              <a:t>South Boston Allied War Veterans Council had held only parade permit for </a:t>
            </a:r>
            <a:r>
              <a:rPr lang="en-US" sz="3600" b="1" dirty="0" smtClean="0">
                <a:solidFill>
                  <a:schemeClr val="accent3">
                    <a:lumMod val="75000"/>
                  </a:schemeClr>
                </a:solidFill>
              </a:rPr>
              <a:t>St. Patrick's Day </a:t>
            </a:r>
            <a:r>
              <a:rPr lang="en-US" sz="3600" b="1" dirty="0" smtClean="0">
                <a:solidFill>
                  <a:schemeClr val="accent4">
                    <a:lumMod val="50000"/>
                  </a:schemeClr>
                </a:solidFill>
              </a:rPr>
              <a:t>and Evacuation Day since 1947</a:t>
            </a:r>
          </a:p>
          <a:p>
            <a:pPr>
              <a:buNone/>
            </a:pPr>
            <a:r>
              <a:rPr lang="en-US" sz="3600" b="1" dirty="0" smtClean="0">
                <a:solidFill>
                  <a:schemeClr val="accent4">
                    <a:lumMod val="50000"/>
                  </a:schemeClr>
                </a:solidFill>
              </a:rPr>
              <a:t>Irish American Gay etc. applies for permit to march alongside regular parade – denied by South Boston etc</a:t>
            </a:r>
          </a:p>
          <a:p>
            <a:pPr>
              <a:buNone/>
            </a:pPr>
            <a:endParaRPr lang="en-US" dirty="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722948"/>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LWAYSOPENPOLL" val="False"/>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MULTIRESPDIVISOR" val="1"/>
  <p:tag name="SAVECSVWITHSESSION" val="True"/>
  <p:tag name="DISPLAYNAME" val="True"/>
  <p:tag name="PRRESPONSE7" val="4"/>
  <p:tag name="POLLINGCYCLE" val="2"/>
  <p:tag name="STDCHART" val="1"/>
  <p:tag name="RESPTABLESTYLE" val="-1"/>
  <p:tag name="CUSTOMCELLBACKCOLOR1" val="-657956"/>
  <p:tag name="PRRESPONSE4" val="7"/>
  <p:tag name="ADVANCEDSETTINGSVIEW" val="False"/>
  <p:tag name="DELIMITERS" val="3.1"/>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577</Words>
  <Application>Microsoft Office PowerPoint</Application>
  <PresentationFormat>On-screen Show (4:3)</PresentationFormat>
  <Paragraphs>33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Constitutional Basis</vt:lpstr>
      <vt:lpstr>Whitney v. California (1927)</vt:lpstr>
      <vt:lpstr>United States v. Robel (1967)</vt:lpstr>
      <vt:lpstr>NAACP v. Alabama (195</vt:lpstr>
      <vt:lpstr>Gibson v. Florida Legislative Investigation Committee (1963)</vt:lpstr>
      <vt:lpstr>Eu v. San Francisco County Democratic Central Committee (1989)</vt:lpstr>
      <vt:lpstr>Roberts v. Jaycees (1984)</vt:lpstr>
      <vt:lpstr>New York State Club Association Inc v. City of New York (1988)</vt:lpstr>
      <vt:lpstr>Hurley v. Irish American Gay, Lesbian, and Bisexual Group of Boston (1995)</vt:lpstr>
      <vt:lpstr>Hurley v. Irish American Gay, Lesbian, and Bisexual Group of Boston (1995)</vt:lpstr>
      <vt:lpstr>Hurley v. Irish American Gay, Lesbian, and Bisexual Group of Boston (1995)</vt:lpstr>
      <vt:lpstr>Boy Scouts v. Dale (2000)</vt:lpstr>
    </vt:vector>
  </TitlesOfParts>
  <Company>University of Utah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Association</dc:title>
  <dc:creator>Daniel Levin</dc:creator>
  <cp:lastModifiedBy>Daniel Levin</cp:lastModifiedBy>
  <cp:revision>29</cp:revision>
  <dcterms:created xsi:type="dcterms:W3CDTF">2010-01-17T20:23:00Z</dcterms:created>
  <dcterms:modified xsi:type="dcterms:W3CDTF">2010-02-26T00:52:01Z</dcterms:modified>
</cp:coreProperties>
</file>