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2" r:id="rId6"/>
    <p:sldId id="273" r:id="rId7"/>
    <p:sldId id="270" r:id="rId8"/>
    <p:sldId id="271" r:id="rId9"/>
    <p:sldId id="264" r:id="rId10"/>
    <p:sldId id="260" r:id="rId11"/>
    <p:sldId id="276" r:id="rId12"/>
    <p:sldId id="277" r:id="rId13"/>
    <p:sldId id="279" r:id="rId14"/>
    <p:sldId id="278" r:id="rId15"/>
    <p:sldId id="280" r:id="rId16"/>
    <p:sldId id="257" r:id="rId17"/>
    <p:sldId id="258" r:id="rId18"/>
    <p:sldId id="275" r:id="rId19"/>
    <p:sldId id="274" r:id="rId20"/>
    <p:sldId id="281" r:id="rId21"/>
    <p:sldId id="261" r:id="rId22"/>
    <p:sldId id="262" r:id="rId23"/>
    <p:sldId id="263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7" y="-16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1360-3D60-49E6-8362-1BCE201520E1}" type="datetimeFigureOut">
              <a:rPr lang="en-US" smtClean="0"/>
              <a:pPr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F251-D892-41D5-935F-4CE6C7B18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Natural Law, Positive Law, and Legal Realism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King, “A Letter from </a:t>
            </a:r>
            <a:br>
              <a:rPr lang="en-US" b="1" dirty="0" smtClean="0"/>
            </a:br>
            <a:r>
              <a:rPr lang="en-US" b="1" dirty="0" smtClean="0"/>
              <a:t>Birmingham Jail,” 78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87966" y="3244334"/>
            <a:ext cx="1368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Positive Law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Positive Law - Origins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Jeremy Bentham</a:t>
            </a:r>
          </a:p>
          <a:p>
            <a:pPr>
              <a:buNone/>
            </a:pPr>
            <a:r>
              <a:rPr lang="en-US" sz="4000" b="1" dirty="0" smtClean="0"/>
              <a:t>John Austin</a:t>
            </a:r>
          </a:p>
          <a:p>
            <a:pPr>
              <a:buNone/>
            </a:pPr>
            <a:r>
              <a:rPr lang="en-US" sz="4000" b="1" dirty="0" smtClean="0"/>
              <a:t>Hans </a:t>
            </a:r>
            <a:r>
              <a:rPr lang="en-US" sz="4000" b="1" dirty="0" err="1" smtClean="0"/>
              <a:t>Kelsen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H.L.A. Hart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Positive Law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Jeremy Bentham (1748-1832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). </a:t>
            </a:r>
          </a:p>
          <a:p>
            <a:pPr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Natural Law is “nonsense on stilts”</a:t>
            </a:r>
          </a:p>
          <a:p>
            <a:pPr>
              <a:buNone/>
            </a:pPr>
            <a:r>
              <a:rPr lang="en-US" sz="4000" b="1" dirty="0" smtClean="0"/>
              <a:t>Positivism tied to Bentham’s scientific philosophy, focus on empirical, focus is on law in action, rather than as normative system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Positive Law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John Austin (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1790-1859)</a:t>
            </a:r>
          </a:p>
          <a:p>
            <a:pPr>
              <a:buNone/>
            </a:pPr>
            <a:r>
              <a:rPr lang="en-US" sz="4000" b="1" dirty="0" smtClean="0"/>
              <a:t>Law </a:t>
            </a:r>
            <a:r>
              <a:rPr lang="en-US" sz="4000" b="1" dirty="0"/>
              <a:t>is command issued </a:t>
            </a:r>
            <a:r>
              <a:rPr lang="en-US" sz="4000" b="1" dirty="0" smtClean="0"/>
              <a:t>by the sovereign when that command is enforced by sanctions and the sovereign is </a:t>
            </a:r>
            <a:r>
              <a:rPr lang="en-US" sz="4000" b="1" dirty="0"/>
              <a:t>obeyed by the majority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Positive Law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Hans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Kelsen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(1881-1973)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000" b="1" dirty="0"/>
              <a:t>“Law is not, as it is sometimes said, a rule. It is a set of rules having the kind of unity we understand by a system” 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“Pure Theory” of law excludes consideration of political choices behind law’s substance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Positive Law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H.L.A. Hart (1907-92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sz="4000" b="1" dirty="0" smtClean="0"/>
              <a:t>Rule of law requires both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Primary rules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smtClean="0"/>
              <a:t>– </a:t>
            </a:r>
            <a:r>
              <a:rPr lang="en-US" sz="4000" b="1" dirty="0" smtClean="0"/>
              <a:t>obligations and prohibitions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Secondary rules </a:t>
            </a:r>
            <a:r>
              <a:rPr lang="en-US" sz="4000" b="1" dirty="0" smtClean="0"/>
              <a:t>– govern primary rules and give them proper effect, signaling when they are legitimate and defining their scope/power</a:t>
            </a:r>
            <a:endParaRPr lang="en-US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Hart, “Positivism and the Separation of Law and Morals,” 61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Lon Fuller and Procedural Naturalism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Fuller’s position lies between pure theory of natural law and legal positivism</a:t>
            </a:r>
          </a:p>
          <a:p>
            <a:pPr>
              <a:buNone/>
            </a:pPr>
            <a:r>
              <a:rPr lang="en-US" sz="3600" b="1" dirty="0" smtClean="0"/>
              <a:t>Fuller reacts to moral emptiness of positivism, and hopes to find substantive norms within law itself as a social practice</a:t>
            </a:r>
          </a:p>
          <a:p>
            <a:pPr>
              <a:buNone/>
            </a:pPr>
            <a:r>
              <a:rPr lang="en-US" sz="3600" b="1" dirty="0" smtClean="0"/>
              <a:t>Law provides social goods like stability and respect for human autonomy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43096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“What I have called the internal morality of law is … a procedural version of natural law … </a:t>
            </a:r>
            <a:r>
              <a:rPr lang="en-US" b="1" dirty="0" smtClean="0"/>
              <a:t>concerned</a:t>
            </a:r>
            <a:r>
              <a:rPr lang="en-US" b="1" dirty="0"/>
              <a:t>, not with the substantive aims of legal rules, but with the ways in which a system of rules for governing human conduct must be constructed and administered if it is to be efficacious and at the same time remain what it purports to </a:t>
            </a:r>
            <a:r>
              <a:rPr lang="en-US" b="1" dirty="0" smtClean="0"/>
              <a:t>be.”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Lon Fuller, “Positivism and </a:t>
            </a:r>
            <a:br>
              <a:rPr lang="en-US" b="1" dirty="0" smtClean="0"/>
            </a:br>
            <a:r>
              <a:rPr lang="en-US" b="1" dirty="0" smtClean="0"/>
              <a:t>Fidelity to Law,” 70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Natural Law - Origins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Stoicism (Reason)</a:t>
            </a:r>
          </a:p>
          <a:p>
            <a:r>
              <a:rPr lang="en-US" sz="4000" b="1" dirty="0" smtClean="0"/>
              <a:t>Roman Republic (Cicero)</a:t>
            </a:r>
          </a:p>
          <a:p>
            <a:r>
              <a:rPr lang="en-US" sz="4000" b="1" dirty="0" smtClean="0"/>
              <a:t>Catholicism (Aquinas)</a:t>
            </a:r>
          </a:p>
          <a:p>
            <a:r>
              <a:rPr lang="en-US" sz="4000" b="1" dirty="0" smtClean="0"/>
              <a:t>International Law (Grotius)</a:t>
            </a:r>
          </a:p>
          <a:p>
            <a:r>
              <a:rPr lang="en-US" sz="4000" b="1" dirty="0" smtClean="0"/>
              <a:t>English Natural Rights Tradition (Locke)</a:t>
            </a:r>
            <a:endParaRPr lang="en-US" sz="4000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Legal Realism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Reaction to legal formalism – belief that judges discover law in text or “call balls and strikes”</a:t>
            </a:r>
          </a:p>
          <a:p>
            <a:pPr>
              <a:buNone/>
            </a:pPr>
            <a:r>
              <a:rPr lang="en-US" sz="3600" b="1" dirty="0" smtClean="0"/>
              <a:t>Realists recognize flaws</a:t>
            </a:r>
            <a:r>
              <a:rPr lang="en-US" sz="3600" b="1" dirty="0" smtClean="0"/>
              <a:t>, limitations, and </a:t>
            </a:r>
            <a:r>
              <a:rPr lang="en-US" sz="3600" b="1" dirty="0" smtClean="0"/>
              <a:t>flexibility  </a:t>
            </a:r>
            <a:r>
              <a:rPr lang="en-US" sz="3600" b="1" dirty="0" smtClean="0"/>
              <a:t>of </a:t>
            </a:r>
            <a:r>
              <a:rPr lang="en-US" sz="3600" b="1" dirty="0" smtClean="0"/>
              <a:t>law and judges </a:t>
            </a:r>
            <a:r>
              <a:rPr lang="en-US" sz="3600" b="1" dirty="0" smtClean="0"/>
              <a:t>must often make choices and consult their political and moral views</a:t>
            </a:r>
          </a:p>
          <a:p>
            <a:pPr>
              <a:buNone/>
            </a:pPr>
            <a:r>
              <a:rPr lang="en-US" sz="3600" b="1" dirty="0" smtClean="0"/>
              <a:t>Law is what legal institutions are likely to do/not do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Holmes, “The Path of the Law,” 89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Frank, “A Realist View of the Law,” 95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Dworkin</a:t>
            </a:r>
            <a:r>
              <a:rPr lang="en-US" b="1" dirty="0" smtClean="0"/>
              <a:t>, “Law as Integrity,” 111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The Antelope</a:t>
            </a:r>
            <a:r>
              <a:rPr lang="en-US" b="1" dirty="0" smtClean="0"/>
              <a:t>, 157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Natural Law – Stoicism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Cleanthes: the good lies in “living </a:t>
            </a:r>
            <a:r>
              <a:rPr lang="en-US" sz="4000" b="1" dirty="0"/>
              <a:t>in agreement with nature</a:t>
            </a:r>
            <a:r>
              <a:rPr lang="en-US" sz="4000" b="1" dirty="0" smtClean="0"/>
              <a:t>”</a:t>
            </a:r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b="1" dirty="0" smtClean="0"/>
              <a:t>Stoics believed that the </a:t>
            </a:r>
            <a:r>
              <a:rPr lang="en-US" sz="4000" b="1" dirty="0"/>
              <a:t>whole of the world </a:t>
            </a:r>
            <a:r>
              <a:rPr lang="en-US" sz="4000" b="1" dirty="0" smtClean="0"/>
              <a:t>was </a:t>
            </a:r>
            <a:r>
              <a:rPr lang="en-US" sz="4000" b="1" dirty="0"/>
              <a:t>identical with the fully rational creature which is </a:t>
            </a:r>
            <a:r>
              <a:rPr lang="en-US" sz="4000" b="1" dirty="0" smtClean="0"/>
              <a:t>God, so human law must accord with God’s law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Natural Law – Roman Republic 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Cicero (106-43 BCE). </a:t>
            </a:r>
            <a:r>
              <a:rPr lang="en-US" sz="4000" b="1" i="1" dirty="0" smtClean="0"/>
              <a:t>De </a:t>
            </a:r>
            <a:r>
              <a:rPr lang="en-US" sz="4000" b="1" i="1" dirty="0" err="1" smtClean="0"/>
              <a:t>Legibus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dirty="0" smtClean="0"/>
              <a:t>”</a:t>
            </a:r>
            <a:r>
              <a:rPr lang="en-US" sz="4000" b="1" dirty="0" smtClean="0"/>
              <a:t>the </a:t>
            </a:r>
            <a:r>
              <a:rPr lang="en-US" sz="4000" b="1" dirty="0"/>
              <a:t>true and supreme law, whose commands and prohibitions are equally infallible, is the right reason of the Sovereign </a:t>
            </a:r>
            <a:r>
              <a:rPr lang="en-US" sz="4000" b="1" dirty="0" smtClean="0"/>
              <a:t>Deity”</a:t>
            </a:r>
            <a:r>
              <a:rPr lang="en-US" sz="4000" dirty="0"/>
              <a:t> 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“no </a:t>
            </a:r>
            <a:r>
              <a:rPr lang="en-US" sz="4000" b="1" dirty="0"/>
              <a:t>law but that of justice should either be proclaimed as a law or enforced as a </a:t>
            </a:r>
            <a:r>
              <a:rPr lang="en-US" sz="4000" b="1" dirty="0" smtClean="0"/>
              <a:t>law”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Natural Law – Catholicism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Aquinas (1225-1274) builds upon earlier Christian thinkers, esp. Augustine:</a:t>
            </a:r>
          </a:p>
          <a:p>
            <a:pPr>
              <a:buNone/>
            </a:pPr>
            <a:r>
              <a:rPr lang="en-US" sz="4000" b="1" dirty="0" smtClean="0"/>
              <a:t>“natural law is nothing else than the rational creature's participation in the eternal law”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Aquinas, “What is Law,” 76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Natural Law – International Law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Grotius (Dutch, 1583-1645) looks to natural law to provide justification for Dutch maritime rights and provide law beyond sovereignty</a:t>
            </a:r>
          </a:p>
          <a:p>
            <a:pPr>
              <a:buNone/>
            </a:pPr>
            <a:r>
              <a:rPr lang="en-US" sz="4000" b="1" dirty="0" smtClean="0"/>
              <a:t>Argues that the seas are the common property of all, given by God to further the good of humankind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Natural Law – English Natural Rights Tradition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Locke as most significant figure (inspiration for Jefferson)</a:t>
            </a:r>
          </a:p>
          <a:p>
            <a:pPr>
              <a:buNone/>
            </a:pPr>
            <a:r>
              <a:rPr lang="en-US" sz="4000" b="1" dirty="0" smtClean="0"/>
              <a:t>Natural law for Locke was what pertained before political society</a:t>
            </a:r>
          </a:p>
          <a:p>
            <a:pPr>
              <a:buNone/>
            </a:pPr>
            <a:r>
              <a:rPr lang="en-US" sz="4000" b="1" dirty="0" smtClean="0"/>
              <a:t>Laws in political society must be compatible with natural law to be legitimate 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Riggs v. Palmer</a:t>
            </a:r>
            <a:r>
              <a:rPr lang="en-US" b="1" dirty="0" smtClean="0"/>
              <a:t>,  149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559</Words>
  <Application>Microsoft Office PowerPoint</Application>
  <PresentationFormat>On-screen Show (4:3)</PresentationFormat>
  <Paragraphs>64</Paragraphs>
  <Slides>24</Slides>
  <Notes>0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Natural Law, Positive Law, and Legal Realism</vt:lpstr>
      <vt:lpstr>Natural Law - Origins</vt:lpstr>
      <vt:lpstr>Natural Law – Stoicism </vt:lpstr>
      <vt:lpstr>Natural Law – Roman Republic  </vt:lpstr>
      <vt:lpstr>Natural Law – Catholicism </vt:lpstr>
      <vt:lpstr>Aquinas, “What is Law,” 76</vt:lpstr>
      <vt:lpstr>Natural Law – International Law</vt:lpstr>
      <vt:lpstr>Natural Law – English Natural Rights Tradition </vt:lpstr>
      <vt:lpstr>Riggs v. Palmer,  149</vt:lpstr>
      <vt:lpstr>King, “A Letter from  Birmingham Jail,” 78</vt:lpstr>
      <vt:lpstr>Positive Law - Origins</vt:lpstr>
      <vt:lpstr>Positive Law </vt:lpstr>
      <vt:lpstr>Positive Law </vt:lpstr>
      <vt:lpstr>Positive Law </vt:lpstr>
      <vt:lpstr>Positive Law </vt:lpstr>
      <vt:lpstr>Hart, “Positivism and the Separation of Law and Morals,” 61</vt:lpstr>
      <vt:lpstr>Lon Fuller and Procedural Naturalism</vt:lpstr>
      <vt:lpstr>“What I have called the internal morality of law is … a procedural version of natural law … concerned, not with the substantive aims of legal rules, but with the ways in which a system of rules for governing human conduct must be constructed and administered if it is to be efficacious and at the same time remain what it purports to be.” </vt:lpstr>
      <vt:lpstr>Lon Fuller, “Positivism and  Fidelity to Law,” 70</vt:lpstr>
      <vt:lpstr>Legal Realism</vt:lpstr>
      <vt:lpstr>Holmes, “The Path of the Law,” 89</vt:lpstr>
      <vt:lpstr>Frank, “A Realist View of the Law,” 95</vt:lpstr>
      <vt:lpstr>Dworkin, “Law as Integrity,” 111</vt:lpstr>
      <vt:lpstr>The Antelope, 157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Law, Positive Law, and Legal Realism</dc:title>
  <dc:creator>Daniel Levin</dc:creator>
  <cp:lastModifiedBy>Daniel Levin</cp:lastModifiedBy>
  <cp:revision>3</cp:revision>
  <dcterms:created xsi:type="dcterms:W3CDTF">2011-05-19T03:30:06Z</dcterms:created>
  <dcterms:modified xsi:type="dcterms:W3CDTF">2011-05-20T01:59:01Z</dcterms:modified>
</cp:coreProperties>
</file>