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7" r:id="rId4"/>
    <p:sldId id="259" r:id="rId5"/>
    <p:sldId id="260" r:id="rId6"/>
    <p:sldId id="261" r:id="rId7"/>
    <p:sldId id="262" r:id="rId8"/>
    <p:sldId id="263" r:id="rId9"/>
    <p:sldId id="264" r:id="rId10"/>
    <p:sldId id="265" r:id="rId11"/>
    <p:sldId id="266"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5" autoAdjust="0"/>
    <p:restoredTop sz="94660"/>
  </p:normalViewPr>
  <p:slideViewPr>
    <p:cSldViewPr snapToGrid="0">
      <p:cViewPr varScale="1">
        <p:scale>
          <a:sx n="96" d="100"/>
          <a:sy n="96" d="100"/>
        </p:scale>
        <p:origin x="6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4/10/18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4/10/18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4/10/18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4/10/18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4/10/18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4/10/18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4/10/18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4/10/18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4/10/18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4/10/18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4/10/18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4/10/18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4/10/18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4/10/18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21E37-7765-4955-BA7C-0241C3B451B4}"/>
              </a:ext>
            </a:extLst>
          </p:cNvPr>
          <p:cNvSpPr>
            <a:spLocks noGrp="1"/>
          </p:cNvSpPr>
          <p:nvPr>
            <p:ph type="ctrTitle"/>
          </p:nvPr>
        </p:nvSpPr>
        <p:spPr/>
        <p:txBody>
          <a:bodyPr/>
          <a:lstStyle/>
          <a:p>
            <a:r>
              <a:rPr lang="en-US" dirty="0"/>
              <a:t>Making Modern Markets</a:t>
            </a:r>
          </a:p>
        </p:txBody>
      </p:sp>
      <p:sp>
        <p:nvSpPr>
          <p:cNvPr id="3" name="Subtitle 2">
            <a:extLst>
              <a:ext uri="{FF2B5EF4-FFF2-40B4-BE49-F238E27FC236}">
                <a16:creationId xmlns:a16="http://schemas.microsoft.com/office/drawing/2014/main" id="{E1897D42-423A-4261-ACA4-F7FFA6CE03C3}"/>
              </a:ext>
            </a:extLst>
          </p:cNvPr>
          <p:cNvSpPr>
            <a:spLocks noGrp="1"/>
          </p:cNvSpPr>
          <p:nvPr>
            <p:ph type="subTitle" idx="1"/>
          </p:nvPr>
        </p:nvSpPr>
        <p:spPr/>
        <p:txBody>
          <a:bodyPr/>
          <a:lstStyle/>
          <a:p>
            <a:r>
              <a:rPr lang="en-US" dirty="0"/>
              <a:t>Xiao Wang</a:t>
            </a:r>
          </a:p>
        </p:txBody>
      </p:sp>
    </p:spTree>
    <p:extLst>
      <p:ext uri="{BB962C8B-B14F-4D97-AF65-F5344CB8AC3E}">
        <p14:creationId xmlns:p14="http://schemas.microsoft.com/office/powerpoint/2010/main" val="1851401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0471-3836-4220-BCAE-E06C21F8FA30}"/>
              </a:ext>
            </a:extLst>
          </p:cNvPr>
          <p:cNvSpPr>
            <a:spLocks noGrp="1"/>
          </p:cNvSpPr>
          <p:nvPr>
            <p:ph type="title"/>
          </p:nvPr>
        </p:nvSpPr>
        <p:spPr>
          <a:xfrm>
            <a:off x="293165" y="420683"/>
            <a:ext cx="10571998" cy="970450"/>
          </a:xfrm>
        </p:spPr>
        <p:txBody>
          <a:bodyPr/>
          <a:lstStyle/>
          <a:p>
            <a:r>
              <a:rPr lang="en-US" dirty="0"/>
              <a:t>How Time Got That Way</a:t>
            </a:r>
          </a:p>
        </p:txBody>
      </p:sp>
      <p:sp>
        <p:nvSpPr>
          <p:cNvPr id="3" name="Content Placeholder 2">
            <a:extLst>
              <a:ext uri="{FF2B5EF4-FFF2-40B4-BE49-F238E27FC236}">
                <a16:creationId xmlns:a16="http://schemas.microsoft.com/office/drawing/2014/main" id="{F79DB281-3417-450D-80DD-61639EE78D15}"/>
              </a:ext>
            </a:extLst>
          </p:cNvPr>
          <p:cNvSpPr>
            <a:spLocks noGrp="1"/>
          </p:cNvSpPr>
          <p:nvPr>
            <p:ph idx="1"/>
          </p:nvPr>
        </p:nvSpPr>
        <p:spPr>
          <a:xfrm>
            <a:off x="195860" y="2089765"/>
            <a:ext cx="10554574" cy="4536322"/>
          </a:xfrm>
        </p:spPr>
        <p:txBody>
          <a:bodyPr>
            <a:normAutofit/>
          </a:bodyPr>
          <a:lstStyle/>
          <a:p>
            <a:pPr>
              <a:lnSpc>
                <a:spcPct val="150000"/>
              </a:lnSpc>
            </a:pPr>
            <a:r>
              <a:rPr lang="en-US" sz="1600" dirty="0"/>
              <a:t>In order to take care of the ease of use of various regions, it also makes it easy for people in other places to convert local time to other places. The relevant international conference decided to divide the Earth's surface from east to west by warp and divide it into regions, and set a time difference of 1 hour between adjacent regions. People at the eastern and western ends of the same area saw the difference in the time at which the sun rose up to a maximum of one hour. When people cross an area, they correct their clock for one hour (one hour westwards and one hour eastwards), plus or minus several hours across several areas. This is very convenient to use. Today, the world is divided into 24 time zones. Since practically one country, or one province, simultaneously spans two or more time zones, one country or one province is often grouped together to facilitate administrative convenience. Therefore, the time zone is not divided strictly according to the north-south straight line, but is divided according to natural conditions.</a:t>
            </a:r>
          </a:p>
        </p:txBody>
      </p:sp>
      <p:pic>
        <p:nvPicPr>
          <p:cNvPr id="5122" name="Picture 2">
            <a:extLst>
              <a:ext uri="{FF2B5EF4-FFF2-40B4-BE49-F238E27FC236}">
                <a16:creationId xmlns:a16="http://schemas.microsoft.com/office/drawing/2014/main" id="{2A8DC5ED-A4F9-4CD5-8D78-C5AF26CD58C6}"/>
              </a:ext>
            </a:extLst>
          </p:cNvPr>
          <p:cNvPicPr>
            <a:picLocks noChangeAspect="1" noChangeArrowheads="1"/>
          </p:cNvPicPr>
          <p:nvPr/>
        </p:nvPicPr>
        <p:blipFill>
          <a:blip r:embed="rId2"/>
          <a:stretch>
            <a:fillRect/>
          </a:stretch>
        </p:blipFill>
        <p:spPr bwMode="auto">
          <a:xfrm>
            <a:off x="7435574" y="179960"/>
            <a:ext cx="4092198" cy="210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657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5C7DD-1E22-4EEC-98A5-06479A58D8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39F553-B427-4A77-8BFD-DC13BEB598BE}"/>
              </a:ext>
            </a:extLst>
          </p:cNvPr>
          <p:cNvSpPr>
            <a:spLocks noGrp="1"/>
          </p:cNvSpPr>
          <p:nvPr>
            <p:ph idx="1"/>
          </p:nvPr>
        </p:nvSpPr>
        <p:spPr>
          <a:xfrm>
            <a:off x="818712" y="2593348"/>
            <a:ext cx="10554574" cy="3636511"/>
          </a:xfrm>
        </p:spPr>
        <p:txBody>
          <a:bodyPr>
            <a:normAutofit lnSpcReduction="10000"/>
          </a:bodyPr>
          <a:lstStyle/>
          <a:p>
            <a:pPr>
              <a:lnSpc>
                <a:spcPct val="150000"/>
              </a:lnSpc>
            </a:pPr>
            <a:r>
              <a:rPr lang="en-US" dirty="0"/>
              <a:t>Cross-time zone trade and finance have achieved seamless convergence and the possibility of continuous 24-hour work. According to financial distribution, the three major time zones are New York, London and Japan. The working hours of these three time zones effectively cover all time periods. When the financial transaction from the first time zone is over, the second time zone can effectively connect and continue with the tasks of the previous time zone. At the end of the second time zone, it is assigned to the third time zone, and when the third time zone ends, the first time zone can already begin to negotiate the tasks of the other two time zones. For speculators and companies with global product R&amp;D, cross-temporal trade is undoubtedly a boon.</a:t>
            </a:r>
          </a:p>
        </p:txBody>
      </p:sp>
    </p:spTree>
    <p:extLst>
      <p:ext uri="{BB962C8B-B14F-4D97-AF65-F5344CB8AC3E}">
        <p14:creationId xmlns:p14="http://schemas.microsoft.com/office/powerpoint/2010/main" val="627585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9610C-938C-8F4A-A389-C9FE6FA80326}"/>
              </a:ext>
            </a:extLst>
          </p:cNvPr>
          <p:cNvSpPr>
            <a:spLocks noGrp="1"/>
          </p:cNvSpPr>
          <p:nvPr>
            <p:ph type="title"/>
          </p:nvPr>
        </p:nvSpPr>
        <p:spPr/>
        <p:txBody>
          <a:bodyPr/>
          <a:lstStyle/>
          <a:p>
            <a:r>
              <a:rPr lang="en-US" altLang="zh-Hans" i="1" dirty="0">
                <a:latin typeface="+mn-lt"/>
              </a:rPr>
              <a:t>THANK</a:t>
            </a:r>
            <a:r>
              <a:rPr lang="zh-Hans" altLang="en-US" i="1" dirty="0">
                <a:latin typeface="+mn-lt"/>
              </a:rPr>
              <a:t> </a:t>
            </a:r>
            <a:r>
              <a:rPr lang="en-US" altLang="zh-Hans" i="1" dirty="0">
                <a:latin typeface="+mn-lt"/>
              </a:rPr>
              <a:t>YOU</a:t>
            </a:r>
            <a:endParaRPr lang="en-US" i="1" dirty="0">
              <a:latin typeface="+mn-lt"/>
            </a:endParaRPr>
          </a:p>
        </p:txBody>
      </p:sp>
    </p:spTree>
    <p:extLst>
      <p:ext uri="{BB962C8B-B14F-4D97-AF65-F5344CB8AC3E}">
        <p14:creationId xmlns:p14="http://schemas.microsoft.com/office/powerpoint/2010/main" val="1273409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0B61-3319-4089-83ED-041ACB728C38}"/>
              </a:ext>
            </a:extLst>
          </p:cNvPr>
          <p:cNvSpPr>
            <a:spLocks noGrp="1"/>
          </p:cNvSpPr>
          <p:nvPr>
            <p:ph type="title"/>
          </p:nvPr>
        </p:nvSpPr>
        <p:spPr/>
        <p:txBody>
          <a:bodyPr/>
          <a:lstStyle/>
          <a:p>
            <a:r>
              <a:rPr lang="en-US" dirty="0"/>
              <a:t>Silver and Gold in Mexico and Brazil</a:t>
            </a:r>
          </a:p>
        </p:txBody>
      </p:sp>
      <p:sp>
        <p:nvSpPr>
          <p:cNvPr id="3" name="Content Placeholder 2">
            <a:extLst>
              <a:ext uri="{FF2B5EF4-FFF2-40B4-BE49-F238E27FC236}">
                <a16:creationId xmlns:a16="http://schemas.microsoft.com/office/drawing/2014/main" id="{3550CF8B-3207-49C4-87E8-5C597167D52F}"/>
              </a:ext>
            </a:extLst>
          </p:cNvPr>
          <p:cNvSpPr>
            <a:spLocks noGrp="1"/>
          </p:cNvSpPr>
          <p:nvPr>
            <p:ph idx="1"/>
          </p:nvPr>
        </p:nvSpPr>
        <p:spPr>
          <a:xfrm>
            <a:off x="103094" y="1122357"/>
            <a:ext cx="5568836" cy="5524004"/>
          </a:xfrm>
        </p:spPr>
        <p:txBody>
          <a:bodyPr/>
          <a:lstStyle/>
          <a:p>
            <a:pPr>
              <a:lnSpc>
                <a:spcPct val="150000"/>
              </a:lnSpc>
            </a:pPr>
            <a:r>
              <a:rPr lang="en-US" dirty="0"/>
              <a:t>Silver and Gold in Mexico and Brazil The price of gold roughly tripled between the start of the Great Recession in 2007and 2011; that of silver more than quadrupled.</a:t>
            </a:r>
          </a:p>
        </p:txBody>
      </p:sp>
      <p:pic>
        <p:nvPicPr>
          <p:cNvPr id="1028" name="Picture 4">
            <a:extLst>
              <a:ext uri="{FF2B5EF4-FFF2-40B4-BE49-F238E27FC236}">
                <a16:creationId xmlns:a16="http://schemas.microsoft.com/office/drawing/2014/main" id="{4754228C-0002-4D21-82D9-C7D75E83AE84}"/>
              </a:ext>
            </a:extLst>
          </p:cNvPr>
          <p:cNvPicPr>
            <a:picLocks noChangeAspect="1" noChangeArrowheads="1"/>
          </p:cNvPicPr>
          <p:nvPr/>
        </p:nvPicPr>
        <p:blipFill>
          <a:blip r:embed="rId2"/>
          <a:stretch>
            <a:fillRect/>
          </a:stretch>
        </p:blipFill>
        <p:spPr bwMode="auto">
          <a:xfrm>
            <a:off x="5897216" y="2332382"/>
            <a:ext cx="5804453" cy="4181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282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DB8D9F-C8A1-CE45-856C-DAD391E9198B}"/>
              </a:ext>
            </a:extLst>
          </p:cNvPr>
          <p:cNvSpPr/>
          <p:nvPr/>
        </p:nvSpPr>
        <p:spPr>
          <a:xfrm>
            <a:off x="524545" y="646911"/>
            <a:ext cx="11287433" cy="3000180"/>
          </a:xfrm>
          <a:prstGeom prst="rect">
            <a:avLst/>
          </a:prstGeom>
        </p:spPr>
        <p:txBody>
          <a:bodyPr wrap="square">
            <a:spAutoFit/>
          </a:bodyPr>
          <a:lstStyle/>
          <a:p>
            <a:pPr>
              <a:lnSpc>
                <a:spcPct val="150000"/>
              </a:lnSpc>
            </a:pPr>
            <a:r>
              <a:rPr lang="en-US" sz="1600" dirty="0">
                <a:cs typeface="Times New Roman" panose="02020603050405020304" pitchFamily="18" charset="0"/>
              </a:rPr>
              <a:t>From a traditional perspective, gold prices can reflect monetary inflation, which is the inflation of money supply. Since the reserve banking system under the U.S. Federal Reserve System is inherently inflationary, the total amount of money in circulation is always prone to expansion, and it is sometimes sharp. If monetary inflation exceeds the actual growth of products and services, the result will be price inflation, which is measured by the government through the consumer price index (CPI) and the production price index (PPI). The year-to-year changes in the balance between supply and demand for gold are relatively small, so the price change over the decade is due to inflation. Since inflation is usually accompanied by economic prosperity, gold price growth is sometimes consistent with a strong economy.</a:t>
            </a:r>
          </a:p>
        </p:txBody>
      </p:sp>
      <p:pic>
        <p:nvPicPr>
          <p:cNvPr id="4" name="Picture 3">
            <a:extLst>
              <a:ext uri="{FF2B5EF4-FFF2-40B4-BE49-F238E27FC236}">
                <a16:creationId xmlns:a16="http://schemas.microsoft.com/office/drawing/2014/main" id="{51112D1B-837E-364F-8E10-F7AFB603EA18}"/>
              </a:ext>
            </a:extLst>
          </p:cNvPr>
          <p:cNvPicPr>
            <a:picLocks noChangeAspect="1"/>
          </p:cNvPicPr>
          <p:nvPr/>
        </p:nvPicPr>
        <p:blipFill>
          <a:blip r:embed="rId2"/>
          <a:stretch>
            <a:fillRect/>
          </a:stretch>
        </p:blipFill>
        <p:spPr>
          <a:xfrm>
            <a:off x="5844209" y="3647091"/>
            <a:ext cx="5265404" cy="2957686"/>
          </a:xfrm>
          <a:prstGeom prst="rect">
            <a:avLst/>
          </a:prstGeom>
        </p:spPr>
      </p:pic>
    </p:spTree>
    <p:extLst>
      <p:ext uri="{BB962C8B-B14F-4D97-AF65-F5344CB8AC3E}">
        <p14:creationId xmlns:p14="http://schemas.microsoft.com/office/powerpoint/2010/main" val="168762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AEE29-2DC2-4DCA-8917-20274367FB56}"/>
              </a:ext>
            </a:extLst>
          </p:cNvPr>
          <p:cNvSpPr>
            <a:spLocks noGrp="1"/>
          </p:cNvSpPr>
          <p:nvPr>
            <p:ph type="title"/>
          </p:nvPr>
        </p:nvSpPr>
        <p:spPr/>
        <p:txBody>
          <a:bodyPr/>
          <a:lstStyle/>
          <a:p>
            <a:r>
              <a:rPr lang="en-US" dirty="0"/>
              <a:t>The Metric Revolution</a:t>
            </a:r>
          </a:p>
        </p:txBody>
      </p:sp>
      <p:sp>
        <p:nvSpPr>
          <p:cNvPr id="3" name="Content Placeholder 2">
            <a:extLst>
              <a:ext uri="{FF2B5EF4-FFF2-40B4-BE49-F238E27FC236}">
                <a16:creationId xmlns:a16="http://schemas.microsoft.com/office/drawing/2014/main" id="{610473CB-22AC-4FE4-82FE-E6353DCB6FD6}"/>
              </a:ext>
            </a:extLst>
          </p:cNvPr>
          <p:cNvSpPr>
            <a:spLocks noGrp="1"/>
          </p:cNvSpPr>
          <p:nvPr>
            <p:ph idx="1"/>
          </p:nvPr>
        </p:nvSpPr>
        <p:spPr>
          <a:xfrm>
            <a:off x="827424" y="2888751"/>
            <a:ext cx="10554574" cy="3636511"/>
          </a:xfrm>
        </p:spPr>
        <p:txBody>
          <a:bodyPr/>
          <a:lstStyle/>
          <a:p>
            <a:pPr>
              <a:lnSpc>
                <a:spcPct val="150000"/>
              </a:lnSpc>
            </a:pPr>
            <a:r>
              <a:rPr lang="en-US" dirty="0">
                <a:cs typeface="Times New Roman" panose="02020603050405020304" pitchFamily="18" charset="0"/>
              </a:rPr>
              <a:t>Measurements are the result of historic processes, social struggles, and conceptual revolutions.</a:t>
            </a:r>
          </a:p>
          <a:p>
            <a:pPr>
              <a:lnSpc>
                <a:spcPct val="150000"/>
              </a:lnSpc>
            </a:pPr>
            <a:r>
              <a:rPr lang="en-US" dirty="0">
                <a:cs typeface="Times New Roman" panose="02020603050405020304" pitchFamily="18" charset="0"/>
              </a:rPr>
              <a:t>Most measures have been anthropomorphic. People measured with their arms (the fathom), their hands (span), their feet (feet), and their elbows (the el). They also measured according to their strength, sight, or hearing.</a:t>
            </a:r>
          </a:p>
        </p:txBody>
      </p:sp>
      <p:pic>
        <p:nvPicPr>
          <p:cNvPr id="2050" name="Picture 2">
            <a:extLst>
              <a:ext uri="{FF2B5EF4-FFF2-40B4-BE49-F238E27FC236}">
                <a16:creationId xmlns:a16="http://schemas.microsoft.com/office/drawing/2014/main" id="{466C7781-9F9F-4008-BA66-D774862ACA92}"/>
              </a:ext>
            </a:extLst>
          </p:cNvPr>
          <p:cNvPicPr>
            <a:picLocks noChangeAspect="1" noChangeArrowheads="1"/>
          </p:cNvPicPr>
          <p:nvPr/>
        </p:nvPicPr>
        <p:blipFill>
          <a:blip r:embed="rId2"/>
          <a:stretch>
            <a:fillRect/>
          </a:stretch>
        </p:blipFill>
        <p:spPr bwMode="auto">
          <a:xfrm>
            <a:off x="6833063" y="447188"/>
            <a:ext cx="4704498" cy="268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80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97ADF3-0140-4415-8B4E-F70040E389A4}"/>
              </a:ext>
            </a:extLst>
          </p:cNvPr>
          <p:cNvSpPr>
            <a:spLocks noGrp="1"/>
          </p:cNvSpPr>
          <p:nvPr>
            <p:ph idx="1"/>
          </p:nvPr>
        </p:nvSpPr>
        <p:spPr>
          <a:xfrm>
            <a:off x="460904" y="2262044"/>
            <a:ext cx="10554574" cy="4403800"/>
          </a:xfrm>
        </p:spPr>
        <p:txBody>
          <a:bodyPr>
            <a:normAutofit/>
          </a:bodyPr>
          <a:lstStyle/>
          <a:p>
            <a:pPr>
              <a:lnSpc>
                <a:spcPct val="150000"/>
              </a:lnSpc>
            </a:pPr>
            <a:r>
              <a:rPr lang="en-US" dirty="0"/>
              <a:t>The plethora of measuring systems was not simply a result of folk wisdom (or ignorance), however. For thousands of years weights and measures were seen as attributes of justice and sovereignty. Authority meant the power to define the scales. When the definer of measures was also the tax collector and lender, abuse often followed. Under feudalism each lord set his</a:t>
            </a:r>
            <a:r>
              <a:rPr lang="zh-Hans" altLang="en-US" dirty="0"/>
              <a:t> </a:t>
            </a:r>
            <a:r>
              <a:rPr lang="en-US" altLang="zh-Hans" dirty="0"/>
              <a:t>own standards and his court judged them.</a:t>
            </a:r>
          </a:p>
          <a:p>
            <a:pPr>
              <a:lnSpc>
                <a:spcPct val="150000"/>
              </a:lnSpc>
            </a:pPr>
            <a:r>
              <a:rPr lang="en-US" altLang="zh-Hans" dirty="0"/>
              <a:t>The definition of measures sometimes varied intentionally to hide price differences.</a:t>
            </a:r>
          </a:p>
          <a:p>
            <a:pPr>
              <a:lnSpc>
                <a:spcPct val="150000"/>
              </a:lnSpc>
            </a:pPr>
            <a:r>
              <a:rPr lang="en-US" altLang="zh-Hans" dirty="0"/>
              <a:t>As goods became produced for a distant market, they lost the distinctiveness bestowed by the individual producer or consumer, becoming mass products with common attributes that could be measured.</a:t>
            </a:r>
          </a:p>
          <a:p>
            <a:pPr marL="0" indent="0">
              <a:buNone/>
            </a:pPr>
            <a:endParaRPr lang="en-US" dirty="0"/>
          </a:p>
        </p:txBody>
      </p:sp>
    </p:spTree>
    <p:extLst>
      <p:ext uri="{BB962C8B-B14F-4D97-AF65-F5344CB8AC3E}">
        <p14:creationId xmlns:p14="http://schemas.microsoft.com/office/powerpoint/2010/main" val="213961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16F20-B0F0-42AD-BFD3-76B95B2532AE}"/>
              </a:ext>
            </a:extLst>
          </p:cNvPr>
          <p:cNvSpPr>
            <a:spLocks noGrp="1"/>
          </p:cNvSpPr>
          <p:nvPr>
            <p:ph type="title"/>
          </p:nvPr>
        </p:nvSpPr>
        <p:spPr>
          <a:xfrm>
            <a:off x="801288" y="632719"/>
            <a:ext cx="10571998" cy="970450"/>
          </a:xfrm>
        </p:spPr>
        <p:txBody>
          <a:bodyPr/>
          <a:lstStyle/>
          <a:p>
            <a:r>
              <a:rPr lang="en-US" dirty="0"/>
              <a:t>From Court Bankers to Architects of the Modern World Market: The </a:t>
            </a:r>
            <a:r>
              <a:rPr lang="en-US" dirty="0" err="1"/>
              <a:t>Rothschilds</a:t>
            </a:r>
            <a:endParaRPr lang="en-US" dirty="0"/>
          </a:p>
        </p:txBody>
      </p:sp>
      <p:sp>
        <p:nvSpPr>
          <p:cNvPr id="3" name="Content Placeholder 2">
            <a:extLst>
              <a:ext uri="{FF2B5EF4-FFF2-40B4-BE49-F238E27FC236}">
                <a16:creationId xmlns:a16="http://schemas.microsoft.com/office/drawing/2014/main" id="{97CC2845-4067-48A3-8147-ACFDF926415B}"/>
              </a:ext>
            </a:extLst>
          </p:cNvPr>
          <p:cNvSpPr>
            <a:spLocks noGrp="1"/>
          </p:cNvSpPr>
          <p:nvPr>
            <p:ph idx="1"/>
          </p:nvPr>
        </p:nvSpPr>
        <p:spPr>
          <a:xfrm>
            <a:off x="5424557" y="1603169"/>
            <a:ext cx="5800035" cy="5402126"/>
          </a:xfrm>
        </p:spPr>
        <p:txBody>
          <a:bodyPr/>
          <a:lstStyle/>
          <a:p>
            <a:r>
              <a:rPr lang="en-US" dirty="0"/>
              <a:t>The rise of the Rothschilds is not always smooth. Now known as the founder of the family, Mayer Rothschild, was the first to engage in currency trading. Since Germany had 350 principals in the late 18th century and each of its principal countries had its own currency system, Mayer’s occupation was almost equivalent to foreign exchange. After returning from a well-known family bank in Hannover, Germany, he started his own business in Frankfurt. He not only engaged in ancient coins and antique transactions, but also exchanged gold, silver and banknotes. He became a banker.</a:t>
            </a:r>
          </a:p>
        </p:txBody>
      </p:sp>
      <p:pic>
        <p:nvPicPr>
          <p:cNvPr id="3074" name="Picture 2" descr="“rothschilds”的图片搜索结果">
            <a:extLst>
              <a:ext uri="{FF2B5EF4-FFF2-40B4-BE49-F238E27FC236}">
                <a16:creationId xmlns:a16="http://schemas.microsoft.com/office/drawing/2014/main" id="{DAE7AD42-467A-486E-9331-C05DF2C08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83" y="2633795"/>
            <a:ext cx="4712366" cy="298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52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B211-B0AA-4748-914D-0C13E190D29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8DCB848-AD3C-4B3F-AFBE-058CCCDCA1B5}"/>
              </a:ext>
            </a:extLst>
          </p:cNvPr>
          <p:cNvSpPr>
            <a:spLocks noGrp="1"/>
          </p:cNvSpPr>
          <p:nvPr>
            <p:ph idx="1"/>
          </p:nvPr>
        </p:nvSpPr>
        <p:spPr>
          <a:xfrm>
            <a:off x="810000" y="2500583"/>
            <a:ext cx="10554574" cy="3636511"/>
          </a:xfrm>
        </p:spPr>
        <p:txBody>
          <a:bodyPr>
            <a:noAutofit/>
          </a:bodyPr>
          <a:lstStyle/>
          <a:p>
            <a:pPr>
              <a:lnSpc>
                <a:spcPct val="160000"/>
              </a:lnSpc>
            </a:pPr>
            <a:r>
              <a:rPr lang="en-US" sz="1600" dirty="0"/>
              <a:t>After the end of the Franco-Prussian War and the outbreak of the First World War, the Rothschilds became more than a century old. But after the end of World War I (1918), Rothschild quickly disappeared. Their failure to establish a foothold in the US financial market proved to be the main reason for their decline.</a:t>
            </a:r>
          </a:p>
          <a:p>
            <a:pPr>
              <a:lnSpc>
                <a:spcPct val="160000"/>
              </a:lnSpc>
            </a:pPr>
            <a:r>
              <a:rPr lang="en-US" sz="1600" dirty="0"/>
              <a:t>Many people already know that Rothschild’s influence on the world, especially the financial market, has been minimal. The N.M. Rothschild Group is still alive and has branches in 30 countries, including Paris and New York. In 2001, its profit was $134 million. Compared with Citigroup's $21 billion, it is not enough to get in the way. Although the wealth of ordinary people of the Rothschilds family is still difficult to reach, but their several major investment preferences and results throughout the history of the family's rise and fall, but also tells people that the Rothschild family as same as ordinary people will make mistakes.</a:t>
            </a:r>
          </a:p>
        </p:txBody>
      </p:sp>
    </p:spTree>
    <p:extLst>
      <p:ext uri="{BB962C8B-B14F-4D97-AF65-F5344CB8AC3E}">
        <p14:creationId xmlns:p14="http://schemas.microsoft.com/office/powerpoint/2010/main" val="6705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D939-FA9E-4898-A89C-7371FEDCE04B}"/>
              </a:ext>
            </a:extLst>
          </p:cNvPr>
          <p:cNvSpPr>
            <a:spLocks noGrp="1"/>
          </p:cNvSpPr>
          <p:nvPr>
            <p:ph type="title"/>
          </p:nvPr>
        </p:nvSpPr>
        <p:spPr/>
        <p:txBody>
          <a:bodyPr/>
          <a:lstStyle/>
          <a:p>
            <a:r>
              <a:rPr lang="en-US" dirty="0"/>
              <a:t>Grain goes to global</a:t>
            </a:r>
          </a:p>
        </p:txBody>
      </p:sp>
      <p:sp>
        <p:nvSpPr>
          <p:cNvPr id="3" name="Content Placeholder 2">
            <a:extLst>
              <a:ext uri="{FF2B5EF4-FFF2-40B4-BE49-F238E27FC236}">
                <a16:creationId xmlns:a16="http://schemas.microsoft.com/office/drawing/2014/main" id="{0F3E4889-3F31-42A7-8D0F-94F099E36557}"/>
              </a:ext>
            </a:extLst>
          </p:cNvPr>
          <p:cNvSpPr>
            <a:spLocks noGrp="1"/>
          </p:cNvSpPr>
          <p:nvPr>
            <p:ph idx="1"/>
          </p:nvPr>
        </p:nvSpPr>
        <p:spPr>
          <a:xfrm>
            <a:off x="540416" y="1417638"/>
            <a:ext cx="10554574" cy="3636511"/>
          </a:xfrm>
        </p:spPr>
        <p:txBody>
          <a:bodyPr/>
          <a:lstStyle/>
          <a:p>
            <a:pPr>
              <a:lnSpc>
                <a:spcPct val="150000"/>
              </a:lnSpc>
            </a:pPr>
            <a:r>
              <a:rPr lang="en-US" dirty="0"/>
              <a:t>“Grain” was an abstract commodity: something which was represented in particular places by endless varieties of rice, wheat, and other starches, but which could nonetheless be thought of as a single category of things, affecting each other through a loosely integrated global market. </a:t>
            </a:r>
          </a:p>
        </p:txBody>
      </p:sp>
      <p:pic>
        <p:nvPicPr>
          <p:cNvPr id="4098" name="Picture 2" descr="相关图片">
            <a:extLst>
              <a:ext uri="{FF2B5EF4-FFF2-40B4-BE49-F238E27FC236}">
                <a16:creationId xmlns:a16="http://schemas.microsoft.com/office/drawing/2014/main" id="{F1A60219-D525-4B7F-AA42-D56745308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3947062"/>
            <a:ext cx="4901514" cy="275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332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F44C-4464-4CFA-AFD0-1D4F4B529A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310B53-A9D8-41EA-BCBE-402A8436B17F}"/>
              </a:ext>
            </a:extLst>
          </p:cNvPr>
          <p:cNvSpPr>
            <a:spLocks noGrp="1"/>
          </p:cNvSpPr>
          <p:nvPr>
            <p:ph idx="1"/>
          </p:nvPr>
        </p:nvSpPr>
        <p:spPr/>
        <p:txBody>
          <a:bodyPr/>
          <a:lstStyle/>
          <a:p>
            <a:pPr>
              <a:lnSpc>
                <a:spcPct val="150000"/>
              </a:lnSpc>
            </a:pPr>
            <a:r>
              <a:rPr lang="en-US" dirty="0"/>
              <a:t>In today's society, grain is no longer merely a food to feed people, but is a commodity that can be hoarded, hyped, and profited. Under the influence of globalization and the neo-liberalism that accompanies it, there are many political and economic commercial interests behind the grain. What a country wants to produce and how consumers choose is no longer a matter of discretion, it is a necessity of the global grain architecture. Crops are no longer designed to meet basic human needs, but to exist in the market and sometimes even for political control.</a:t>
            </a:r>
          </a:p>
        </p:txBody>
      </p:sp>
    </p:spTree>
    <p:extLst>
      <p:ext uri="{BB962C8B-B14F-4D97-AF65-F5344CB8AC3E}">
        <p14:creationId xmlns:p14="http://schemas.microsoft.com/office/powerpoint/2010/main" val="18117679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508</TotalTime>
  <Words>1181</Words>
  <Application>Microsoft Macintosh PowerPoint</Application>
  <PresentationFormat>Widescreen</PresentationFormat>
  <Paragraphs>22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宋体</vt:lpstr>
      <vt:lpstr>Century Gothic</vt:lpstr>
      <vt:lpstr>Times New Roman</vt:lpstr>
      <vt:lpstr>Wingdings 2</vt:lpstr>
      <vt:lpstr>Quotable</vt:lpstr>
      <vt:lpstr>Making Modern Markets</vt:lpstr>
      <vt:lpstr>Silver and Gold in Mexico and Brazil</vt:lpstr>
      <vt:lpstr>PowerPoint Presentation</vt:lpstr>
      <vt:lpstr>The Metric Revolution</vt:lpstr>
      <vt:lpstr>PowerPoint Presentation</vt:lpstr>
      <vt:lpstr>From Court Bankers to Architects of the Modern World Market: The Rothschilds</vt:lpstr>
      <vt:lpstr>PowerPoint Presentation</vt:lpstr>
      <vt:lpstr>Grain goes to global</vt:lpstr>
      <vt:lpstr>PowerPoint Presentation</vt:lpstr>
      <vt:lpstr>How Time Got That Way</vt:lpstr>
      <vt:lpstr>PowerPoint Presentation</vt:lpstr>
      <vt:lpstr>THANK YOU</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Modern Markets</dc:title>
  <dc:creator>xiao wang</dc:creator>
  <cp:lastModifiedBy>Xiao Wang</cp:lastModifiedBy>
  <cp:revision>24</cp:revision>
  <dcterms:created xsi:type="dcterms:W3CDTF">2018-03-07T04:20:10Z</dcterms:created>
  <dcterms:modified xsi:type="dcterms:W3CDTF">2018-04-11T05:08:54Z</dcterms:modified>
</cp:coreProperties>
</file>