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7" r:id="rId2"/>
    <p:sldId id="281" r:id="rId3"/>
    <p:sldId id="269" r:id="rId4"/>
    <p:sldId id="280" r:id="rId5"/>
    <p:sldId id="273" r:id="rId6"/>
    <p:sldId id="275" r:id="rId7"/>
    <p:sldId id="296" r:id="rId8"/>
    <p:sldId id="295" r:id="rId9"/>
    <p:sldId id="274" r:id="rId10"/>
    <p:sldId id="276" r:id="rId11"/>
    <p:sldId id="279" r:id="rId12"/>
    <p:sldId id="258" r:id="rId13"/>
    <p:sldId id="259" r:id="rId14"/>
    <p:sldId id="271" r:id="rId15"/>
    <p:sldId id="261" r:id="rId16"/>
    <p:sldId id="263" r:id="rId17"/>
    <p:sldId id="265" r:id="rId18"/>
    <p:sldId id="278" r:id="rId19"/>
    <p:sldId id="267" r:id="rId20"/>
    <p:sldId id="282" r:id="rId21"/>
    <p:sldId id="297" r:id="rId22"/>
    <p:sldId id="299" r:id="rId23"/>
    <p:sldId id="298" r:id="rId24"/>
    <p:sldId id="288" r:id="rId25"/>
    <p:sldId id="289" r:id="rId26"/>
    <p:sldId id="290" r:id="rId27"/>
    <p:sldId id="291" r:id="rId28"/>
    <p:sldId id="286" r:id="rId29"/>
    <p:sldId id="285" r:id="rId30"/>
    <p:sldId id="287" r:id="rId31"/>
    <p:sldId id="283" r:id="rId32"/>
    <p:sldId id="284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238" autoAdjust="0"/>
  </p:normalViewPr>
  <p:slideViewPr>
    <p:cSldViewPr>
      <p:cViewPr varScale="1">
        <p:scale>
          <a:sx n="40" d="100"/>
          <a:sy n="40" d="100"/>
        </p:scale>
        <p:origin x="-4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D36E8-4546-4DCF-B963-58A34CF20EC7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4F887-1E68-4506-A8EB-C18698968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Gray</a:t>
            </a:r>
            <a:r>
              <a:rPr lang="en-US" baseline="0" dirty="0" smtClean="0"/>
              <a:t> Bars = Moderate Income/ White Bars are Low Income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4F887-1E68-4506-A8EB-C18698968F4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Kritzer</a:t>
            </a:r>
            <a:r>
              <a:rPr lang="en-US" dirty="0" smtClean="0"/>
              <a:t>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4F887-1E68-4506-A8EB-C18698968F4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Bogart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Vidmar</a:t>
            </a:r>
            <a:r>
              <a:rPr lang="en-US" baseline="0" dirty="0" smtClean="0"/>
              <a:t> data, from </a:t>
            </a:r>
            <a:r>
              <a:rPr lang="en-US" baseline="0" dirty="0" err="1" smtClean="0"/>
              <a:t>Kritzer</a:t>
            </a:r>
            <a:r>
              <a:rPr lang="en-US" baseline="0" dirty="0" smtClean="0"/>
              <a:t>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4F887-1E68-4506-A8EB-C18698968F4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DCD6-0540-4FA6-97E2-9364535BD2F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A6AC-5C27-4176-A271-BFC8E29BCA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DCD6-0540-4FA6-97E2-9364535BD2F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A6AC-5C27-4176-A271-BFC8E29BCA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DCD6-0540-4FA6-97E2-9364535BD2F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A6AC-5C27-4176-A271-BFC8E29BCA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DCD6-0540-4FA6-97E2-9364535BD2F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A6AC-5C27-4176-A271-BFC8E29BCA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DCD6-0540-4FA6-97E2-9364535BD2F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A6AC-5C27-4176-A271-BFC8E29BCA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DCD6-0540-4FA6-97E2-9364535BD2F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A6AC-5C27-4176-A271-BFC8E29BCA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DCD6-0540-4FA6-97E2-9364535BD2F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A6AC-5C27-4176-A271-BFC8E29BCA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DCD6-0540-4FA6-97E2-9364535BD2F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A6AC-5C27-4176-A271-BFC8E29BCA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DCD6-0540-4FA6-97E2-9364535BD2F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A6AC-5C27-4176-A271-BFC8E29BCA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DCD6-0540-4FA6-97E2-9364535BD2F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A6AC-5C27-4176-A271-BFC8E29BCA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DCD6-0540-4FA6-97E2-9364535BD2F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A6AC-5C27-4176-A271-BFC8E29BCA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5DCD6-0540-4FA6-97E2-9364535BD2F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6A6AC-5C27-4176-A271-BFC8E29BCA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1"/>
            <a:ext cx="8458200" cy="230505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2"/>
                </a:solidFill>
              </a:rPr>
              <a:t>LAWYER, n. One skilled in circumvention of the law. </a:t>
            </a:r>
            <a:endParaRPr lang="en-US" sz="60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162800" cy="1752600"/>
          </a:xfrm>
          <a:solidFill>
            <a:schemeClr val="bg1"/>
          </a:solidFill>
          <a:ln w="38100" cmpd="sng"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r"/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Ambrose Bierce </a:t>
            </a:r>
          </a:p>
          <a:p>
            <a:pPr algn="r"/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The Devil’s Dictionary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n\office machine\wpfil\CLASS\Judicial Process\powerpoint materials\lawyers\Pages from 3090_001-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01656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Attorney Status vs. Control of Client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912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457200" y="914400"/>
            <a:ext cx="1246632" cy="4724400"/>
          </a:xfrm>
          <a:prstGeom prst="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5638800"/>
            <a:ext cx="1676400" cy="10668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</a:rPr>
              <a:t>Status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10400" y="914400"/>
            <a:ext cx="1981200" cy="1219200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Control of Client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7391400" y="2133600"/>
            <a:ext cx="1371600" cy="4572000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9800" y="914400"/>
            <a:ext cx="4495800" cy="57912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</a:rPr>
              <a:t>Anti-trust</a:t>
            </a:r>
          </a:p>
          <a:p>
            <a:pPr algn="ctr"/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</a:rPr>
              <a:t>Securities</a:t>
            </a:r>
          </a:p>
          <a:p>
            <a:pPr algn="ctr"/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</a:rPr>
              <a:t>General Business</a:t>
            </a:r>
          </a:p>
          <a:p>
            <a:pPr algn="ctr"/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</a:rPr>
              <a:t>Trusts &amp; Estates</a:t>
            </a:r>
          </a:p>
          <a:p>
            <a:pPr algn="ctr"/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</a:rPr>
              <a:t>Employment</a:t>
            </a:r>
          </a:p>
          <a:p>
            <a:pPr algn="ctr"/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</a:rPr>
              <a:t>Divorce/Family</a:t>
            </a:r>
          </a:p>
          <a:p>
            <a:pPr algn="ctr"/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</a:rPr>
              <a:t>Immigration</a:t>
            </a:r>
          </a:p>
          <a:p>
            <a:pPr algn="ctr"/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</a:rPr>
              <a:t>Criminal Defense</a:t>
            </a:r>
            <a:endParaRPr lang="en-US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5400" b="1" dirty="0" smtClean="0"/>
              <a:t>Law as a </a:t>
            </a:r>
            <a:r>
              <a:rPr lang="en-US" sz="5400" b="1" u="sng" dirty="0" smtClean="0"/>
              <a:t>Profession</a:t>
            </a:r>
            <a:endParaRPr lang="en-US" sz="5400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334000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5100" b="1" dirty="0" smtClean="0">
                <a:solidFill>
                  <a:schemeClr val="accent2">
                    <a:lumMod val="50000"/>
                  </a:schemeClr>
                </a:solidFill>
              </a:rPr>
              <a:t>Characteristics of a profession:</a:t>
            </a:r>
          </a:p>
          <a:p>
            <a:pPr>
              <a:buNone/>
            </a:pPr>
            <a:r>
              <a:rPr lang="en-US" sz="51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en-US" sz="5100" b="1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US" sz="5100" b="1" dirty="0">
                <a:solidFill>
                  <a:schemeClr val="accent1">
                    <a:lumMod val="50000"/>
                  </a:schemeClr>
                </a:solidFill>
              </a:rPr>
              <a:t>public avowal of faith according to a traditional </a:t>
            </a:r>
            <a:r>
              <a:rPr lang="en-US" sz="5100" b="1" dirty="0" smtClean="0">
                <a:solidFill>
                  <a:schemeClr val="accent1">
                    <a:lumMod val="50000"/>
                  </a:schemeClr>
                </a:solidFill>
              </a:rPr>
              <a:t>formula, or </a:t>
            </a:r>
            <a:endParaRPr lang="en-US" sz="51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5100" b="1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sz="5100" b="1" dirty="0">
                <a:solidFill>
                  <a:schemeClr val="accent1">
                    <a:lumMod val="50000"/>
                  </a:schemeClr>
                </a:solidFill>
              </a:rPr>
              <a:t>taking of vows on joining a religious </a:t>
            </a:r>
            <a:r>
              <a:rPr lang="en-US" sz="5100" b="1" dirty="0" smtClean="0">
                <a:solidFill>
                  <a:schemeClr val="accent1">
                    <a:lumMod val="50000"/>
                  </a:schemeClr>
                </a:solidFill>
              </a:rPr>
              <a:t>order, or</a:t>
            </a:r>
            <a:endParaRPr lang="en-US" sz="51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5100" b="1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sz="5100" b="1" dirty="0">
                <a:solidFill>
                  <a:schemeClr val="accent1">
                    <a:lumMod val="50000"/>
                  </a:schemeClr>
                </a:solidFill>
              </a:rPr>
              <a:t>body of people in a learned </a:t>
            </a:r>
            <a:r>
              <a:rPr lang="en-US" sz="5100" b="1" dirty="0" smtClean="0">
                <a:solidFill>
                  <a:schemeClr val="accent1">
                    <a:lumMod val="50000"/>
                  </a:schemeClr>
                </a:solidFill>
              </a:rPr>
              <a:t>occupation, or </a:t>
            </a:r>
            <a:endParaRPr lang="en-US" sz="51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5100" b="1" dirty="0" smtClean="0">
                <a:solidFill>
                  <a:schemeClr val="accent1">
                    <a:lumMod val="50000"/>
                  </a:schemeClr>
                </a:solidFill>
              </a:rPr>
              <a:t>An </a:t>
            </a:r>
            <a:r>
              <a:rPr lang="en-US" sz="5100" b="1" dirty="0">
                <a:solidFill>
                  <a:schemeClr val="accent1">
                    <a:lumMod val="50000"/>
                  </a:schemeClr>
                </a:solidFill>
              </a:rPr>
              <a:t>occupation requiring special </a:t>
            </a:r>
            <a:r>
              <a:rPr lang="en-US" sz="5100" b="1" dirty="0" smtClean="0">
                <a:solidFill>
                  <a:schemeClr val="accent1">
                    <a:lumMod val="50000"/>
                  </a:schemeClr>
                </a:solidFill>
              </a:rPr>
              <a:t>education.</a:t>
            </a:r>
            <a:endParaRPr lang="en-US" sz="51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5400" b="1" dirty="0" smtClean="0"/>
              <a:t>Law as a </a:t>
            </a:r>
            <a:r>
              <a:rPr lang="en-US" sz="5400" b="1" u="sng" dirty="0" smtClean="0"/>
              <a:t>Profession</a:t>
            </a:r>
            <a:endParaRPr lang="en-US" sz="5400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257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Characteristics of a profession: 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Self-direction</a:t>
            </a:r>
          </a:p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ducation</a:t>
            </a:r>
            <a:endParaRPr lang="en-US" sz="4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Fiduciary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duty</a:t>
            </a:r>
          </a:p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arriers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to entry</a:t>
            </a:r>
          </a:p>
          <a:p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Organized to discipline its members</a:t>
            </a:r>
            <a:endParaRPr lang="en-U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8153400" cy="59093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</a:rPr>
              <a:t>A countryman between two lawyers is like a fish between two cats.</a:t>
            </a:r>
          </a:p>
          <a:p>
            <a:r>
              <a:rPr lang="en-US" sz="5400" b="1" dirty="0" smtClean="0">
                <a:solidFill>
                  <a:schemeClr val="accent3">
                    <a:lumMod val="50000"/>
                  </a:schemeClr>
                </a:solidFill>
              </a:rPr>
              <a:t>Necessity knows no law; I know some attorneys of the same.</a:t>
            </a:r>
          </a:p>
          <a:p>
            <a:r>
              <a:rPr lang="en-US" sz="5400" b="1" dirty="0" smtClean="0">
                <a:solidFill>
                  <a:srgbClr val="7030A0"/>
                </a:solidFill>
              </a:rPr>
              <a:t>			</a:t>
            </a:r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Benjamin Franklin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2971800"/>
            <a:ext cx="7924800" cy="0"/>
          </a:xfrm>
          <a:prstGeom prst="line">
            <a:avLst/>
          </a:prstGeom>
          <a:ln w="508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457201"/>
            <a:ext cx="8458200" cy="42473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</a:rPr>
              <a:t>Lawyers on opposite sides of a case are like the two parts of shears; they cut what comes between them, but not each other.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</a:rPr>
              <a:t>				</a:t>
            </a:r>
            <a:endParaRPr lang="en-US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67200" y="4800600"/>
            <a:ext cx="4191000" cy="1524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</a:rPr>
              <a:t>Daniel Webster</a:t>
            </a:r>
            <a:endParaRPr lang="en-US" sz="48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8077200" cy="47089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chemeClr val="tx2"/>
                </a:solidFill>
              </a:rPr>
              <a:t>If the laws could speak for themselves, they would complain of the lawyers in the first place.</a:t>
            </a:r>
            <a:r>
              <a:rPr lang="en-US" sz="6000" b="1" dirty="0" smtClean="0">
                <a:solidFill>
                  <a:srgbClr val="7030A0"/>
                </a:solidFill>
              </a:rPr>
              <a:t> </a:t>
            </a:r>
            <a:r>
              <a:rPr lang="en-US" sz="5400" b="1" dirty="0" smtClean="0">
                <a:solidFill>
                  <a:srgbClr val="7030A0"/>
                </a:solidFill>
              </a:rPr>
              <a:t> </a:t>
            </a:r>
            <a:r>
              <a:rPr lang="en-US" sz="5400" b="1" dirty="0">
                <a:solidFill>
                  <a:srgbClr val="7030A0"/>
                </a:solidFill>
              </a:rPr>
              <a:t>	</a:t>
            </a:r>
            <a:r>
              <a:rPr lang="en-US" sz="5400" b="1" dirty="0" smtClean="0">
                <a:solidFill>
                  <a:srgbClr val="7030A0"/>
                </a:solidFill>
              </a:rPr>
              <a:t>			</a:t>
            </a:r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53000" y="5257800"/>
            <a:ext cx="3657600" cy="914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Lord Halifax</a:t>
            </a:r>
            <a:endParaRPr lang="en-US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0"/>
            <a:ext cx="7924800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</a:rPr>
              <a:t>Make crime pay. </a:t>
            </a:r>
          </a:p>
          <a:p>
            <a:r>
              <a:rPr lang="en-US" sz="5400" b="1" dirty="0" smtClean="0">
                <a:solidFill>
                  <a:schemeClr val="tx2"/>
                </a:solidFill>
              </a:rPr>
              <a:t>Become a lawyer.</a:t>
            </a:r>
          </a:p>
          <a:p>
            <a:pPr algn="r"/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Will Rogers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001000" cy="29718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A lawyer with a briefcase can steal more than a thousand men with guns.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					Mario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</a:rPr>
              <a:t>Puzo</a:t>
            </a:r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581400"/>
          </a:xfrm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14401"/>
            <a:ext cx="8610600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chemeClr val="tx2"/>
                </a:solidFill>
              </a:rPr>
              <a:t>A lawyer is a gentleman who rescues your estate from your enemies and keeps it for himself. </a:t>
            </a:r>
            <a:r>
              <a:rPr lang="en-US" sz="5400" b="1" dirty="0" smtClean="0">
                <a:solidFill>
                  <a:schemeClr val="tx2"/>
                </a:solidFill>
              </a:rPr>
              <a:t> </a:t>
            </a:r>
            <a:endParaRPr lang="en-US" sz="5400" b="1" dirty="0">
              <a:solidFill>
                <a:schemeClr val="tx2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4191000" y="4800600"/>
            <a:ext cx="4648200" cy="1298448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Lord Brougham</a:t>
            </a:r>
            <a:endParaRPr lang="en-US" sz="54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14399"/>
            <a:ext cx="8229600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</a:rPr>
              <a:t>Lawyer: One who protects us from robbers by taking away the temptation.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0" y="4724400"/>
            <a:ext cx="4648200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H. L. Mencken</a:t>
            </a:r>
            <a:endParaRPr lang="en-US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3840162"/>
          </a:xfrm>
          <a:solidFill>
            <a:schemeClr val="bg1"/>
          </a:solidFill>
          <a:ln w="60325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A Rabbi, a Priest and a Lawyer walk into a bar …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800" b="1" i="1" dirty="0" smtClean="0"/>
              <a:t>Bates v. State Bar of Arizona </a:t>
            </a:r>
            <a:r>
              <a:rPr lang="en-US" sz="4800" b="1" dirty="0" smtClean="0"/>
              <a:t>(1977)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5626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Until 1977,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most states prohibited attorneys from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advertising.</a:t>
            </a:r>
          </a:p>
          <a:p>
            <a:pPr>
              <a:buNone/>
            </a:pP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In </a:t>
            </a:r>
            <a:r>
              <a:rPr lang="en-US" sz="4400" b="1" i="1" dirty="0" smtClean="0">
                <a:solidFill>
                  <a:schemeClr val="accent1">
                    <a:lumMod val="50000"/>
                  </a:schemeClr>
                </a:solidFill>
              </a:rPr>
              <a:t>Bates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, the U.S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Sup. Ct. found that the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First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Amendment free speech interests of lawyer advertisers were greater than suppression of “unnecessary” litigation and maintenance of profession’s image. </a:t>
            </a:r>
            <a:endParaRPr lang="en-U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How Often Do Americans </a:t>
            </a:r>
            <a:br>
              <a:rPr lang="en-US" b="1" dirty="0" smtClean="0"/>
            </a:br>
            <a:r>
              <a:rPr lang="en-US" b="1" dirty="0" smtClean="0"/>
              <a:t>Use Attorneys?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/>
              <a:t>Proper context: Disputes and Relationships</a:t>
            </a:r>
          </a:p>
          <a:p>
            <a:pPr>
              <a:buNone/>
            </a:pPr>
            <a:r>
              <a:rPr lang="en-US" sz="4400" b="1" dirty="0" smtClean="0"/>
              <a:t>As the next two slides show, people are relatively unlikely to go to attorneys and do so after attempting other solutions</a:t>
            </a: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evelopment of dispute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384" y="0"/>
            <a:ext cx="9119616" cy="6858000"/>
          </a:xfrm>
        </p:spPr>
      </p:pic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Disputing Pyramid</a:t>
            </a:r>
            <a:endParaRPr lang="en-US" b="1" dirty="0"/>
          </a:p>
        </p:txBody>
      </p:sp>
      <p:pic>
        <p:nvPicPr>
          <p:cNvPr id="6" name="Content Placeholder 3" descr="disputing pyramid 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838200"/>
            <a:ext cx="9144000" cy="6019800"/>
          </a:xfrm>
        </p:spPr>
      </p:pic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s from kritzer-use of lawyers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100" dirty="0" smtClean="0"/>
              <a:t>Gray Bars = Moderate Income/ </a:t>
            </a:r>
            <a:br>
              <a:rPr lang="en-US" sz="3100" dirty="0" smtClean="0"/>
            </a:br>
            <a:r>
              <a:rPr lang="en-US" sz="3100" dirty="0" smtClean="0"/>
              <a:t>White Bars are Low Income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s from kritzer-use of lawyers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3200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  <a:t>Do Americans Use Lawyers </a:t>
            </a:r>
            <a:b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  <a:t>More than Others?</a:t>
            </a:r>
            <a:endParaRPr lang="en-US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ntari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8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04800"/>
            <a:ext cx="8686800" cy="4893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5200" b="1" dirty="0" smtClean="0">
                <a:solidFill>
                  <a:schemeClr val="tx2"/>
                </a:solidFill>
              </a:rPr>
              <a:t>“And God said: 'Let there be Satan, so people don't blame everything on me. And let there be lawyers, so people don't blame everything on Satan'.”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4495800" y="5257800"/>
            <a:ext cx="4419600" cy="1143000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George Burns</a:t>
            </a:r>
            <a:endParaRPr lang="en-US" sz="54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8763000" cy="664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743200"/>
            <a:ext cx="196215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Who uses lawyers?</a:t>
            </a:r>
            <a:br>
              <a:rPr lang="en-US" b="1" dirty="0" smtClean="0"/>
            </a:br>
            <a:r>
              <a:rPr lang="en-US" b="1" dirty="0" smtClean="0"/>
              <a:t>US v. Australia (by issue)</a:t>
            </a:r>
            <a:endParaRPr lang="en-US" b="1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11430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743200"/>
            <a:ext cx="196215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Who uses lawyers?</a:t>
            </a:r>
            <a:br>
              <a:rPr lang="en-US" b="1" dirty="0" smtClean="0"/>
            </a:br>
            <a:r>
              <a:rPr lang="en-US" b="1" dirty="0" smtClean="0"/>
              <a:t>US v. Australia (by stakes)</a:t>
            </a:r>
            <a:endParaRPr lang="en-US" b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1219200"/>
            <a:ext cx="822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2288" y="5029200"/>
            <a:ext cx="5486400" cy="914400"/>
          </a:xfrm>
        </p:spPr>
        <p:txBody>
          <a:bodyPr>
            <a:normAutofit/>
          </a:bodyPr>
          <a:lstStyle/>
          <a:p>
            <a:pPr algn="r"/>
            <a:endParaRPr lang="en-US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2288" y="5486400"/>
            <a:ext cx="6742112" cy="1066800"/>
          </a:xfr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r"/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Luke 11:52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04800"/>
            <a:ext cx="8077200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"Alas for you lawyers, You have taken away the key of knowledge. You did not go in yourselves and those who were on their way in, you stopped</a:t>
            </a:r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</a:rPr>
              <a:t>."</a:t>
            </a:r>
            <a:endParaRPr lang="en-US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94456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# of Lawyers v. General Population</a:t>
            </a:r>
            <a:endParaRPr lang="en-US" b="1" dirty="0"/>
          </a:p>
        </p:txBody>
      </p:sp>
      <p:pic>
        <p:nvPicPr>
          <p:cNvPr id="1026" name="Picture 2" descr="C:\Users\Dan\office machine\wpfil\CLASS\Judicial Process\powerpoint materials\lawyers\Pages from 3090_001-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8382000" cy="5791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How much do lawyers make?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10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/>
              <a:t>Nationally:</a:t>
            </a:r>
          </a:p>
          <a:p>
            <a:pPr>
              <a:buNone/>
            </a:pPr>
            <a:r>
              <a:rPr lang="en-US" sz="4400" b="1" dirty="0" smtClean="0"/>
              <a:t>	</a:t>
            </a: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</a:rPr>
              <a:t>Mean wage: $129,020</a:t>
            </a:r>
          </a:p>
          <a:p>
            <a:pPr>
              <a:buNone/>
            </a:pP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</a:rPr>
              <a:t>Median wage: $113,240</a:t>
            </a:r>
          </a:p>
          <a:p>
            <a:pPr>
              <a:buNone/>
            </a:pPr>
            <a:r>
              <a:rPr lang="en-US" sz="4400" b="1" dirty="0" smtClean="0"/>
              <a:t>Utah:</a:t>
            </a:r>
          </a:p>
          <a:p>
            <a:pPr>
              <a:buNone/>
            </a:pPr>
            <a:r>
              <a:rPr lang="en-US" sz="4400" b="1" dirty="0" smtClean="0"/>
              <a:t>	</a:t>
            </a: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</a:rPr>
              <a:t>Mean wage: $120,150</a:t>
            </a:r>
          </a:p>
          <a:p>
            <a:pPr>
              <a:buNone/>
            </a:pP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</a:rPr>
              <a:t>Median wage: $100,660</a:t>
            </a:r>
          </a:p>
          <a:p>
            <a:pPr>
              <a:buNone/>
            </a:pPr>
            <a:r>
              <a:rPr lang="en-US" b="1" dirty="0" smtClean="0"/>
              <a:t>Source: Bureau of Labor Statistics, May 2009</a:t>
            </a:r>
            <a:r>
              <a:rPr lang="en-US" dirty="0" smtClean="0"/>
              <a:t>	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an\office machine\wpfil\CLASS\Judicial Process\powerpoint materials\lawyers\Pages from 3090_001-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" y="152400"/>
            <a:ext cx="9119616" cy="6705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Fals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  <p:tag name="TPFULLVERSION" val="4.2.3.2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2339</TotalTime>
  <Words>427</Words>
  <Application>Microsoft Office PowerPoint</Application>
  <PresentationFormat>On-screen Show (4:3)</PresentationFormat>
  <Paragraphs>73</Paragraphs>
  <Slides>32</Slides>
  <Notes>3</Notes>
  <HiddenSlides>12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LAWYER, n. One skilled in circumvention of the law. </vt:lpstr>
      <vt:lpstr>A Rabbi, a Priest and a Lawyer walk into a bar …</vt:lpstr>
      <vt:lpstr>Slide 3</vt:lpstr>
      <vt:lpstr>Slide 4</vt:lpstr>
      <vt:lpstr># of Lawyers v. General Population</vt:lpstr>
      <vt:lpstr>How much do lawyers make?</vt:lpstr>
      <vt:lpstr>Slide 7</vt:lpstr>
      <vt:lpstr>Slide 8</vt:lpstr>
      <vt:lpstr>Slide 9</vt:lpstr>
      <vt:lpstr>Slide 10</vt:lpstr>
      <vt:lpstr>Attorney Status vs. Control of Client </vt:lpstr>
      <vt:lpstr>Law as a Profession</vt:lpstr>
      <vt:lpstr>Law as a Profession</vt:lpstr>
      <vt:lpstr>Slide 14</vt:lpstr>
      <vt:lpstr>Slide 15</vt:lpstr>
      <vt:lpstr>Slide 16</vt:lpstr>
      <vt:lpstr>A lawyer with a briefcase can steal more than a thousand men with guns.      Mario Puzo</vt:lpstr>
      <vt:lpstr>Slide 18</vt:lpstr>
      <vt:lpstr>Slide 19</vt:lpstr>
      <vt:lpstr>Bates v. State Bar of Arizona (1977)</vt:lpstr>
      <vt:lpstr>How Often Do Americans  Use Attorneys?</vt:lpstr>
      <vt:lpstr>Slide 22</vt:lpstr>
      <vt:lpstr>Disputing Pyramid</vt:lpstr>
      <vt:lpstr>Gray Bars = Moderate Income/  White Bars are Low Income</vt:lpstr>
      <vt:lpstr>Slide 25</vt:lpstr>
      <vt:lpstr>Do Americans Use Lawyers  More than Others?</vt:lpstr>
      <vt:lpstr>Slide 27</vt:lpstr>
      <vt:lpstr>Slide 28</vt:lpstr>
      <vt:lpstr>Slide 29</vt:lpstr>
      <vt:lpstr>Slide 30</vt:lpstr>
      <vt:lpstr>Who uses lawyers? US v. Australia (by issue)</vt:lpstr>
      <vt:lpstr>Who uses lawyers? US v. Australia (by stakes)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Lawyers</dc:title>
  <dc:creator>Dan</dc:creator>
  <cp:lastModifiedBy>Daniel Levin</cp:lastModifiedBy>
  <cp:revision>7</cp:revision>
  <dcterms:created xsi:type="dcterms:W3CDTF">2010-10-04T21:41:13Z</dcterms:created>
  <dcterms:modified xsi:type="dcterms:W3CDTF">2011-09-27T21:36:09Z</dcterms:modified>
</cp:coreProperties>
</file>