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Default Extension="vml" ContentType="application/vnd.openxmlformats-officedocument.vmlDrawing"/>
  <Override PartName="/ppt/tags/tag2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70" r:id="rId5"/>
    <p:sldId id="271" r:id="rId6"/>
    <p:sldId id="263" r:id="rId7"/>
    <p:sldId id="257" r:id="rId8"/>
    <p:sldId id="258" r:id="rId9"/>
    <p:sldId id="269" r:id="rId10"/>
    <p:sldId id="268" r:id="rId11"/>
    <p:sldId id="262" r:id="rId12"/>
    <p:sldId id="264" r:id="rId13"/>
    <p:sldId id="265" r:id="rId14"/>
    <p:sldId id="272" r:id="rId15"/>
    <p:sldId id="273" r:id="rId16"/>
    <p:sldId id="267" r:id="rId17"/>
    <p:sldId id="266" r:id="rId18"/>
    <p:sldId id="259" r:id="rId19"/>
    <p:sldId id="274" r:id="rId20"/>
    <p:sldId id="277" r:id="rId21"/>
    <p:sldId id="276" r:id="rId22"/>
    <p:sldId id="278" r:id="rId23"/>
    <p:sldId id="279" r:id="rId24"/>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96" y="-12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B865DA-6682-475F-ACD4-DCE329624CB1}" type="datetimeFigureOut">
              <a:rPr lang="en-US" smtClean="0"/>
              <a:pPr/>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B865DA-6682-475F-ACD4-DCE329624CB1}" type="datetimeFigureOut">
              <a:rPr lang="en-US" smtClean="0"/>
              <a:pPr/>
              <a:t>2/18/11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B865DA-6682-475F-ACD4-DCE329624CB1}" type="datetimeFigureOut">
              <a:rPr lang="en-US" smtClean="0"/>
              <a:pPr/>
              <a:t>2/18/11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B865DA-6682-475F-ACD4-DCE329624CB1}" type="datetimeFigureOut">
              <a:rPr lang="en-US" smtClean="0"/>
              <a:pPr/>
              <a:t>2/18/11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B865DA-6682-475F-ACD4-DCE329624CB1}" type="datetimeFigureOut">
              <a:rPr lang="en-US" smtClean="0"/>
              <a:pPr/>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B865DA-6682-475F-ACD4-DCE329624CB1}" type="datetimeFigureOut">
              <a:rPr lang="en-US" smtClean="0"/>
              <a:pPr/>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865DA-6682-475F-ACD4-DCE329624CB1}" type="datetimeFigureOut">
              <a:rPr lang="en-US" smtClean="0"/>
              <a:pPr/>
              <a:t>2/18/11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29A21-535A-43CC-BD1C-1BCE0B9A95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lstStyle/>
          <a:p>
            <a:r>
              <a:rPr lang="en-US" b="1" dirty="0" smtClean="0"/>
              <a:t>Sedition</a:t>
            </a:r>
            <a:endParaRPr lang="en-US" b="1" dirty="0"/>
          </a:p>
        </p:txBody>
      </p:sp>
      <p:sp>
        <p:nvSpPr>
          <p:cNvPr id="3" name="Subtitle 2"/>
          <p:cNvSpPr>
            <a:spLocks noGrp="1"/>
          </p:cNvSpPr>
          <p:nvPr>
            <p:ph type="subTitle" idx="1"/>
          </p:nvPr>
        </p:nvSpPr>
        <p:spPr/>
        <p:txBody>
          <a:bodyPr/>
          <a:lstStyle/>
          <a:p>
            <a:endParaRPr lang="en-US"/>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dirty="0" smtClean="0"/>
              <a:t>Holmes’ dissent in </a:t>
            </a:r>
            <a:r>
              <a:rPr lang="en-US" b="1" i="1" dirty="0" smtClean="0"/>
              <a:t>Abrams</a:t>
            </a:r>
            <a:r>
              <a:rPr lang="en-US" i="1" dirty="0" smtClean="0"/>
              <a:t/>
            </a:r>
            <a:br>
              <a:rPr lang="en-US" i="1" dirty="0" smtClean="0"/>
            </a:br>
            <a:r>
              <a:rPr lang="en-US" b="1" dirty="0" smtClean="0"/>
              <a:t>A classic of Pragmatist thought</a:t>
            </a:r>
            <a:endParaRPr lang="en-US" b="1" dirty="0"/>
          </a:p>
        </p:txBody>
      </p:sp>
      <p:sp>
        <p:nvSpPr>
          <p:cNvPr id="3" name="Content Placeholder 2"/>
          <p:cNvSpPr>
            <a:spLocks noGrp="1"/>
          </p:cNvSpPr>
          <p:nvPr>
            <p:ph idx="1"/>
          </p:nvPr>
        </p:nvSpPr>
        <p:spPr>
          <a:xfrm>
            <a:off x="228600" y="1600200"/>
            <a:ext cx="8610600" cy="4876800"/>
          </a:xfrm>
          <a:solidFill>
            <a:schemeClr val="bg1">
              <a:lumMod val="95000"/>
            </a:schemeClr>
          </a:solidFill>
        </p:spPr>
        <p:txBody>
          <a:bodyPr>
            <a:normAutofit/>
          </a:bodyPr>
          <a:lstStyle/>
          <a:p>
            <a:pPr>
              <a:buNone/>
            </a:pPr>
            <a:r>
              <a:rPr lang="en-US" sz="4400" b="1" dirty="0" smtClean="0">
                <a:solidFill>
                  <a:schemeClr val="tx2"/>
                </a:solidFill>
              </a:rPr>
              <a:t>“the best test of truth is the power of the thought to get itself accepted in the competition of the market ... That at any rate is the theory of our Constitution. It is an experiment, as all life is an experiment.”</a:t>
            </a:r>
            <a:endParaRPr lang="en-US" sz="4400" b="1" dirty="0">
              <a:solidFill>
                <a:schemeClr val="tx2"/>
              </a:solidFill>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Bad Tendency Test</a:t>
            </a:r>
            <a:endParaRPr lang="en-US" dirty="0"/>
          </a:p>
        </p:txBody>
      </p:sp>
      <p:sp>
        <p:nvSpPr>
          <p:cNvPr id="3" name="Content Placeholder 2"/>
          <p:cNvSpPr>
            <a:spLocks noGrp="1"/>
          </p:cNvSpPr>
          <p:nvPr>
            <p:ph idx="1"/>
          </p:nvPr>
        </p:nvSpPr>
        <p:spPr>
          <a:xfrm>
            <a:off x="228600" y="1600200"/>
            <a:ext cx="8686800" cy="4876800"/>
          </a:xfrm>
          <a:solidFill>
            <a:schemeClr val="bg1">
              <a:lumMod val="95000"/>
            </a:schemeClr>
          </a:solidFill>
        </p:spPr>
        <p:txBody>
          <a:bodyPr>
            <a:normAutofit/>
          </a:bodyPr>
          <a:lstStyle/>
          <a:p>
            <a:pPr>
              <a:buNone/>
            </a:pPr>
            <a:r>
              <a:rPr lang="en-US" sz="4400" b="1" dirty="0" smtClean="0">
                <a:solidFill>
                  <a:schemeClr val="tx2"/>
                </a:solidFill>
              </a:rPr>
              <a:t>Even a tendency to obstruct government justifies prosecution </a:t>
            </a:r>
          </a:p>
          <a:p>
            <a:pPr>
              <a:buNone/>
            </a:pPr>
            <a:r>
              <a:rPr lang="en-US" sz="4400" b="1" dirty="0" smtClean="0">
                <a:solidFill>
                  <a:schemeClr val="tx2"/>
                </a:solidFill>
              </a:rPr>
              <a:t>Government can extinguish spark before it becomes a flame</a:t>
            </a:r>
            <a:endParaRPr lang="en-US" sz="4400" b="1" dirty="0" smtClean="0"/>
          </a:p>
          <a:p>
            <a:r>
              <a:rPr lang="en-US" sz="4400" b="1" i="1" dirty="0" smtClean="0">
                <a:solidFill>
                  <a:schemeClr val="accent2">
                    <a:lumMod val="50000"/>
                  </a:schemeClr>
                </a:solidFill>
              </a:rPr>
              <a:t>Abrams v. US</a:t>
            </a:r>
            <a:r>
              <a:rPr lang="en-US" sz="4400" b="1" dirty="0" smtClean="0">
                <a:solidFill>
                  <a:schemeClr val="accent2">
                    <a:lumMod val="50000"/>
                  </a:schemeClr>
                </a:solidFill>
              </a:rPr>
              <a:t> (1919) </a:t>
            </a:r>
          </a:p>
          <a:p>
            <a:r>
              <a:rPr lang="en-US" sz="4400" b="1" i="1" dirty="0" err="1" smtClean="0">
                <a:solidFill>
                  <a:schemeClr val="accent2">
                    <a:lumMod val="50000"/>
                  </a:schemeClr>
                </a:solidFill>
              </a:rPr>
              <a:t>Gitlow</a:t>
            </a:r>
            <a:r>
              <a:rPr lang="en-US" sz="4400" b="1" i="1" dirty="0" smtClean="0">
                <a:solidFill>
                  <a:schemeClr val="accent2">
                    <a:lumMod val="50000"/>
                  </a:schemeClr>
                </a:solidFill>
              </a:rPr>
              <a:t> v. US</a:t>
            </a:r>
            <a:r>
              <a:rPr lang="en-US" sz="4400" b="1" dirty="0" smtClean="0">
                <a:solidFill>
                  <a:schemeClr val="accent2">
                    <a:lumMod val="50000"/>
                  </a:schemeClr>
                </a:solidFill>
              </a:rPr>
              <a:t> (1925)</a:t>
            </a:r>
          </a:p>
          <a:p>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err="1" smtClean="0"/>
              <a:t>Gitlow</a:t>
            </a:r>
            <a:r>
              <a:rPr lang="en-US" b="1" dirty="0" smtClean="0"/>
              <a:t> v. New York</a:t>
            </a:r>
            <a:endParaRPr lang="en-US" b="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Dennis v. U.S.</a:t>
            </a:r>
            <a:endParaRPr lang="en-US"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a:solidFill>
            <a:schemeClr val="bg1"/>
          </a:solidFill>
        </p:spPr>
        <p:txBody>
          <a:bodyPr/>
          <a:lstStyle/>
          <a:p>
            <a:r>
              <a:rPr lang="en-US" b="1" dirty="0" smtClean="0"/>
              <a:t>Jackson in </a:t>
            </a:r>
            <a:r>
              <a:rPr lang="en-US" b="1" i="1" dirty="0" smtClean="0"/>
              <a:t>Dennis</a:t>
            </a:r>
            <a:endParaRPr lang="en-US" dirty="0"/>
          </a:p>
        </p:txBody>
      </p:sp>
      <p:sp>
        <p:nvSpPr>
          <p:cNvPr id="5" name="Content Placeholder 4"/>
          <p:cNvSpPr>
            <a:spLocks noGrp="1"/>
          </p:cNvSpPr>
          <p:nvPr>
            <p:ph idx="1"/>
          </p:nvPr>
        </p:nvSpPr>
        <p:spPr>
          <a:xfrm>
            <a:off x="152400" y="1066800"/>
            <a:ext cx="8763000" cy="5410200"/>
          </a:xfrm>
          <a:solidFill>
            <a:schemeClr val="bg1">
              <a:lumMod val="95000"/>
            </a:schemeClr>
          </a:solidFill>
        </p:spPr>
        <p:txBody>
          <a:bodyPr>
            <a:normAutofit/>
          </a:bodyPr>
          <a:lstStyle/>
          <a:p>
            <a:pPr>
              <a:buNone/>
            </a:pPr>
            <a:r>
              <a:rPr lang="en-US" sz="3600" b="1" dirty="0" smtClean="0"/>
              <a:t>“The statute before us repeats a pattern, originally devised to combat the wave of anarchistic terrorism that plagued this country about the turn of the century,</a:t>
            </a:r>
            <a:r>
              <a:rPr lang="en-US" sz="3600" b="1" baseline="30000" dirty="0" smtClean="0"/>
              <a:t> </a:t>
            </a:r>
            <a:r>
              <a:rPr lang="en-US" sz="3600" b="1" dirty="0" smtClean="0"/>
              <a:t> which lags at least two generations behind Communist Party techniques … Anarchism's sporadic and uncoordinated acts of terror were not integrated with an effective revolutionary machine”</a:t>
            </a:r>
          </a:p>
          <a:p>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1"/>
          </a:solidFill>
        </p:spPr>
        <p:txBody>
          <a:bodyPr/>
          <a:lstStyle/>
          <a:p>
            <a:r>
              <a:rPr lang="en-US" b="1" dirty="0" smtClean="0"/>
              <a:t>Jackson in </a:t>
            </a:r>
            <a:r>
              <a:rPr lang="en-US" b="1" i="1" dirty="0" smtClean="0"/>
              <a:t>Dennis</a:t>
            </a:r>
            <a:endParaRPr lang="en-US" b="1" i="1" dirty="0"/>
          </a:p>
        </p:txBody>
      </p:sp>
      <p:sp>
        <p:nvSpPr>
          <p:cNvPr id="3" name="Content Placeholder 2"/>
          <p:cNvSpPr>
            <a:spLocks noGrp="1"/>
          </p:cNvSpPr>
          <p:nvPr>
            <p:ph idx="1"/>
          </p:nvPr>
        </p:nvSpPr>
        <p:spPr>
          <a:xfrm>
            <a:off x="228600" y="1295400"/>
            <a:ext cx="8686800" cy="5105400"/>
          </a:xfrm>
          <a:solidFill>
            <a:schemeClr val="bg1">
              <a:lumMod val="95000"/>
            </a:schemeClr>
          </a:solidFill>
        </p:spPr>
        <p:txBody>
          <a:bodyPr>
            <a:noAutofit/>
          </a:bodyPr>
          <a:lstStyle/>
          <a:p>
            <a:pPr>
              <a:buNone/>
            </a:pPr>
            <a:r>
              <a:rPr lang="en-US" sz="4200" b="1" dirty="0" smtClean="0"/>
              <a:t>“the Communist stratagem outwits the anti-anarchist pattern of statute aimed against "overthrow by force and violence" if qualified by the doctrine that only "clear and present danger" of accomplishing that result will sustain the prosecution.”</a:t>
            </a:r>
            <a:endParaRPr lang="en-US" sz="4200" b="1"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Action, not Advocacy</a:t>
            </a:r>
            <a:endParaRPr lang="en-US" sz="5400" dirty="0"/>
          </a:p>
        </p:txBody>
      </p:sp>
      <p:sp>
        <p:nvSpPr>
          <p:cNvPr id="3" name="Content Placeholder 2"/>
          <p:cNvSpPr>
            <a:spLocks noGrp="1"/>
          </p:cNvSpPr>
          <p:nvPr>
            <p:ph idx="1"/>
          </p:nvPr>
        </p:nvSpPr>
        <p:spPr>
          <a:xfrm>
            <a:off x="304800" y="1600200"/>
            <a:ext cx="8610600" cy="4876800"/>
          </a:xfrm>
          <a:solidFill>
            <a:schemeClr val="bg1">
              <a:lumMod val="95000"/>
            </a:schemeClr>
          </a:solidFill>
        </p:spPr>
        <p:txBody>
          <a:bodyPr>
            <a:normAutofit lnSpcReduction="10000"/>
          </a:bodyPr>
          <a:lstStyle/>
          <a:p>
            <a:pPr>
              <a:buNone/>
            </a:pPr>
            <a:r>
              <a:rPr lang="en-US" sz="4400" b="1" dirty="0" smtClean="0">
                <a:solidFill>
                  <a:schemeClr val="tx2"/>
                </a:solidFill>
              </a:rPr>
              <a:t>Constitution protects advocacy and teaching of revolution, but prohibits advocacy of specific illegal actions</a:t>
            </a:r>
          </a:p>
          <a:p>
            <a:pPr>
              <a:buNone/>
            </a:pPr>
            <a:endParaRPr lang="en-US" sz="4400" b="1" i="1" dirty="0" smtClean="0"/>
          </a:p>
          <a:p>
            <a:pPr>
              <a:buNone/>
            </a:pPr>
            <a:r>
              <a:rPr lang="en-US" sz="4400" b="1" i="1" dirty="0" smtClean="0">
                <a:solidFill>
                  <a:schemeClr val="accent3">
                    <a:lumMod val="50000"/>
                  </a:schemeClr>
                </a:solidFill>
              </a:rPr>
              <a:t>Yates v. U.S.</a:t>
            </a:r>
            <a:r>
              <a:rPr lang="en-US" sz="4400" b="1" dirty="0" smtClean="0">
                <a:solidFill>
                  <a:schemeClr val="accent3">
                    <a:lumMod val="50000"/>
                  </a:schemeClr>
                </a:solidFill>
              </a:rPr>
              <a:t> (1957)</a:t>
            </a:r>
          </a:p>
          <a:p>
            <a:pPr>
              <a:buNone/>
            </a:pPr>
            <a:r>
              <a:rPr lang="en-US" sz="4400" b="1" i="1" dirty="0" smtClean="0">
                <a:solidFill>
                  <a:schemeClr val="accent3">
                    <a:lumMod val="50000"/>
                  </a:schemeClr>
                </a:solidFill>
              </a:rPr>
              <a:t>Scales v. U.S. </a:t>
            </a:r>
            <a:r>
              <a:rPr lang="en-US" sz="4400" b="1" dirty="0" smtClean="0">
                <a:solidFill>
                  <a:schemeClr val="accent3">
                    <a:lumMod val="50000"/>
                  </a:schemeClr>
                </a:solidFill>
              </a:rPr>
              <a:t>(1961)</a:t>
            </a:r>
          </a:p>
          <a:p>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Brandenburg v. Ohio</a:t>
            </a:r>
            <a:r>
              <a:rPr lang="en-US" b="1" dirty="0" smtClean="0"/>
              <a:t> (1969) </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b="1" i="1" dirty="0" smtClean="0"/>
              <a:t>Brandenburg v. Ohio</a:t>
            </a:r>
            <a:r>
              <a:rPr lang="en-US" b="1" dirty="0" smtClean="0"/>
              <a:t> (1969) </a:t>
            </a:r>
            <a:endParaRPr lang="en-US" b="1" dirty="0"/>
          </a:p>
        </p:txBody>
      </p:sp>
      <p:sp>
        <p:nvSpPr>
          <p:cNvPr id="3" name="Content Placeholder 2"/>
          <p:cNvSpPr>
            <a:spLocks noGrp="1"/>
          </p:cNvSpPr>
          <p:nvPr>
            <p:ph idx="1"/>
          </p:nvPr>
        </p:nvSpPr>
        <p:spPr>
          <a:xfrm>
            <a:off x="457200" y="1219200"/>
            <a:ext cx="8229600" cy="5105400"/>
          </a:xfrm>
          <a:solidFill>
            <a:schemeClr val="bg1">
              <a:lumMod val="95000"/>
            </a:schemeClr>
          </a:solidFill>
        </p:spPr>
        <p:txBody>
          <a:bodyPr>
            <a:noAutofit/>
          </a:bodyPr>
          <a:lstStyle/>
          <a:p>
            <a:pPr>
              <a:buNone/>
            </a:pPr>
            <a:r>
              <a:rPr lang="en-US" sz="3600" b="1" dirty="0" smtClean="0">
                <a:solidFill>
                  <a:schemeClr val="accent3">
                    <a:lumMod val="50000"/>
                  </a:schemeClr>
                </a:solidFill>
              </a:rPr>
              <a:t>Imminent lawless action test:</a:t>
            </a:r>
          </a:p>
          <a:p>
            <a:pPr>
              <a:buNone/>
            </a:pPr>
            <a:r>
              <a:rPr lang="en-US" sz="3600" b="1" dirty="0" smtClean="0">
                <a:solidFill>
                  <a:schemeClr val="tx2">
                    <a:lumMod val="50000"/>
                  </a:schemeClr>
                </a:solidFill>
              </a:rPr>
              <a:t>	</a:t>
            </a:r>
            <a:r>
              <a:rPr lang="en-US" sz="3800" b="1" dirty="0" smtClean="0">
                <a:solidFill>
                  <a:schemeClr val="tx2">
                    <a:lumMod val="50000"/>
                  </a:schemeClr>
                </a:solidFill>
              </a:rPr>
              <a:t>“free speech and free press do not permit a State to forbid or proscribe advocacy of the use of force or of law violation except where such </a:t>
            </a:r>
            <a:r>
              <a:rPr lang="en-US" sz="3800" b="1" u="sng" dirty="0" smtClean="0">
                <a:solidFill>
                  <a:schemeClr val="accent2">
                    <a:lumMod val="50000"/>
                  </a:schemeClr>
                </a:solidFill>
              </a:rPr>
              <a:t>advocacy is directed to inciting or producing imminent lawless action</a:t>
            </a:r>
            <a:r>
              <a:rPr lang="en-US" sz="3800" b="1" dirty="0" smtClean="0">
                <a:solidFill>
                  <a:schemeClr val="tx2">
                    <a:lumMod val="50000"/>
                  </a:schemeClr>
                </a:solidFill>
              </a:rPr>
              <a:t> and </a:t>
            </a:r>
            <a:r>
              <a:rPr lang="en-US" sz="3800" b="1" u="sng" dirty="0" smtClean="0">
                <a:solidFill>
                  <a:schemeClr val="accent2">
                    <a:lumMod val="50000"/>
                  </a:schemeClr>
                </a:solidFill>
              </a:rPr>
              <a:t>is likely to incite or produce such action</a:t>
            </a:r>
            <a:r>
              <a:rPr lang="en-US" sz="3800" b="1" u="sng" dirty="0" smtClean="0">
                <a:solidFill>
                  <a:schemeClr val="tx2">
                    <a:lumMod val="50000"/>
                  </a:schemeClr>
                </a:solidFill>
              </a:rPr>
              <a:t>.”</a:t>
            </a:r>
            <a:endParaRPr lang="en-US" sz="3800" b="1" u="sng" dirty="0">
              <a:solidFill>
                <a:schemeClr val="tx2">
                  <a:lumMod val="50000"/>
                </a:schemeClr>
              </a:solidFill>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bg1"/>
          </a:solidFill>
        </p:spPr>
        <p:txBody>
          <a:bodyPr/>
          <a:lstStyle/>
          <a:p>
            <a:r>
              <a:rPr lang="en-US" b="1" dirty="0" smtClean="0"/>
              <a:t>Anarchists Cookbook (1)</a:t>
            </a:r>
            <a:endParaRPr lang="en-US" b="1" dirty="0"/>
          </a:p>
        </p:txBody>
      </p:sp>
      <p:sp>
        <p:nvSpPr>
          <p:cNvPr id="3" name="Content Placeholder 2"/>
          <p:cNvSpPr>
            <a:spLocks noGrp="1"/>
          </p:cNvSpPr>
          <p:nvPr>
            <p:ph idx="1"/>
          </p:nvPr>
        </p:nvSpPr>
        <p:spPr>
          <a:xfrm>
            <a:off x="457200" y="990600"/>
            <a:ext cx="8229600" cy="5562600"/>
          </a:xfrm>
          <a:solidFill>
            <a:schemeClr val="bg1">
              <a:lumMod val="95000"/>
            </a:schemeClr>
          </a:solidFill>
        </p:spPr>
        <p:txBody>
          <a:bodyPr>
            <a:noAutofit/>
          </a:bodyPr>
          <a:lstStyle/>
          <a:p>
            <a:pPr hangingPunct="0">
              <a:buNone/>
            </a:pPr>
            <a:r>
              <a:rPr lang="en-US" b="1" u="sng" dirty="0" smtClean="0"/>
              <a:t>3.  Making Plastic Explosives from Bleach   by The Jolly Roger</a:t>
            </a:r>
            <a:endParaRPr lang="en-US" dirty="0" smtClean="0"/>
          </a:p>
          <a:p>
            <a:pPr hangingPunct="0">
              <a:buNone/>
            </a:pPr>
            <a:r>
              <a:rPr lang="en-US" sz="2800" dirty="0" smtClean="0"/>
              <a:t> </a:t>
            </a:r>
          </a:p>
          <a:p>
            <a:pPr hangingPunct="0">
              <a:buNone/>
            </a:pPr>
            <a:r>
              <a:rPr lang="en-US" sz="2800" dirty="0" smtClean="0"/>
              <a:t>	</a:t>
            </a:r>
            <a:r>
              <a:rPr lang="en-US" b="1" dirty="0" smtClean="0"/>
              <a:t>Potassium chlorate is an extremely volatile explosive compound, and has been used in the past as the main explosive filler in grenades, land mines, and mortar rounds by such countries as France and Germany. Common household bleach contains a small amount of potassium chlorate, which can be extracted by the procedure that follows.</a:t>
            </a:r>
          </a:p>
          <a:p>
            <a:pPr hangingPunct="0">
              <a:buNone/>
            </a:pPr>
            <a:r>
              <a:rPr lang="en-US" sz="2800" dirty="0" smtClean="0"/>
              <a:t> </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dirty="0" smtClean="0"/>
              <a:t>Sedition, Seditious Libel, Treason</a:t>
            </a:r>
            <a:endParaRPr lang="en-US" b="1" dirty="0"/>
          </a:p>
        </p:txBody>
      </p:sp>
      <p:sp>
        <p:nvSpPr>
          <p:cNvPr id="3" name="Content Placeholder 2"/>
          <p:cNvSpPr>
            <a:spLocks noGrp="1"/>
          </p:cNvSpPr>
          <p:nvPr>
            <p:ph idx="1"/>
          </p:nvPr>
        </p:nvSpPr>
        <p:spPr>
          <a:xfrm>
            <a:off x="228600" y="1295400"/>
            <a:ext cx="8686800" cy="5257800"/>
          </a:xfrm>
          <a:solidFill>
            <a:schemeClr val="bg1">
              <a:lumMod val="95000"/>
            </a:schemeClr>
          </a:solidFill>
        </p:spPr>
        <p:txBody>
          <a:bodyPr>
            <a:normAutofit/>
          </a:bodyPr>
          <a:lstStyle/>
          <a:p>
            <a:pPr>
              <a:buNone/>
            </a:pPr>
            <a:r>
              <a:rPr lang="en-US" sz="3600" b="1" u="sng" dirty="0" smtClean="0">
                <a:solidFill>
                  <a:schemeClr val="accent3">
                    <a:lumMod val="50000"/>
                  </a:schemeClr>
                </a:solidFill>
              </a:rPr>
              <a:t>Sedition: </a:t>
            </a:r>
            <a:r>
              <a:rPr lang="en-US" sz="3600" b="1" dirty="0" smtClean="0">
                <a:solidFill>
                  <a:schemeClr val="tx2"/>
                </a:solidFill>
              </a:rPr>
              <a:t> advocacy or action with the goal of subverting or overthrowing the government, but falling short of treason;</a:t>
            </a:r>
          </a:p>
          <a:p>
            <a:pPr>
              <a:buNone/>
            </a:pPr>
            <a:r>
              <a:rPr lang="en-US" sz="3600" b="1" u="sng" dirty="0" smtClean="0">
                <a:solidFill>
                  <a:schemeClr val="accent3">
                    <a:lumMod val="50000"/>
                  </a:schemeClr>
                </a:solidFill>
              </a:rPr>
              <a:t>Seditious Libel: </a:t>
            </a:r>
            <a:r>
              <a:rPr lang="en-US" sz="3600" b="1" dirty="0" smtClean="0">
                <a:solidFill>
                  <a:schemeClr val="tx2"/>
                </a:solidFill>
              </a:rPr>
              <a:t>publishing or broadcasting any statement that brings the government or its officials into disrepute.</a:t>
            </a:r>
          </a:p>
          <a:p>
            <a:pPr>
              <a:buNone/>
            </a:pPr>
            <a:r>
              <a:rPr lang="en-US" sz="3600" b="1" u="sng" dirty="0" smtClean="0">
                <a:solidFill>
                  <a:schemeClr val="accent3">
                    <a:lumMod val="50000"/>
                  </a:schemeClr>
                </a:solidFill>
              </a:rPr>
              <a:t>Treason: </a:t>
            </a:r>
            <a:r>
              <a:rPr lang="en-US" sz="3600" b="1" dirty="0" smtClean="0">
                <a:solidFill>
                  <a:schemeClr val="accent3">
                    <a:lumMod val="50000"/>
                  </a:schemeClr>
                </a:solidFill>
              </a:rPr>
              <a:t> </a:t>
            </a:r>
            <a:r>
              <a:rPr lang="en-US" sz="3600" b="1" dirty="0" smtClean="0">
                <a:solidFill>
                  <a:schemeClr val="tx2"/>
                </a:solidFill>
              </a:rPr>
              <a:t>Levying war against one</a:t>
            </a:r>
            <a:r>
              <a:rPr lang="en-US" sz="3600" b="1" dirty="0" smtClean="0">
                <a:solidFill>
                  <a:schemeClr val="tx2"/>
                </a:solidFill>
                <a:sym typeface="WP TypographicSymbols"/>
              </a:rPr>
              <a:t>’</a:t>
            </a:r>
            <a:r>
              <a:rPr lang="en-US" sz="3600" b="1" dirty="0" smtClean="0">
                <a:solidFill>
                  <a:schemeClr val="tx2"/>
                </a:solidFill>
              </a:rPr>
              <a:t>s country, or giving aid or comfort to its enemies during war.</a:t>
            </a:r>
          </a:p>
          <a:p>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a:solidFill>
            <a:schemeClr val="bg1"/>
          </a:solidFill>
        </p:spPr>
        <p:txBody>
          <a:bodyPr/>
          <a:lstStyle/>
          <a:p>
            <a:r>
              <a:rPr lang="en-US" b="1" dirty="0" smtClean="0"/>
              <a:t>Anarchists Cookbook (2)</a:t>
            </a:r>
            <a:endParaRPr lang="en-US" b="1" dirty="0"/>
          </a:p>
        </p:txBody>
      </p:sp>
      <p:sp>
        <p:nvSpPr>
          <p:cNvPr id="3" name="Content Placeholder 2"/>
          <p:cNvSpPr>
            <a:spLocks noGrp="1"/>
          </p:cNvSpPr>
          <p:nvPr>
            <p:ph idx="1"/>
          </p:nvPr>
        </p:nvSpPr>
        <p:spPr>
          <a:xfrm>
            <a:off x="304800" y="914400"/>
            <a:ext cx="8610600" cy="5638800"/>
          </a:xfrm>
          <a:solidFill>
            <a:schemeClr val="bg1">
              <a:lumMod val="95000"/>
            </a:schemeClr>
          </a:solidFill>
        </p:spPr>
        <p:txBody>
          <a:bodyPr>
            <a:noAutofit/>
          </a:bodyPr>
          <a:lstStyle/>
          <a:p>
            <a:pPr hangingPunct="0">
              <a:buNone/>
            </a:pPr>
            <a:r>
              <a:rPr lang="en-US" sz="2800" b="1" u="sng" dirty="0" smtClean="0"/>
              <a:t>3.  Making Plastic Explosives from Bleach   by The Jolly Roger</a:t>
            </a:r>
            <a:endParaRPr lang="en-US" sz="2800" dirty="0" smtClean="0"/>
          </a:p>
          <a:p>
            <a:pPr hangingPunct="0">
              <a:buNone/>
            </a:pPr>
            <a:r>
              <a:rPr lang="en-US" sz="2800" dirty="0" smtClean="0"/>
              <a:t> </a:t>
            </a:r>
          </a:p>
          <a:p>
            <a:pPr hangingPunct="0">
              <a:buNone/>
            </a:pPr>
            <a:r>
              <a:rPr lang="en-US" sz="2800" b="1" dirty="0" smtClean="0"/>
              <a:t>First off, you must obtain:</a:t>
            </a:r>
          </a:p>
          <a:p>
            <a:pPr hangingPunct="0">
              <a:buNone/>
            </a:pPr>
            <a:r>
              <a:rPr lang="en-US" sz="2800" b="1" dirty="0" smtClean="0"/>
              <a:t> </a:t>
            </a:r>
          </a:p>
          <a:p>
            <a:pPr hangingPunct="0">
              <a:buNone/>
            </a:pPr>
            <a:r>
              <a:rPr lang="en-US" sz="2800" b="1" dirty="0" smtClean="0"/>
              <a:t>1.	A heat source (hot plate, stove, etc.)</a:t>
            </a:r>
          </a:p>
          <a:p>
            <a:pPr hangingPunct="0">
              <a:buNone/>
            </a:pPr>
            <a:r>
              <a:rPr lang="en-US" sz="2800" b="1" dirty="0" smtClean="0"/>
              <a:t>2.	A hydrometer, or battery hydrometer</a:t>
            </a:r>
          </a:p>
          <a:p>
            <a:pPr hangingPunct="0">
              <a:buNone/>
            </a:pPr>
            <a:r>
              <a:rPr lang="en-US" sz="2800" b="1" dirty="0" smtClean="0"/>
              <a:t>3.	A large Pyrex, or enameled steel container (to weigh chemicals)</a:t>
            </a:r>
          </a:p>
          <a:p>
            <a:pPr hangingPunct="0">
              <a:buNone/>
            </a:pPr>
            <a:r>
              <a:rPr lang="en-US" sz="2800" b="1" dirty="0" smtClean="0"/>
              <a:t>4.	Potassium chloride(sold as a salt substitute at health and nutrition stores)</a:t>
            </a: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a:solidFill>
            <a:schemeClr val="bg1"/>
          </a:solidFill>
        </p:spPr>
        <p:txBody>
          <a:bodyPr>
            <a:noAutofit/>
          </a:bodyPr>
          <a:lstStyle/>
          <a:p>
            <a:r>
              <a:rPr lang="en-US" b="1" dirty="0" smtClean="0"/>
              <a:t>Could the Anarchists Cookbook be legally published?</a:t>
            </a:r>
            <a:endParaRPr lang="en-US" b="1" dirty="0"/>
          </a:p>
        </p:txBody>
      </p:sp>
      <p:graphicFrame>
        <p:nvGraphicFramePr>
          <p:cNvPr id="4" name="TPChart"/>
          <p:cNvGraphicFramePr>
            <a:graphicFrameLocks noChangeAspect="1"/>
          </p:cNvGraphicFramePr>
          <p:nvPr/>
        </p:nvGraphicFramePr>
        <p:xfrm>
          <a:off x="4508500" y="1651000"/>
          <a:ext cx="4572000" cy="4826000"/>
        </p:xfrm>
        <a:graphic>
          <a:graphicData uri="http://schemas.openxmlformats.org/presentationml/2006/ole">
            <p:oleObj spid="_x0000_s32770" name="Chart" r:id="rId6" imgW="4571967" imgH="5143398" progId="MSGraph.Chart.8">
              <p:embed followColorScheme="full"/>
            </p:oleObj>
          </a:graphicData>
        </a:graphic>
      </p:graphicFrame>
      <p:sp>
        <p:nvSpPr>
          <p:cNvPr id="3" name="TPAnswers"/>
          <p:cNvSpPr>
            <a:spLocks noGrp="1"/>
          </p:cNvSpPr>
          <p:nvPr>
            <p:ph type="body" idx="1"/>
            <p:custDataLst>
              <p:tags r:id="rId3"/>
            </p:custDataLst>
          </p:nvPr>
        </p:nvSpPr>
        <p:spPr>
          <a:xfrm>
            <a:off x="457200" y="2286000"/>
            <a:ext cx="4114800" cy="3840163"/>
          </a:xfrm>
        </p:spPr>
        <p:txBody>
          <a:bodyPr>
            <a:noAutofit/>
          </a:bodyPr>
          <a:lstStyle/>
          <a:p>
            <a:pPr marL="514350" indent="-514350">
              <a:buFont typeface="Arial" pitchFamily="34" charset="0"/>
              <a:buAutoNum type="arabicPeriod"/>
            </a:pPr>
            <a:r>
              <a:rPr lang="en-US" sz="4400" b="1" dirty="0" smtClean="0"/>
              <a:t>Yes</a:t>
            </a:r>
          </a:p>
          <a:p>
            <a:pPr marL="514350" indent="-514350">
              <a:buFont typeface="Arial" pitchFamily="34" charset="0"/>
              <a:buAutoNum type="arabicPeriod"/>
            </a:pPr>
            <a:r>
              <a:rPr lang="en-US" sz="4400" b="1" dirty="0" smtClean="0"/>
              <a:t>No</a:t>
            </a:r>
            <a:endParaRPr lang="en-US" sz="4400" b="1" dirty="0"/>
          </a:p>
        </p:txBody>
      </p:sp>
      <p:grpSp>
        <p:nvGrpSpPr>
          <p:cNvPr id="7" name="Countdown"/>
          <p:cNvGrpSpPr/>
          <p:nvPr>
            <p:custDataLst>
              <p:tags r:id="rId4"/>
            </p:custDataLst>
          </p:nvPr>
        </p:nvGrpSpPr>
        <p:grpSpPr>
          <a:xfrm>
            <a:off x="1828800" y="4114800"/>
            <a:ext cx="990600" cy="990600"/>
            <a:chOff x="8318500" y="6032500"/>
            <a:chExt cx="635000" cy="635000"/>
          </a:xfrm>
        </p:grpSpPr>
        <p:sp>
          <p:nvSpPr>
            <p:cNvPr id="6" name="CDShape"/>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Text"/>
            <p:cNvSpPr txBox="1"/>
            <p:nvPr/>
          </p:nvSpPr>
          <p:spPr>
            <a:xfrm>
              <a:off x="8318500" y="6032500"/>
              <a:ext cx="635000" cy="635000"/>
            </a:xfrm>
            <a:prstGeom prst="rect">
              <a:avLst/>
            </a:prstGeom>
            <a:noFill/>
          </p:spPr>
          <p:txBody>
            <a:bodyPr vert="horz" rtlCol="0" anchor="ctr" anchorCtr="1">
              <a:noAutofit/>
            </a:bodyPr>
            <a:lstStyle/>
            <a:p>
              <a:pPr algn="ctr"/>
              <a:r>
                <a:rPr lang="en-US" sz="2400" b="1" dirty="0" smtClean="0">
                  <a:latin typeface="Tahoma"/>
                </a:rPr>
                <a:t>10</a:t>
              </a:r>
              <a:endParaRPr lang="en-US" sz="2400" b="1" dirty="0">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a:solidFill>
            <a:schemeClr val="bg1"/>
          </a:solidFill>
        </p:spPr>
        <p:txBody>
          <a:bodyPr>
            <a:normAutofit/>
          </a:bodyPr>
          <a:lstStyle/>
          <a:p>
            <a:r>
              <a:rPr lang="en-US" b="1" dirty="0" smtClean="0"/>
              <a:t>Holder v. Humanitarian Law Project</a:t>
            </a:r>
            <a:endParaRPr lang="en-US" b="1" dirty="0"/>
          </a:p>
        </p:txBody>
      </p:sp>
      <p:sp>
        <p:nvSpPr>
          <p:cNvPr id="3" name="Text Placeholder 2"/>
          <p:cNvSpPr>
            <a:spLocks noGrp="1"/>
          </p:cNvSpPr>
          <p:nvPr>
            <p:ph type="body" idx="1"/>
          </p:nvPr>
        </p:nvSpPr>
        <p:spPr>
          <a:xfrm>
            <a:off x="457200" y="1447800"/>
            <a:ext cx="8229600" cy="4678363"/>
          </a:xfrm>
        </p:spPr>
        <p:txBody>
          <a:bodyPr>
            <a:normAutofit/>
          </a:bodyPr>
          <a:lstStyle/>
          <a:p>
            <a:pPr>
              <a:buNone/>
            </a:pPr>
            <a:r>
              <a:rPr lang="en-US" sz="3600" b="1" dirty="0" smtClean="0"/>
              <a:t>It is a federal crime to “knowingly </a:t>
            </a:r>
            <a:r>
              <a:rPr lang="en-US" sz="3600" b="1" dirty="0" err="1" smtClean="0"/>
              <a:t>provid</a:t>
            </a:r>
            <a:r>
              <a:rPr lang="en-US" sz="3600" b="1" dirty="0" smtClean="0"/>
              <a:t>[e] material support or resources to a foreign terrorist organization</a:t>
            </a:r>
            <a:r>
              <a:rPr lang="en-US" sz="3600" b="1" dirty="0" smtClean="0"/>
              <a:t>.” The </a:t>
            </a:r>
            <a:r>
              <a:rPr lang="en-US" sz="3600" b="1" dirty="0" smtClean="0"/>
              <a:t>authority to designate an entity a “foreign terrorist organization” </a:t>
            </a:r>
            <a:r>
              <a:rPr lang="en-US" sz="3600" b="1" dirty="0" smtClean="0"/>
              <a:t>rests </a:t>
            </a:r>
            <a:r>
              <a:rPr lang="en-US" sz="3600" b="1" dirty="0" smtClean="0"/>
              <a:t>with the Secretary of  State, and is subject to judicial review</a:t>
            </a:r>
            <a:r>
              <a:rPr lang="en-US" sz="3600" b="1" dirty="0" smtClean="0"/>
              <a:t>. </a:t>
            </a:r>
            <a:endParaRPr lang="en-US" sz="3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a:solidFill>
            <a:schemeClr val="bg1"/>
          </a:solidFill>
        </p:spPr>
        <p:txBody>
          <a:bodyPr>
            <a:normAutofit/>
          </a:bodyPr>
          <a:lstStyle/>
          <a:p>
            <a:r>
              <a:rPr lang="en-US" b="1" dirty="0" smtClean="0"/>
              <a:t>Holder v. Humanitarian Law Project</a:t>
            </a:r>
            <a:endParaRPr lang="en-US" b="1" dirty="0"/>
          </a:p>
        </p:txBody>
      </p:sp>
      <p:sp>
        <p:nvSpPr>
          <p:cNvPr id="3" name="Text Placeholder 2"/>
          <p:cNvSpPr>
            <a:spLocks noGrp="1"/>
          </p:cNvSpPr>
          <p:nvPr>
            <p:ph type="body" idx="1"/>
          </p:nvPr>
        </p:nvSpPr>
        <p:spPr>
          <a:xfrm>
            <a:off x="152400" y="1447800"/>
            <a:ext cx="8763000" cy="5105400"/>
          </a:xfrm>
        </p:spPr>
        <p:txBody>
          <a:bodyPr>
            <a:normAutofit lnSpcReduction="10000"/>
          </a:bodyPr>
          <a:lstStyle/>
          <a:p>
            <a:pPr>
              <a:buNone/>
            </a:pPr>
            <a:r>
              <a:rPr lang="en-US" b="1" dirty="0" smtClean="0"/>
              <a:t>“[</a:t>
            </a:r>
            <a:r>
              <a:rPr lang="en-US" b="1" dirty="0" smtClean="0"/>
              <a:t>T]he term ‘material support or resources’ means any property, tangible or intangible, or service, including  currency or monetary instruments or financial securities, financial services, lodging, training</a:t>
            </a:r>
            <a:r>
              <a:rPr lang="en-US" b="1" dirty="0" smtClean="0"/>
              <a:t>, expert </a:t>
            </a:r>
            <a:r>
              <a:rPr lang="en-US" b="1" dirty="0" smtClean="0"/>
              <a:t>advice or assistance, </a:t>
            </a:r>
            <a:r>
              <a:rPr lang="en-US" b="1" dirty="0" err="1" smtClean="0"/>
              <a:t>safehouses</a:t>
            </a:r>
            <a:r>
              <a:rPr lang="en-US" b="1" dirty="0" smtClean="0"/>
              <a:t>, false documentation or </a:t>
            </a:r>
            <a:r>
              <a:rPr lang="en-US" b="1" dirty="0" smtClean="0"/>
              <a:t>identification</a:t>
            </a:r>
            <a:r>
              <a:rPr lang="en-US" b="1" dirty="0" smtClean="0"/>
              <a:t>, communications equipment, facilities, weapons, lethal substances, explosives, personnel (1 or more  individuals who may be </a:t>
            </a:r>
            <a:r>
              <a:rPr lang="en-US" b="1" dirty="0" smtClean="0"/>
              <a:t>or include </a:t>
            </a:r>
            <a:r>
              <a:rPr lang="en-US" b="1" dirty="0" smtClean="0"/>
              <a:t>oneself), and transportation, except medicine or religious materials</a:t>
            </a:r>
            <a:r>
              <a:rPr lang="en-US" b="1" dirty="0" smtClean="0"/>
              <a:t>.”</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Seditious Libel</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tx2"/>
                </a:solidFill>
              </a:rPr>
              <a:t>"De </a:t>
            </a:r>
            <a:r>
              <a:rPr lang="en-US" sz="4000" b="1" dirty="0" err="1" smtClean="0">
                <a:solidFill>
                  <a:schemeClr val="tx2"/>
                </a:solidFill>
              </a:rPr>
              <a:t>Scandalis</a:t>
            </a:r>
            <a:r>
              <a:rPr lang="en-US" sz="4000" b="1" dirty="0" smtClean="0">
                <a:solidFill>
                  <a:schemeClr val="tx2"/>
                </a:solidFill>
              </a:rPr>
              <a:t> </a:t>
            </a:r>
            <a:r>
              <a:rPr lang="en-US" sz="4000" b="1" dirty="0" err="1" smtClean="0">
                <a:solidFill>
                  <a:schemeClr val="tx2"/>
                </a:solidFill>
              </a:rPr>
              <a:t>Magnatum</a:t>
            </a:r>
            <a:r>
              <a:rPr lang="en-US" sz="4000" b="1" dirty="0" smtClean="0">
                <a:solidFill>
                  <a:schemeClr val="tx2"/>
                </a:solidFill>
              </a:rPr>
              <a:t>" prohibited distribution of "any false News or Tales, whereby discord, or occasion of discord or slander may grow between the King and his People, or the Great Men of the Realm." [3 Edw. 1, </a:t>
            </a:r>
            <a:r>
              <a:rPr lang="en-US" sz="4000" b="1" dirty="0" err="1" smtClean="0">
                <a:solidFill>
                  <a:schemeClr val="tx2"/>
                </a:solidFill>
              </a:rPr>
              <a:t>ch</a:t>
            </a:r>
            <a:r>
              <a:rPr lang="en-US" sz="4000" b="1" dirty="0" smtClean="0">
                <a:solidFill>
                  <a:schemeClr val="tx2"/>
                </a:solidFill>
              </a:rPr>
              <a:t>. 34 (1275)]</a:t>
            </a:r>
            <a:endParaRPr lang="en-US" sz="4000" b="1" dirty="0">
              <a:solidFill>
                <a:schemeClr val="tx2"/>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838200"/>
          </a:xfrm>
          <a:solidFill>
            <a:schemeClr val="bg1"/>
          </a:solidFill>
        </p:spPr>
        <p:txBody>
          <a:bodyPr/>
          <a:lstStyle/>
          <a:p>
            <a:r>
              <a:rPr lang="en-US" b="1" dirty="0" smtClean="0"/>
              <a:t>Sedition Act of 1798 (1)</a:t>
            </a:r>
            <a:endParaRPr lang="en-US" b="1" dirty="0"/>
          </a:p>
        </p:txBody>
      </p:sp>
      <p:sp>
        <p:nvSpPr>
          <p:cNvPr id="3" name="Content Placeholder 2"/>
          <p:cNvSpPr>
            <a:spLocks noGrp="1"/>
          </p:cNvSpPr>
          <p:nvPr>
            <p:ph idx="1"/>
          </p:nvPr>
        </p:nvSpPr>
        <p:spPr>
          <a:xfrm>
            <a:off x="228600" y="1143000"/>
            <a:ext cx="8458200" cy="5486400"/>
          </a:xfrm>
          <a:solidFill>
            <a:schemeClr val="bg1">
              <a:lumMod val="95000"/>
            </a:schemeClr>
          </a:solidFill>
        </p:spPr>
        <p:txBody>
          <a:bodyPr>
            <a:normAutofit/>
          </a:bodyPr>
          <a:lstStyle/>
          <a:p>
            <a:pPr>
              <a:buNone/>
            </a:pPr>
            <a:r>
              <a:rPr lang="en-US" b="1" dirty="0" smtClean="0"/>
              <a:t>“if any person shall write, print, utter or publish, or shall cause or procure to be written, printed, uttered or published, or shall knowingly and willingly assist or aid in writing, printing, uttering or publishing any false, scandalous and malicious writing or writings against the government of the United States, or either house of the Congress of the United States, or the President of the United States, </a:t>
            </a:r>
            <a:endParaRPr lang="en-US" b="1"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lstStyle/>
          <a:p>
            <a:r>
              <a:rPr lang="en-US" b="1" dirty="0" smtClean="0"/>
              <a:t>Sedition Act of 1798 (2)</a:t>
            </a:r>
            <a:endParaRPr lang="en-US" b="1" dirty="0"/>
          </a:p>
        </p:txBody>
      </p:sp>
      <p:sp>
        <p:nvSpPr>
          <p:cNvPr id="3" name="Content Placeholder 2"/>
          <p:cNvSpPr>
            <a:spLocks noGrp="1"/>
          </p:cNvSpPr>
          <p:nvPr>
            <p:ph idx="1"/>
          </p:nvPr>
        </p:nvSpPr>
        <p:spPr>
          <a:xfrm>
            <a:off x="228600" y="1295400"/>
            <a:ext cx="8686800" cy="5257800"/>
          </a:xfrm>
          <a:solidFill>
            <a:schemeClr val="bg1">
              <a:lumMod val="95000"/>
            </a:schemeClr>
          </a:solidFill>
        </p:spPr>
        <p:txBody>
          <a:bodyPr>
            <a:normAutofit/>
          </a:bodyPr>
          <a:lstStyle/>
          <a:p>
            <a:pPr>
              <a:buNone/>
            </a:pPr>
            <a:r>
              <a:rPr lang="en-US" sz="3600" b="1" dirty="0" smtClean="0"/>
              <a:t>with intent to defame the said government, or either house of the said Congress, or the said President, or to bring them, or either of them, into contempt or disrepute; or to excite against them, or either or any of them, the hatred of the good people of the United States, or to stir up sedition within the United States, or to excite any unlawful combinations therein</a:t>
            </a:r>
            <a:endParaRPr lang="en-US" sz="3600"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4800" b="1" dirty="0" err="1" smtClean="0"/>
              <a:t>Schenck</a:t>
            </a:r>
            <a:r>
              <a:rPr lang="en-US" sz="4800" b="1" dirty="0" smtClean="0"/>
              <a:t> v. U.S.</a:t>
            </a:r>
            <a:endParaRPr lang="en-US" sz="4800" b="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1"/>
          </a:solidFill>
        </p:spPr>
        <p:txBody>
          <a:bodyPr>
            <a:normAutofit/>
          </a:bodyPr>
          <a:lstStyle/>
          <a:p>
            <a:r>
              <a:rPr lang="en-US" b="1" i="1" dirty="0" err="1" smtClean="0"/>
              <a:t>Schenck</a:t>
            </a:r>
            <a:r>
              <a:rPr lang="en-US" b="1" i="1" dirty="0" smtClean="0"/>
              <a:t> v. US</a:t>
            </a:r>
            <a:r>
              <a:rPr lang="en-US" b="1" dirty="0" smtClean="0"/>
              <a:t> (1919) </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accent3">
                    <a:lumMod val="50000"/>
                  </a:schemeClr>
                </a:solidFill>
              </a:rPr>
              <a:t>Clear and present danger test:</a:t>
            </a:r>
          </a:p>
          <a:p>
            <a:pPr>
              <a:buNone/>
            </a:pPr>
            <a:r>
              <a:rPr lang="en-US" sz="4000" b="1" dirty="0" smtClean="0">
                <a:solidFill>
                  <a:schemeClr val="tx2">
                    <a:lumMod val="50000"/>
                  </a:schemeClr>
                </a:solidFill>
              </a:rPr>
              <a:t> “whether the words used are used in such circumstances and are of such a nature as to create a clear and present danger that they will bring about the substantive evils that Congress has a right to prevent.”</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solidFill>
                  <a:schemeClr val="accent6">
                    <a:lumMod val="75000"/>
                  </a:schemeClr>
                </a:solidFill>
              </a:rPr>
              <a:t>Speech or Act?</a:t>
            </a:r>
            <a:endParaRPr lang="en-US" sz="5400" b="1" dirty="0">
              <a:solidFill>
                <a:schemeClr val="accent6">
                  <a:lumMod val="75000"/>
                </a:schemeClr>
              </a:solidFill>
            </a:endParaRPr>
          </a:p>
        </p:txBody>
      </p:sp>
      <p:sp>
        <p:nvSpPr>
          <p:cNvPr id="3" name="Content Placeholder 2"/>
          <p:cNvSpPr>
            <a:spLocks noGrp="1"/>
          </p:cNvSpPr>
          <p:nvPr>
            <p:ph idx="1"/>
          </p:nvPr>
        </p:nvSpPr>
        <p:spPr>
          <a:solidFill>
            <a:schemeClr val="bg1">
              <a:lumMod val="95000"/>
            </a:schemeClr>
          </a:solidFill>
        </p:spPr>
        <p:txBody>
          <a:bodyPr/>
          <a:lstStyle/>
          <a:p>
            <a:pPr>
              <a:buNone/>
            </a:pPr>
            <a:r>
              <a:rPr lang="en-US" sz="4800" b="1" dirty="0" smtClean="0"/>
              <a:t>	</a:t>
            </a:r>
            <a:r>
              <a:rPr lang="en-US" sz="4800" b="1" dirty="0" smtClean="0">
                <a:solidFill>
                  <a:srgbClr val="C00000"/>
                </a:solidFill>
              </a:rPr>
              <a:t>"The most stringent protection of free speech would not protect a man in falsely shouting fire in a theatre and causing a panic."</a:t>
            </a:r>
          </a:p>
          <a:p>
            <a:endParaRPr lang="en-US" dirty="0">
              <a:solidFill>
                <a:srgbClr val="C00000"/>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Abrams v. U.S.</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SLIDEGUID" val="CA412D13CB46404A9247124C5F05CD58"/>
  <p:tag name="SLIDEID" val="CA412D13CB46404A9247124C5F05CD58"/>
  <p:tag name="SLIDEORDER" val="1"/>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QUESTIONALIAS" val="Could the Anarchists Cookbook be legally published?"/>
  <p:tag name="ANSWERSALIAS" val="Yes|smicln|No"/>
  <p:tag name="RESPONSESGATHERED" val="False"/>
  <p:tag name="VALUES" val="No Value|smicln|No Value"/>
  <p:tag name="COUNTDOWNSECONDS" val="10"/>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44"/>
  <p:tag name="BULLETTYPE" val="ppBulletArabicPeriod"/>
  <p:tag name="ANSWERTEXT" val="Yes&#10;No"/>
</p:tagLst>
</file>

<file path=ppt/tags/tag24.xml><?xml version="1.0" encoding="utf-8"?>
<p:tagLst xmlns:a="http://schemas.openxmlformats.org/drawingml/2006/main" xmlns:r="http://schemas.openxmlformats.org/officeDocument/2006/relationships" xmlns:p="http://schemas.openxmlformats.org/presentationml/2006/main">
  <p:tag name="CDTYPE" val="Style_Timer"/>
  <p:tag name="STYLE" val="3"/>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8772</TotalTime>
  <Words>771</Words>
  <Application>Microsoft Office PowerPoint</Application>
  <PresentationFormat>On-screen Show (4:3)</PresentationFormat>
  <Paragraphs>62</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Chart</vt:lpstr>
      <vt:lpstr>Sedition</vt:lpstr>
      <vt:lpstr>Sedition, Seditious Libel, Treason</vt:lpstr>
      <vt:lpstr>Seditious Libel</vt:lpstr>
      <vt:lpstr>Sedition Act of 1798 (1)</vt:lpstr>
      <vt:lpstr>Sedition Act of 1798 (2)</vt:lpstr>
      <vt:lpstr>Schenck v. U.S.</vt:lpstr>
      <vt:lpstr>Schenck v. US (1919) </vt:lpstr>
      <vt:lpstr>Speech or Act?</vt:lpstr>
      <vt:lpstr>Abrams v. U.S.</vt:lpstr>
      <vt:lpstr>Holmes’ dissent in Abrams A classic of Pragmatist thought</vt:lpstr>
      <vt:lpstr>Bad Tendency Test</vt:lpstr>
      <vt:lpstr>Gitlow v. New York</vt:lpstr>
      <vt:lpstr>Dennis v. U.S.</vt:lpstr>
      <vt:lpstr>Jackson in Dennis</vt:lpstr>
      <vt:lpstr>Jackson in Dennis</vt:lpstr>
      <vt:lpstr>Action, not Advocacy</vt:lpstr>
      <vt:lpstr>Brandenburg v. Ohio (1969) </vt:lpstr>
      <vt:lpstr>Brandenburg v. Ohio (1969) </vt:lpstr>
      <vt:lpstr>Anarchists Cookbook (1)</vt:lpstr>
      <vt:lpstr>Anarchists Cookbook (2)</vt:lpstr>
      <vt:lpstr>Could the Anarchists Cookbook be legally published?</vt:lpstr>
      <vt:lpstr>Holder v. Humanitarian Law Project</vt:lpstr>
      <vt:lpstr>Holder v. Humanitarian Law Project</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Sedition</dc:title>
  <dc:creator>Daniel Levin</dc:creator>
  <cp:lastModifiedBy>Daniel Levin</cp:lastModifiedBy>
  <cp:revision>15</cp:revision>
  <dcterms:created xsi:type="dcterms:W3CDTF">2010-01-17T20:12:45Z</dcterms:created>
  <dcterms:modified xsi:type="dcterms:W3CDTF">2011-02-19T04:21:16Z</dcterms:modified>
</cp:coreProperties>
</file>