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7" r:id="rId2"/>
    <p:sldId id="268" r:id="rId3"/>
    <p:sldId id="277" r:id="rId4"/>
    <p:sldId id="269" r:id="rId5"/>
    <p:sldId id="270" r:id="rId6"/>
    <p:sldId id="275" r:id="rId7"/>
    <p:sldId id="257" r:id="rId8"/>
    <p:sldId id="258" r:id="rId9"/>
    <p:sldId id="259" r:id="rId10"/>
    <p:sldId id="265" r:id="rId11"/>
    <p:sldId id="260" r:id="rId12"/>
    <p:sldId id="278" r:id="rId13"/>
    <p:sldId id="274" r:id="rId14"/>
    <p:sldId id="279" r:id="rId15"/>
    <p:sldId id="276" r:id="rId16"/>
    <p:sldId id="281" r:id="rId17"/>
    <p:sldId id="282" r:id="rId18"/>
    <p:sldId id="280" r:id="rId19"/>
    <p:sldId id="261" r:id="rId20"/>
    <p:sldId id="272" r:id="rId21"/>
    <p:sldId id="262" r:id="rId22"/>
    <p:sldId id="263" r:id="rId23"/>
    <p:sldId id="273"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82" y="-15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1C6A56-C3DE-4EBC-AAC9-EF5EE5DD3CD0}" type="datetimeFigureOut">
              <a:rPr lang="en-US" smtClean="0"/>
              <a:pPr/>
              <a:t>2/1/11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A75360-8936-4E1B-99F6-0FD1CC03CF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A75360-8936-4E1B-99F6-0FD1CC03CFB3}"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Low and high density are defined, respectively, as 500 persons/square mile below or above the mean population density of 969 persons/square mile.</a:t>
            </a:r>
            <a:endParaRPr lang="en-US" dirty="0"/>
          </a:p>
        </p:txBody>
      </p:sp>
      <p:sp>
        <p:nvSpPr>
          <p:cNvPr id="4" name="Slide Number Placeholder 3"/>
          <p:cNvSpPr>
            <a:spLocks noGrp="1"/>
          </p:cNvSpPr>
          <p:nvPr>
            <p:ph type="sldNum" sz="quarter" idx="10"/>
          </p:nvPr>
        </p:nvSpPr>
        <p:spPr/>
        <p:txBody>
          <a:bodyPr/>
          <a:lstStyle/>
          <a:p>
            <a:fld id="{72A75360-8936-4E1B-99F6-0FD1CC03CFB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13A49-CB52-46C0-A9FB-63F308BECC24}"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13A49-CB52-46C0-A9FB-63F308BECC24}"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13A49-CB52-46C0-A9FB-63F308BECC24}"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67F6F8-F37B-4B4A-AF02-DB59427EF766}"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13A49-CB52-46C0-A9FB-63F308BECC24}"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13A49-CB52-46C0-A9FB-63F308BECC24}"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13A49-CB52-46C0-A9FB-63F308BECC24}" type="datetimeFigureOut">
              <a:rPr lang="en-US" smtClean="0"/>
              <a:pPr/>
              <a:t>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13A49-CB52-46C0-A9FB-63F308BECC24}" type="datetimeFigureOut">
              <a:rPr lang="en-US" smtClean="0"/>
              <a:pPr/>
              <a:t>2/1/11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13A49-CB52-46C0-A9FB-63F308BECC24}" type="datetimeFigureOut">
              <a:rPr lang="en-US" smtClean="0"/>
              <a:pPr/>
              <a:t>2/1/11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13A49-CB52-46C0-A9FB-63F308BECC24}" type="datetimeFigureOut">
              <a:rPr lang="en-US" smtClean="0"/>
              <a:pPr/>
              <a:t>2/1/11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13A49-CB52-46C0-A9FB-63F308BECC24}" type="datetimeFigureOut">
              <a:rPr lang="en-US" smtClean="0"/>
              <a:pPr/>
              <a:t>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13A49-CB52-46C0-A9FB-63F308BECC24}" type="datetimeFigureOut">
              <a:rPr lang="en-US" smtClean="0"/>
              <a:pPr/>
              <a:t>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9DAA3-3AF4-42A7-90D8-DA8822639D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13A49-CB52-46C0-A9FB-63F308BECC24}" type="datetimeFigureOut">
              <a:rPr lang="en-US" smtClean="0"/>
              <a:pPr/>
              <a:t>2/1/11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9DAA3-3AF4-42A7-90D8-DA8822639D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10.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solidFill>
        </p:spPr>
        <p:txBody>
          <a:bodyPr>
            <a:noAutofit/>
          </a:bodyPr>
          <a:lstStyle/>
          <a:p>
            <a:r>
              <a:rPr lang="en-US" b="1" i="1" dirty="0" smtClean="0"/>
              <a:t>McCollum v. </a:t>
            </a:r>
            <a:r>
              <a:rPr lang="en-US" b="1" i="1" dirty="0" err="1" smtClean="0"/>
              <a:t>Bd</a:t>
            </a:r>
            <a:r>
              <a:rPr lang="en-US" b="1" i="1" dirty="0" smtClean="0"/>
              <a:t> of Education</a:t>
            </a:r>
            <a:r>
              <a:rPr lang="en-US" dirty="0" smtClean="0"/>
              <a:t> </a:t>
            </a:r>
            <a:r>
              <a:rPr lang="en-US" b="1" dirty="0" smtClean="0"/>
              <a:t>(1948)</a:t>
            </a:r>
            <a:endParaRPr lang="en-US" b="1" dirty="0"/>
          </a:p>
        </p:txBody>
      </p:sp>
      <p:sp>
        <p:nvSpPr>
          <p:cNvPr id="3" name="Content Placeholder 2"/>
          <p:cNvSpPr>
            <a:spLocks noGrp="1"/>
          </p:cNvSpPr>
          <p:nvPr>
            <p:ph idx="1"/>
          </p:nvPr>
        </p:nvSpPr>
        <p:spPr>
          <a:xfrm>
            <a:off x="457200" y="1219200"/>
            <a:ext cx="8229600" cy="5105400"/>
          </a:xfrm>
          <a:solidFill>
            <a:schemeClr val="bg1">
              <a:lumMod val="95000"/>
            </a:schemeClr>
          </a:solidFill>
        </p:spPr>
        <p:txBody>
          <a:bodyPr>
            <a:noAutofit/>
          </a:bodyPr>
          <a:lstStyle/>
          <a:p>
            <a:r>
              <a:rPr lang="en-US" sz="4000" b="1" dirty="0" smtClean="0">
                <a:solidFill>
                  <a:schemeClr val="tx2">
                    <a:lumMod val="50000"/>
                  </a:schemeClr>
                </a:solidFill>
              </a:rPr>
              <a:t>Champaign Board of Education offered voluntary religious education classes for public school students from grades four to nine.</a:t>
            </a:r>
          </a:p>
          <a:p>
            <a:r>
              <a:rPr lang="en-US" sz="4000" b="1" dirty="0" smtClean="0">
                <a:solidFill>
                  <a:schemeClr val="tx2">
                    <a:lumMod val="50000"/>
                  </a:schemeClr>
                </a:solidFill>
              </a:rPr>
              <a:t>Weekly 30- and 45-minute classes were led by clergy or lay teachers in public school classrooms during school hours.</a:t>
            </a:r>
            <a:endParaRPr lang="en-US" sz="4000" b="1" dirty="0">
              <a:solidFill>
                <a:schemeClr val="tx2">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p:spPr>
        <p:txBody>
          <a:bodyPr>
            <a:normAutofit fontScale="90000"/>
          </a:bodyPr>
          <a:lstStyle/>
          <a:p>
            <a:r>
              <a:rPr lang="en-US" b="1" dirty="0" smtClean="0"/>
              <a:t>Non-compliance vs. Population </a:t>
            </a:r>
            <a:br>
              <a:rPr lang="en-US" b="1" dirty="0" smtClean="0"/>
            </a:br>
            <a:r>
              <a:rPr lang="en-US" b="1" dirty="0" smtClean="0"/>
              <a:t>Density and Evangelicals</a:t>
            </a:r>
            <a:endParaRPr lang="en-US" b="1" dirty="0"/>
          </a:p>
        </p:txBody>
      </p:sp>
      <p:sp>
        <p:nvSpPr>
          <p:cNvPr id="3" name="Text Placeholder 2"/>
          <p:cNvSpPr>
            <a:spLocks noGrp="1"/>
          </p:cNvSpPr>
          <p:nvPr>
            <p:ph type="body" idx="1"/>
          </p:nvPr>
        </p:nvSpPr>
        <p:spPr>
          <a:xfrm>
            <a:off x="457200" y="1600201"/>
            <a:ext cx="8229600" cy="3733800"/>
          </a:xfrm>
        </p:spPr>
        <p:txBody>
          <a:bodyPr/>
          <a:lstStyle/>
          <a:p>
            <a:endParaRPr lang="en-US" dirty="0"/>
          </a:p>
        </p:txBody>
      </p:sp>
      <p:pic>
        <p:nvPicPr>
          <p:cNvPr id="1026" name="Picture 2"/>
          <p:cNvPicPr>
            <a:picLocks noChangeAspect="1" noChangeArrowheads="1"/>
          </p:cNvPicPr>
          <p:nvPr/>
        </p:nvPicPr>
        <p:blipFill>
          <a:blip r:embed="rId4" cstate="print">
            <a:lum contrast="-5000"/>
          </a:blip>
          <a:srcRect/>
          <a:stretch>
            <a:fillRect/>
          </a:stretch>
        </p:blipFill>
        <p:spPr bwMode="auto">
          <a:xfrm>
            <a:off x="304800" y="1524000"/>
            <a:ext cx="8458200" cy="4800599"/>
          </a:xfrm>
          <a:prstGeom prst="rect">
            <a:avLst/>
          </a:prstGeom>
          <a:noFill/>
          <a:ln w="9525">
            <a:noFill/>
            <a:miter lim="800000"/>
            <a:headEnd/>
            <a:tailEnd/>
          </a:ln>
        </p:spPr>
      </p:pic>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solidFill>
        </p:spPr>
        <p:txBody>
          <a:bodyPr>
            <a:normAutofit/>
          </a:bodyPr>
          <a:lstStyle/>
          <a:p>
            <a:r>
              <a:rPr lang="en-US" b="1" i="1" dirty="0" smtClean="0"/>
              <a:t>Wallace v. </a:t>
            </a:r>
            <a:r>
              <a:rPr lang="en-US" b="1" i="1" dirty="0" err="1" smtClean="0"/>
              <a:t>Jaffree</a:t>
            </a:r>
            <a:r>
              <a:rPr lang="en-US" b="1" i="1" dirty="0" smtClean="0"/>
              <a:t> </a:t>
            </a:r>
            <a:r>
              <a:rPr lang="en-US" b="1" dirty="0" smtClean="0"/>
              <a:t>(1985): 3 Statutes</a:t>
            </a:r>
            <a:endParaRPr lang="en-US" b="1" dirty="0"/>
          </a:p>
        </p:txBody>
      </p:sp>
      <p:sp>
        <p:nvSpPr>
          <p:cNvPr id="3" name="Text Placeholder 2"/>
          <p:cNvSpPr>
            <a:spLocks noGrp="1"/>
          </p:cNvSpPr>
          <p:nvPr>
            <p:ph type="body" idx="1"/>
          </p:nvPr>
        </p:nvSpPr>
        <p:spPr>
          <a:xfrm>
            <a:off x="152400" y="1219200"/>
            <a:ext cx="8763000" cy="5410200"/>
          </a:xfrm>
          <a:solidFill>
            <a:schemeClr val="bg1">
              <a:lumMod val="95000"/>
            </a:schemeClr>
          </a:solidFill>
        </p:spPr>
        <p:txBody>
          <a:bodyPr>
            <a:noAutofit/>
          </a:bodyPr>
          <a:lstStyle/>
          <a:p>
            <a:pPr>
              <a:buNone/>
            </a:pPr>
            <a:r>
              <a:rPr lang="en-US" sz="4200" b="1" dirty="0" smtClean="0">
                <a:solidFill>
                  <a:schemeClr val="tx2">
                    <a:lumMod val="50000"/>
                  </a:schemeClr>
                </a:solidFill>
              </a:rPr>
              <a:t>1978: authorized 1-minute period of silence "for meditation“</a:t>
            </a:r>
          </a:p>
          <a:p>
            <a:pPr>
              <a:buNone/>
            </a:pPr>
            <a:r>
              <a:rPr lang="en-US" sz="4200" b="1" dirty="0" smtClean="0">
                <a:solidFill>
                  <a:schemeClr val="tx2">
                    <a:lumMod val="50000"/>
                  </a:schemeClr>
                </a:solidFill>
              </a:rPr>
              <a:t>1981: authorized a period of silence "for meditation or voluntary prayer“</a:t>
            </a:r>
          </a:p>
          <a:p>
            <a:pPr>
              <a:buNone/>
            </a:pPr>
            <a:r>
              <a:rPr lang="en-US" sz="4200" b="1" dirty="0" smtClean="0">
                <a:solidFill>
                  <a:schemeClr val="tx2">
                    <a:lumMod val="50000"/>
                  </a:schemeClr>
                </a:solidFill>
              </a:rPr>
              <a:t>1982: authorized teachers to lead "willing students" in prayer to "Almighty God . . . the Creator and Supreme Judge of the world."</a:t>
            </a:r>
            <a:endParaRPr lang="en-US" sz="4200" b="1" dirty="0">
              <a:solidFill>
                <a:schemeClr val="tx2">
                  <a:lumMod val="50000"/>
                </a:schemeClr>
              </a:solidFill>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solidFill>
        </p:spPr>
        <p:txBody>
          <a:bodyPr>
            <a:normAutofit/>
          </a:bodyPr>
          <a:lstStyle/>
          <a:p>
            <a:r>
              <a:rPr lang="en-US" b="1" i="1" dirty="0" smtClean="0"/>
              <a:t>Wallace v. </a:t>
            </a:r>
            <a:r>
              <a:rPr lang="en-US" b="1" i="1" dirty="0" err="1" smtClean="0"/>
              <a:t>Jaffree</a:t>
            </a:r>
            <a:r>
              <a:rPr lang="en-US" b="1" i="1" dirty="0" smtClean="0"/>
              <a:t> </a:t>
            </a:r>
            <a:r>
              <a:rPr lang="en-US" b="1" dirty="0" smtClean="0"/>
              <a:t>(1985): 3 Statutes</a:t>
            </a:r>
            <a:endParaRPr lang="en-US" b="1" dirty="0"/>
          </a:p>
        </p:txBody>
      </p:sp>
      <p:sp>
        <p:nvSpPr>
          <p:cNvPr id="3" name="Text Placeholder 2"/>
          <p:cNvSpPr>
            <a:spLocks noGrp="1"/>
          </p:cNvSpPr>
          <p:nvPr>
            <p:ph type="body" idx="1"/>
          </p:nvPr>
        </p:nvSpPr>
        <p:spPr>
          <a:xfrm>
            <a:off x="152400" y="1219200"/>
            <a:ext cx="8763000" cy="5410200"/>
          </a:xfrm>
          <a:solidFill>
            <a:schemeClr val="bg1">
              <a:lumMod val="95000"/>
            </a:schemeClr>
          </a:solidFill>
        </p:spPr>
        <p:txBody>
          <a:bodyPr>
            <a:noAutofit/>
          </a:bodyPr>
          <a:lstStyle/>
          <a:p>
            <a:pPr>
              <a:buNone/>
            </a:pPr>
            <a:r>
              <a:rPr lang="en-US" sz="4200" b="1" dirty="0" smtClean="0">
                <a:solidFill>
                  <a:schemeClr val="tx2">
                    <a:lumMod val="50000"/>
                  </a:schemeClr>
                </a:solidFill>
              </a:rPr>
              <a:t>1978: </a:t>
            </a:r>
            <a:r>
              <a:rPr lang="en-US" sz="4200" b="1" dirty="0" smtClean="0">
                <a:solidFill>
                  <a:schemeClr val="tx2">
                    <a:lumMod val="50000"/>
                  </a:schemeClr>
                </a:solidFill>
              </a:rPr>
              <a:t>1-minute </a:t>
            </a:r>
            <a:r>
              <a:rPr lang="en-US" sz="4200" b="1" dirty="0" smtClean="0">
                <a:solidFill>
                  <a:schemeClr val="tx2">
                    <a:lumMod val="50000"/>
                  </a:schemeClr>
                </a:solidFill>
              </a:rPr>
              <a:t>period of silence "for </a:t>
            </a:r>
            <a:r>
              <a:rPr lang="en-US" sz="4200" b="1" dirty="0" smtClean="0">
                <a:solidFill>
                  <a:schemeClr val="tx2">
                    <a:lumMod val="50000"/>
                  </a:schemeClr>
                </a:solidFill>
              </a:rPr>
              <a:t>meditation</a:t>
            </a:r>
            <a:r>
              <a:rPr lang="en-US" sz="4200" b="1" dirty="0" smtClean="0">
                <a:solidFill>
                  <a:schemeClr val="tx2">
                    <a:lumMod val="50000"/>
                  </a:schemeClr>
                </a:solidFill>
              </a:rPr>
              <a:t>”</a:t>
            </a:r>
            <a:r>
              <a:rPr lang="en-US" sz="4200" b="1" dirty="0" smtClean="0">
                <a:solidFill>
                  <a:schemeClr val="tx2">
                    <a:lumMod val="50000"/>
                  </a:schemeClr>
                </a:solidFill>
              </a:rPr>
              <a:t> – stood as constitutional protection of student choice</a:t>
            </a:r>
            <a:endParaRPr lang="en-US" sz="4200" b="1" dirty="0" smtClean="0">
              <a:solidFill>
                <a:schemeClr val="tx2">
                  <a:lumMod val="50000"/>
                </a:schemeClr>
              </a:solidFill>
            </a:endParaRPr>
          </a:p>
          <a:p>
            <a:pPr>
              <a:buNone/>
            </a:pPr>
            <a:r>
              <a:rPr lang="en-US" sz="4200" b="1" dirty="0" smtClean="0">
                <a:solidFill>
                  <a:schemeClr val="tx2">
                    <a:lumMod val="50000"/>
                  </a:schemeClr>
                </a:solidFill>
              </a:rPr>
              <a:t>1981: </a:t>
            </a:r>
            <a:r>
              <a:rPr lang="en-US" sz="4200" b="1" dirty="0" smtClean="0">
                <a:solidFill>
                  <a:schemeClr val="tx2">
                    <a:lumMod val="50000"/>
                  </a:schemeClr>
                </a:solidFill>
              </a:rPr>
              <a:t>silence </a:t>
            </a:r>
            <a:r>
              <a:rPr lang="en-US" sz="4200" b="1" dirty="0" smtClean="0">
                <a:solidFill>
                  <a:schemeClr val="tx2">
                    <a:lumMod val="50000"/>
                  </a:schemeClr>
                </a:solidFill>
              </a:rPr>
              <a:t>"for meditation or voluntary </a:t>
            </a:r>
            <a:r>
              <a:rPr lang="en-US" sz="4200" b="1" dirty="0" smtClean="0">
                <a:solidFill>
                  <a:schemeClr val="tx2">
                    <a:lumMod val="50000"/>
                  </a:schemeClr>
                </a:solidFill>
              </a:rPr>
              <a:t>prayer” invalidated as state is endorsing prayer</a:t>
            </a:r>
            <a:endParaRPr lang="en-US" sz="4200" b="1" dirty="0" smtClean="0">
              <a:solidFill>
                <a:schemeClr val="tx2">
                  <a:lumMod val="50000"/>
                </a:schemeClr>
              </a:solidFill>
            </a:endParaRPr>
          </a:p>
          <a:p>
            <a:pPr>
              <a:buNone/>
            </a:pPr>
            <a:r>
              <a:rPr lang="en-US" sz="4200" b="1" dirty="0" smtClean="0">
                <a:solidFill>
                  <a:schemeClr val="tx2">
                    <a:lumMod val="50000"/>
                  </a:schemeClr>
                </a:solidFill>
              </a:rPr>
              <a:t>1982</a:t>
            </a:r>
            <a:r>
              <a:rPr lang="en-US" sz="4200" b="1" dirty="0" smtClean="0">
                <a:solidFill>
                  <a:schemeClr val="tx2">
                    <a:lumMod val="50000"/>
                  </a:schemeClr>
                </a:solidFill>
              </a:rPr>
              <a:t>: struck down by appellate courts as clear state endorsement</a:t>
            </a:r>
            <a:endParaRPr lang="en-US" sz="4200" b="1" dirty="0">
              <a:solidFill>
                <a:schemeClr val="tx2">
                  <a:lumMod val="50000"/>
                </a:schemeClr>
              </a:solidFill>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solidFill>
            <a:schemeClr val="bg1"/>
          </a:solidFill>
        </p:spPr>
        <p:txBody>
          <a:bodyPr>
            <a:normAutofit/>
          </a:bodyPr>
          <a:lstStyle/>
          <a:p>
            <a:r>
              <a:rPr lang="en-US" sz="4800" b="1" i="1" dirty="0" smtClean="0"/>
              <a:t>Santa Fe v. Doe </a:t>
            </a:r>
            <a:r>
              <a:rPr lang="en-US" sz="4800" b="1" dirty="0" smtClean="0"/>
              <a:t>(2000)</a:t>
            </a:r>
            <a:endParaRPr lang="en-US" sz="4800" b="1" dirty="0"/>
          </a:p>
        </p:txBody>
      </p:sp>
      <p:sp>
        <p:nvSpPr>
          <p:cNvPr id="3" name="Text Placeholder 2"/>
          <p:cNvSpPr>
            <a:spLocks noGrp="1"/>
          </p:cNvSpPr>
          <p:nvPr>
            <p:ph type="body" idx="1"/>
          </p:nvPr>
        </p:nvSpPr>
        <p:spPr>
          <a:xfrm>
            <a:off x="0" y="838200"/>
            <a:ext cx="9144000" cy="5791200"/>
          </a:xfrm>
          <a:solidFill>
            <a:schemeClr val="bg1">
              <a:lumMod val="95000"/>
            </a:schemeClr>
          </a:solidFill>
        </p:spPr>
        <p:txBody>
          <a:bodyPr>
            <a:normAutofit lnSpcReduction="10000"/>
          </a:bodyPr>
          <a:lstStyle/>
          <a:p>
            <a:pPr>
              <a:buNone/>
            </a:pPr>
            <a:r>
              <a:rPr lang="en-US" sz="3600" b="1" dirty="0" smtClean="0">
                <a:solidFill>
                  <a:schemeClr val="tx2">
                    <a:lumMod val="50000"/>
                  </a:schemeClr>
                </a:solidFill>
              </a:rPr>
              <a:t> </a:t>
            </a:r>
            <a:r>
              <a:rPr lang="en-US" sz="4300" b="1" dirty="0" smtClean="0">
                <a:solidFill>
                  <a:schemeClr val="tx2">
                    <a:lumMod val="50000"/>
                  </a:schemeClr>
                </a:solidFill>
              </a:rPr>
              <a:t>District allowed an elected student “chaplain” to offer Christian (Baptist) prayers over public address system at football games. </a:t>
            </a:r>
          </a:p>
          <a:p>
            <a:pPr>
              <a:buNone/>
            </a:pPr>
            <a:r>
              <a:rPr lang="en-US" sz="4300" b="1" dirty="0" smtClean="0">
                <a:solidFill>
                  <a:schemeClr val="tx2">
                    <a:lumMod val="50000"/>
                  </a:schemeClr>
                </a:solidFill>
              </a:rPr>
              <a:t>Challenged by Mormon &amp; Catholic parents</a:t>
            </a:r>
          </a:p>
          <a:p>
            <a:pPr>
              <a:buNone/>
            </a:pPr>
            <a:r>
              <a:rPr lang="en-US" sz="4300" b="1" dirty="0" smtClean="0">
                <a:solidFill>
                  <a:schemeClr val="tx2">
                    <a:lumMod val="50000"/>
                  </a:schemeClr>
                </a:solidFill>
              </a:rPr>
              <a:t>District court allowed so long as prayers were “nonsectarian” and “non-proselytizing”</a:t>
            </a:r>
          </a:p>
          <a:p>
            <a:pPr>
              <a:buNone/>
            </a:pP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a:solidFill>
            <a:schemeClr val="bg1"/>
          </a:solidFill>
        </p:spPr>
        <p:txBody>
          <a:bodyPr>
            <a:normAutofit/>
          </a:bodyPr>
          <a:lstStyle/>
          <a:p>
            <a:r>
              <a:rPr lang="en-US" sz="4800" b="1" i="1" dirty="0" smtClean="0"/>
              <a:t>Santa Fe v. Doe </a:t>
            </a:r>
            <a:r>
              <a:rPr lang="en-US" sz="4800" b="1" dirty="0" smtClean="0"/>
              <a:t>(2000)</a:t>
            </a:r>
            <a:endParaRPr lang="en-US" sz="4800" b="1" dirty="0"/>
          </a:p>
        </p:txBody>
      </p:sp>
      <p:sp>
        <p:nvSpPr>
          <p:cNvPr id="3" name="Text Placeholder 2"/>
          <p:cNvSpPr>
            <a:spLocks noGrp="1"/>
          </p:cNvSpPr>
          <p:nvPr>
            <p:ph type="body" idx="1"/>
          </p:nvPr>
        </p:nvSpPr>
        <p:spPr>
          <a:xfrm>
            <a:off x="0" y="914400"/>
            <a:ext cx="9144000" cy="5715000"/>
          </a:xfrm>
          <a:solidFill>
            <a:schemeClr val="bg1">
              <a:lumMod val="95000"/>
            </a:schemeClr>
          </a:solidFill>
        </p:spPr>
        <p:txBody>
          <a:bodyPr>
            <a:normAutofit/>
          </a:bodyPr>
          <a:lstStyle/>
          <a:p>
            <a:pPr>
              <a:buNone/>
            </a:pPr>
            <a:r>
              <a:rPr lang="en-US" sz="3600" b="1" dirty="0" smtClean="0">
                <a:solidFill>
                  <a:schemeClr val="tx2">
                    <a:lumMod val="50000"/>
                  </a:schemeClr>
                </a:solidFill>
              </a:rPr>
              <a:t> </a:t>
            </a:r>
            <a:r>
              <a:rPr lang="en-US" sz="4000" b="1" dirty="0" smtClean="0">
                <a:solidFill>
                  <a:schemeClr val="accent1">
                    <a:lumMod val="50000"/>
                  </a:schemeClr>
                </a:solidFill>
              </a:rPr>
              <a:t>Struck down </a:t>
            </a:r>
            <a:r>
              <a:rPr lang="en-US" sz="4000" b="1" dirty="0" smtClean="0">
                <a:solidFill>
                  <a:schemeClr val="accent1">
                    <a:lumMod val="50000"/>
                  </a:schemeClr>
                </a:solidFill>
              </a:rPr>
              <a:t>prayers because delivered </a:t>
            </a:r>
            <a:r>
              <a:rPr lang="en-US" sz="4000" b="1" dirty="0" smtClean="0">
                <a:solidFill>
                  <a:schemeClr val="accent1">
                    <a:lumMod val="50000"/>
                  </a:schemeClr>
                </a:solidFill>
              </a:rPr>
              <a:t>"on school property, at school-sponsored events, over the school's public address system, by a speaker representing the student body, under the supervision of school faculty, and pursuant to a school policy that explicitly and implicitly encourages public prayer"</a:t>
            </a:r>
            <a:endParaRPr lang="en-US" sz="4000" b="1" dirty="0">
              <a:solidFill>
                <a:schemeClr val="accent1">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90600"/>
          </a:xfrm>
          <a:solidFill>
            <a:schemeClr val="bg1"/>
          </a:solidFill>
        </p:spPr>
        <p:txBody>
          <a:bodyPr>
            <a:normAutofit/>
          </a:bodyPr>
          <a:lstStyle/>
          <a:p>
            <a:r>
              <a:rPr lang="en-US" sz="5400" b="1" dirty="0" smtClean="0"/>
              <a:t>Evolution and the Schools</a:t>
            </a:r>
            <a:endParaRPr lang="en-US" sz="5400" b="1" dirty="0"/>
          </a:p>
        </p:txBody>
      </p:sp>
      <p:pic>
        <p:nvPicPr>
          <p:cNvPr id="5" name="Content Placeholder 4" descr="creationism cartoon.jpg"/>
          <p:cNvPicPr>
            <a:picLocks noGrp="1" noChangeAspect="1"/>
          </p:cNvPicPr>
          <p:nvPr>
            <p:ph idx="1"/>
          </p:nvPr>
        </p:nvPicPr>
        <p:blipFill>
          <a:blip r:embed="rId2"/>
          <a:stretch>
            <a:fillRect/>
          </a:stretch>
        </p:blipFill>
        <p:spPr>
          <a:xfrm>
            <a:off x="381000" y="914400"/>
            <a:ext cx="8382000" cy="5715000"/>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lstStyle/>
          <a:p>
            <a:r>
              <a:rPr lang="en-US" b="1" dirty="0" smtClean="0"/>
              <a:t>Scopes Monkey Trial</a:t>
            </a:r>
            <a:endParaRPr lang="en-US" b="1" dirty="0"/>
          </a:p>
        </p:txBody>
      </p:sp>
      <p:pic>
        <p:nvPicPr>
          <p:cNvPr id="4" name="Content Placeholder 3" descr="darrowquestionswjbs.jpg"/>
          <p:cNvPicPr>
            <a:picLocks noGrp="1" noChangeAspect="1"/>
          </p:cNvPicPr>
          <p:nvPr>
            <p:ph idx="1"/>
          </p:nvPr>
        </p:nvPicPr>
        <p:blipFill>
          <a:blip r:embed="rId3"/>
          <a:stretch>
            <a:fillRect/>
          </a:stretch>
        </p:blipFill>
        <p:spPr>
          <a:xfrm>
            <a:off x="533400" y="1154430"/>
            <a:ext cx="8071338" cy="5246370"/>
          </a:xfrm>
        </p:spPr>
      </p:pic>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Autofit/>
          </a:bodyPr>
          <a:lstStyle/>
          <a:p>
            <a:r>
              <a:rPr lang="en-US" sz="5400" b="1" dirty="0" smtClean="0"/>
              <a:t>Scopes Monkey Trial (1925)</a:t>
            </a:r>
            <a:endParaRPr lang="en-US" sz="5400" b="1" dirty="0"/>
          </a:p>
        </p:txBody>
      </p:sp>
      <p:sp>
        <p:nvSpPr>
          <p:cNvPr id="3" name="Content Placeholder 2"/>
          <p:cNvSpPr>
            <a:spLocks noGrp="1"/>
          </p:cNvSpPr>
          <p:nvPr>
            <p:ph idx="1"/>
          </p:nvPr>
        </p:nvSpPr>
        <p:spPr>
          <a:xfrm>
            <a:off x="228600" y="1524000"/>
            <a:ext cx="8686800" cy="5029200"/>
          </a:xfrm>
          <a:solidFill>
            <a:schemeClr val="bg1">
              <a:lumMod val="95000"/>
            </a:schemeClr>
          </a:solidFill>
        </p:spPr>
        <p:txBody>
          <a:bodyPr/>
          <a:lstStyle/>
          <a:p>
            <a:pPr>
              <a:buNone/>
            </a:pPr>
            <a:r>
              <a:rPr lang="en-US" sz="4800" b="1" dirty="0" smtClean="0">
                <a:solidFill>
                  <a:schemeClr val="accent1">
                    <a:lumMod val="50000"/>
                  </a:schemeClr>
                </a:solidFill>
              </a:rPr>
              <a:t>William Jennings Bryan: "</a:t>
            </a:r>
            <a:r>
              <a:rPr lang="en-US" sz="4800" b="1" dirty="0" smtClean="0">
                <a:solidFill>
                  <a:schemeClr val="accent1">
                    <a:lumMod val="50000"/>
                  </a:schemeClr>
                </a:solidFill>
              </a:rPr>
              <a:t>if evolution wins, Christianity goes." </a:t>
            </a:r>
            <a:endParaRPr lang="en-US" sz="4800" b="1" dirty="0" smtClean="0">
              <a:solidFill>
                <a:schemeClr val="accent1">
                  <a:lumMod val="50000"/>
                </a:schemeClr>
              </a:solidFill>
            </a:endParaRPr>
          </a:p>
          <a:p>
            <a:pPr>
              <a:buNone/>
            </a:pPr>
            <a:r>
              <a:rPr lang="en-US" sz="4800" b="1" dirty="0" smtClean="0">
                <a:solidFill>
                  <a:schemeClr val="accent1">
                    <a:lumMod val="50000"/>
                  </a:schemeClr>
                </a:solidFill>
              </a:rPr>
              <a:t>Clarence Darrow: "Scopes </a:t>
            </a:r>
            <a:r>
              <a:rPr lang="en-US" sz="4800" b="1" dirty="0" smtClean="0">
                <a:solidFill>
                  <a:schemeClr val="accent1">
                    <a:lumMod val="50000"/>
                  </a:schemeClr>
                </a:solidFill>
              </a:rPr>
              <a:t>isn't on trial; civilization is on trial."</a:t>
            </a:r>
            <a:r>
              <a:rPr lang="en-US" dirty="0" smtClean="0">
                <a:solidFill>
                  <a:schemeClr val="accent1">
                    <a:lumMod val="50000"/>
                  </a:schemeClr>
                </a:solidFill>
              </a:rPr>
              <a:t> </a:t>
            </a:r>
            <a:endParaRPr lang="en-US" dirty="0">
              <a:solidFill>
                <a:schemeClr val="accent1">
                  <a:lumMod val="50000"/>
                </a:schemeClr>
              </a:solidFill>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Autofit/>
          </a:bodyPr>
          <a:lstStyle/>
          <a:p>
            <a:r>
              <a:rPr lang="en-US" sz="5400" b="1" dirty="0" smtClean="0"/>
              <a:t>Scopes </a:t>
            </a:r>
            <a:r>
              <a:rPr lang="en-US" sz="5400" b="1" smtClean="0"/>
              <a:t>Monkey Trial (1925)</a:t>
            </a:r>
            <a:endParaRPr lang="en-US" sz="5400" b="1" dirty="0"/>
          </a:p>
        </p:txBody>
      </p:sp>
      <p:sp>
        <p:nvSpPr>
          <p:cNvPr id="3" name="Content Placeholder 2"/>
          <p:cNvSpPr>
            <a:spLocks noGrp="1"/>
          </p:cNvSpPr>
          <p:nvPr>
            <p:ph idx="1"/>
          </p:nvPr>
        </p:nvSpPr>
        <p:spPr>
          <a:xfrm>
            <a:off x="228600" y="1295400"/>
            <a:ext cx="8686800" cy="5257800"/>
          </a:xfrm>
          <a:solidFill>
            <a:schemeClr val="bg1">
              <a:lumMod val="95000"/>
            </a:schemeClr>
          </a:solidFill>
        </p:spPr>
        <p:txBody>
          <a:bodyPr>
            <a:noAutofit/>
          </a:bodyPr>
          <a:lstStyle/>
          <a:p>
            <a:pPr>
              <a:buNone/>
            </a:pPr>
            <a:r>
              <a:rPr lang="en-US" sz="4200" b="1" dirty="0" smtClean="0">
                <a:solidFill>
                  <a:schemeClr val="accent1">
                    <a:lumMod val="50000"/>
                  </a:schemeClr>
                </a:solidFill>
              </a:rPr>
              <a:t>Darrow asked the jury to find Scopes guilty so that he could appeal the case and overturn law. Jury does so.</a:t>
            </a:r>
          </a:p>
          <a:p>
            <a:pPr>
              <a:buNone/>
            </a:pPr>
            <a:r>
              <a:rPr lang="en-US" sz="4200" b="1" dirty="0" smtClean="0">
                <a:solidFill>
                  <a:schemeClr val="accent1">
                    <a:lumMod val="50000"/>
                  </a:schemeClr>
                </a:solidFill>
              </a:rPr>
              <a:t>Conviction is overturned by TN Sup CT because of technical problem with assessment of $100 fine. Keeps ban on evolution in place – but not enforced.</a:t>
            </a:r>
            <a:endParaRPr lang="en-US" sz="4200" b="1" dirty="0">
              <a:solidFill>
                <a:schemeClr val="accent1">
                  <a:lumMod val="50000"/>
                </a:schemeClr>
              </a:solidFill>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a:solidFill>
            <a:schemeClr val="bg1"/>
          </a:solidFill>
        </p:spPr>
        <p:txBody>
          <a:bodyPr>
            <a:normAutofit/>
          </a:bodyPr>
          <a:lstStyle/>
          <a:p>
            <a:r>
              <a:rPr lang="en-US" sz="4800" b="1" i="1" dirty="0"/>
              <a:t>Epperson v. </a:t>
            </a:r>
            <a:r>
              <a:rPr lang="en-US" sz="4800" b="1" i="1" dirty="0" smtClean="0"/>
              <a:t>Arkansas </a:t>
            </a:r>
            <a:r>
              <a:rPr lang="en-US" sz="4800" b="1" dirty="0" smtClean="0"/>
              <a:t>(1967)</a:t>
            </a:r>
            <a:endParaRPr lang="en-US" sz="4800" b="1" dirty="0"/>
          </a:p>
        </p:txBody>
      </p:sp>
      <p:sp>
        <p:nvSpPr>
          <p:cNvPr id="3" name="Text Placeholder 2"/>
          <p:cNvSpPr>
            <a:spLocks noGrp="1"/>
          </p:cNvSpPr>
          <p:nvPr>
            <p:ph type="body" idx="1"/>
          </p:nvPr>
        </p:nvSpPr>
        <p:spPr>
          <a:xfrm>
            <a:off x="228600" y="914400"/>
            <a:ext cx="8686800" cy="5638800"/>
          </a:xfrm>
          <a:solidFill>
            <a:schemeClr val="bg1">
              <a:lumMod val="95000"/>
            </a:schemeClr>
          </a:solidFill>
        </p:spPr>
        <p:txBody>
          <a:bodyPr/>
          <a:lstStyle/>
          <a:p>
            <a:pPr>
              <a:buNone/>
            </a:pPr>
            <a:r>
              <a:rPr lang="en-US" sz="4000" b="1" dirty="0" smtClean="0">
                <a:solidFill>
                  <a:schemeClr val="tx2">
                    <a:lumMod val="50000"/>
                  </a:schemeClr>
                </a:solidFill>
              </a:rPr>
              <a:t>“Arkansas</a:t>
            </a:r>
            <a:r>
              <a:rPr lang="en-US" sz="4000" b="1" dirty="0">
                <a:solidFill>
                  <a:schemeClr val="tx2">
                    <a:lumMod val="50000"/>
                  </a:schemeClr>
                </a:solidFill>
              </a:rPr>
              <a:t>' law selects from the body of knowledge a particular segment which it proscribes for the sole reason that it is deemed to conflict with a particular religious doctrine; that is, with a particular interpretation of the Book of Genesis by a particular religious group</a:t>
            </a:r>
            <a:r>
              <a:rPr lang="en-US" sz="4000" b="1" dirty="0" smtClean="0">
                <a:solidFill>
                  <a:schemeClr val="tx2">
                    <a:lumMod val="50000"/>
                  </a:schemeClr>
                </a:solidFill>
              </a:rPr>
              <a:t>.”</a:t>
            </a:r>
            <a:endParaRPr lang="en-US" sz="4000" b="1" dirty="0">
              <a:solidFill>
                <a:schemeClr val="tx2">
                  <a:lumMod val="50000"/>
                </a:schemeClr>
              </a:solidFill>
            </a:endParaRPr>
          </a:p>
          <a:p>
            <a:pPr>
              <a:buNone/>
            </a:pP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bg1"/>
          </a:solidFill>
        </p:spPr>
        <p:txBody>
          <a:bodyPr>
            <a:normAutofit/>
          </a:bodyPr>
          <a:lstStyle/>
          <a:p>
            <a:r>
              <a:rPr lang="en-US" b="1" i="1" dirty="0" smtClean="0"/>
              <a:t>McCollum v. </a:t>
            </a:r>
            <a:r>
              <a:rPr lang="en-US" b="1" i="1" dirty="0" err="1" smtClean="0"/>
              <a:t>Bd</a:t>
            </a:r>
            <a:r>
              <a:rPr lang="en-US" b="1" i="1" dirty="0" smtClean="0"/>
              <a:t> of Education</a:t>
            </a:r>
            <a:r>
              <a:rPr lang="en-US" dirty="0" smtClean="0"/>
              <a:t> </a:t>
            </a:r>
            <a:r>
              <a:rPr lang="en-US" b="1" dirty="0" smtClean="0"/>
              <a:t>(1948)</a:t>
            </a:r>
            <a:endParaRPr lang="en-US" b="1" dirty="0"/>
          </a:p>
        </p:txBody>
      </p:sp>
      <p:sp>
        <p:nvSpPr>
          <p:cNvPr id="3" name="Content Placeholder 2"/>
          <p:cNvSpPr>
            <a:spLocks noGrp="1"/>
          </p:cNvSpPr>
          <p:nvPr>
            <p:ph idx="1"/>
          </p:nvPr>
        </p:nvSpPr>
        <p:spPr>
          <a:xfrm>
            <a:off x="0" y="1219200"/>
            <a:ext cx="9144000" cy="5105400"/>
          </a:xfrm>
          <a:solidFill>
            <a:schemeClr val="bg1">
              <a:lumMod val="95000"/>
            </a:schemeClr>
          </a:solidFill>
        </p:spPr>
        <p:txBody>
          <a:bodyPr>
            <a:noAutofit/>
          </a:bodyPr>
          <a:lstStyle/>
          <a:p>
            <a:pPr>
              <a:buNone/>
            </a:pPr>
            <a:r>
              <a:rPr lang="en-US" sz="4000" b="1" dirty="0" smtClean="0">
                <a:solidFill>
                  <a:schemeClr val="tx2">
                    <a:lumMod val="50000"/>
                  </a:schemeClr>
                </a:solidFill>
              </a:rPr>
              <a:t>“the state's compulsory education system … assists … the program of religious instruction carried on by separate religious sects. Pupils compelled by law to go to school for secular education are released … in part from their legal duty upon the condition that they attend the religious classes.”</a:t>
            </a:r>
            <a:endParaRPr lang="en-US" sz="4000" b="1" dirty="0">
              <a:solidFill>
                <a:schemeClr val="tx2">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a:solidFill>
            <a:schemeClr val="bg1"/>
          </a:solidFill>
        </p:spPr>
        <p:txBody>
          <a:bodyPr/>
          <a:lstStyle/>
          <a:p>
            <a:r>
              <a:rPr lang="en-US" b="1" i="1" dirty="0" smtClean="0"/>
              <a:t>Edwards v. </a:t>
            </a:r>
            <a:r>
              <a:rPr lang="en-US" b="1" i="1" dirty="0" err="1" smtClean="0"/>
              <a:t>Aguillard</a:t>
            </a:r>
            <a:r>
              <a:rPr lang="en-US" b="1" i="1" dirty="0" smtClean="0"/>
              <a:t> </a:t>
            </a:r>
            <a:r>
              <a:rPr lang="en-US" b="1" dirty="0" smtClean="0"/>
              <a:t>(1987)</a:t>
            </a:r>
            <a:endParaRPr lang="en-US" b="1" dirty="0"/>
          </a:p>
        </p:txBody>
      </p:sp>
      <p:sp>
        <p:nvSpPr>
          <p:cNvPr id="3" name="Text Placeholder 2"/>
          <p:cNvSpPr>
            <a:spLocks noGrp="1"/>
          </p:cNvSpPr>
          <p:nvPr>
            <p:ph type="body" idx="1"/>
          </p:nvPr>
        </p:nvSpPr>
        <p:spPr>
          <a:xfrm>
            <a:off x="228600" y="1066800"/>
            <a:ext cx="8686800" cy="5562600"/>
          </a:xfrm>
          <a:solidFill>
            <a:schemeClr val="bg1">
              <a:lumMod val="95000"/>
            </a:schemeClr>
          </a:solidFill>
        </p:spPr>
        <p:txBody>
          <a:bodyPr>
            <a:noAutofit/>
          </a:bodyPr>
          <a:lstStyle/>
          <a:p>
            <a:pPr>
              <a:buNone/>
            </a:pPr>
            <a:r>
              <a:rPr lang="en-US" sz="4000" b="1" dirty="0" smtClean="0">
                <a:solidFill>
                  <a:schemeClr val="tx2">
                    <a:lumMod val="50000"/>
                  </a:schemeClr>
                </a:solidFill>
              </a:rPr>
              <a:t>"Balanced treatment" means "providing whatever information and instruction in both creation and evolution models the classroom teacher determines is necessary and appropriate to provide insight into both theories in view of the textbooks and other instructional materials available for use in his classroom."</a:t>
            </a:r>
            <a:endParaRPr lang="en-US" sz="4000" b="1" dirty="0">
              <a:solidFill>
                <a:schemeClr val="tx2">
                  <a:lumMod val="50000"/>
                </a:schemeClr>
              </a:solidFill>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a:solidFill>
            <a:schemeClr val="bg1"/>
          </a:solidFill>
        </p:spPr>
        <p:txBody>
          <a:bodyPr/>
          <a:lstStyle/>
          <a:p>
            <a:r>
              <a:rPr lang="en-US" b="1" dirty="0" smtClean="0"/>
              <a:t>Scalia in </a:t>
            </a:r>
            <a:r>
              <a:rPr lang="en-US" b="1" i="1" dirty="0" smtClean="0"/>
              <a:t>Edwards</a:t>
            </a:r>
            <a:endParaRPr lang="en-US" b="1" i="1" dirty="0"/>
          </a:p>
        </p:txBody>
      </p:sp>
      <p:sp>
        <p:nvSpPr>
          <p:cNvPr id="3" name="Text Placeholder 2"/>
          <p:cNvSpPr>
            <a:spLocks noGrp="1"/>
          </p:cNvSpPr>
          <p:nvPr>
            <p:ph type="body" idx="1"/>
          </p:nvPr>
        </p:nvSpPr>
        <p:spPr>
          <a:xfrm>
            <a:off x="228600" y="914400"/>
            <a:ext cx="8686800" cy="5715000"/>
          </a:xfrm>
          <a:solidFill>
            <a:schemeClr val="bg1">
              <a:lumMod val="95000"/>
            </a:schemeClr>
          </a:solidFill>
        </p:spPr>
        <p:txBody>
          <a:bodyPr>
            <a:normAutofit/>
          </a:bodyPr>
          <a:lstStyle/>
          <a:p>
            <a:pPr>
              <a:buNone/>
            </a:pPr>
            <a:r>
              <a:rPr lang="en-US" sz="4000" b="1" dirty="0">
                <a:solidFill>
                  <a:schemeClr val="tx2">
                    <a:lumMod val="50000"/>
                  </a:schemeClr>
                </a:solidFill>
              </a:rPr>
              <a:t>"Perhaps what the </a:t>
            </a:r>
            <a:r>
              <a:rPr lang="en-US" sz="4000" b="1" dirty="0" smtClean="0">
                <a:solidFill>
                  <a:schemeClr val="tx2">
                    <a:lumMod val="50000"/>
                  </a:schemeClr>
                </a:solidFill>
              </a:rPr>
              <a:t>Louisiana </a:t>
            </a:r>
            <a:r>
              <a:rPr lang="en-US" sz="4000" b="1" dirty="0">
                <a:solidFill>
                  <a:schemeClr val="tx2">
                    <a:lumMod val="50000"/>
                  </a:schemeClr>
                </a:solidFill>
              </a:rPr>
              <a:t>Legislature has done is unconstitutional because there is no such </a:t>
            </a:r>
            <a:r>
              <a:rPr lang="en-US" sz="4000" b="1" dirty="0" smtClean="0">
                <a:solidFill>
                  <a:schemeClr val="tx2">
                    <a:lumMod val="50000"/>
                  </a:schemeClr>
                </a:solidFill>
              </a:rPr>
              <a:t>[scientific]evidence [of creation], and </a:t>
            </a:r>
            <a:r>
              <a:rPr lang="en-US" sz="4000" b="1" dirty="0">
                <a:solidFill>
                  <a:schemeClr val="tx2">
                    <a:lumMod val="50000"/>
                  </a:schemeClr>
                </a:solidFill>
              </a:rPr>
              <a:t>the scheme they have established will amount to no more than a presentation of the Book of Genesis. But we cannot say that on the evidence before us in this summary </a:t>
            </a:r>
            <a:r>
              <a:rPr lang="en-US" sz="4000" b="1" dirty="0" smtClean="0">
                <a:solidFill>
                  <a:schemeClr val="tx2">
                    <a:lumMod val="50000"/>
                  </a:schemeClr>
                </a:solidFill>
              </a:rPr>
              <a:t>judgment </a:t>
            </a:r>
            <a:r>
              <a:rPr lang="en-US" sz="4000" b="1" dirty="0">
                <a:solidFill>
                  <a:schemeClr val="tx2">
                    <a:lumMod val="50000"/>
                  </a:schemeClr>
                </a:solidFill>
              </a:rPr>
              <a:t>context</a:t>
            </a:r>
            <a:r>
              <a:rPr lang="en-US" sz="4000" b="1" dirty="0" smtClean="0">
                <a:solidFill>
                  <a:schemeClr val="tx2">
                    <a:lumMod val="50000"/>
                  </a:schemeClr>
                </a:solidFill>
              </a:rPr>
              <a:t>.”</a:t>
            </a:r>
            <a:endParaRPr lang="en-US" sz="4000"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a:solidFill>
            <a:schemeClr val="bg1"/>
          </a:solidFill>
        </p:spPr>
        <p:txBody>
          <a:bodyPr>
            <a:normAutofit fontScale="90000"/>
          </a:bodyPr>
          <a:lstStyle/>
          <a:p>
            <a:r>
              <a:rPr lang="en-US" b="1" i="1" dirty="0" err="1" smtClean="0"/>
              <a:t>Kitzmiller</a:t>
            </a:r>
            <a:r>
              <a:rPr lang="en-US" b="1" i="1" dirty="0" smtClean="0"/>
              <a:t> v. Dover (PA) Area School District</a:t>
            </a:r>
            <a:r>
              <a:rPr lang="en-US" dirty="0" smtClean="0"/>
              <a:t>	</a:t>
            </a:r>
            <a:r>
              <a:rPr lang="en-US" b="1" dirty="0" smtClean="0"/>
              <a:t>(2005)</a:t>
            </a:r>
            <a:endParaRPr lang="en-US" b="1" dirty="0"/>
          </a:p>
        </p:txBody>
      </p:sp>
      <p:sp>
        <p:nvSpPr>
          <p:cNvPr id="3" name="Text Placeholder 2"/>
          <p:cNvSpPr>
            <a:spLocks noGrp="1"/>
          </p:cNvSpPr>
          <p:nvPr>
            <p:ph type="body" idx="1"/>
          </p:nvPr>
        </p:nvSpPr>
        <p:spPr>
          <a:xfrm>
            <a:off x="228600" y="1600200"/>
            <a:ext cx="8686800" cy="5029200"/>
          </a:xfrm>
          <a:solidFill>
            <a:schemeClr val="bg1">
              <a:lumMod val="95000"/>
            </a:schemeClr>
          </a:solidFill>
        </p:spPr>
        <p:txBody>
          <a:bodyPr>
            <a:normAutofit/>
          </a:bodyPr>
          <a:lstStyle/>
          <a:p>
            <a:pPr>
              <a:buNone/>
            </a:pPr>
            <a:r>
              <a:rPr lang="en-US" sz="3600" b="1" dirty="0" smtClean="0">
                <a:solidFill>
                  <a:schemeClr val="tx2">
                    <a:lumMod val="50000"/>
                  </a:schemeClr>
                </a:solidFill>
              </a:rPr>
              <a:t> </a:t>
            </a:r>
            <a:r>
              <a:rPr lang="en-US" sz="4400" b="1" dirty="0" smtClean="0">
                <a:solidFill>
                  <a:schemeClr val="tx2">
                    <a:lumMod val="50000"/>
                  </a:schemeClr>
                </a:solidFill>
              </a:rPr>
              <a:t>Conservative Republican federal </a:t>
            </a:r>
            <a:r>
              <a:rPr lang="en-US" sz="4400" b="1" dirty="0" smtClean="0">
                <a:solidFill>
                  <a:schemeClr val="tx2">
                    <a:lumMod val="50000"/>
                  </a:schemeClr>
                </a:solidFill>
              </a:rPr>
              <a:t>District Judge </a:t>
            </a:r>
            <a:r>
              <a:rPr lang="en-US" sz="4400" b="1" dirty="0" smtClean="0">
                <a:solidFill>
                  <a:schemeClr val="tx2">
                    <a:lumMod val="50000"/>
                  </a:schemeClr>
                </a:solidFill>
              </a:rPr>
              <a:t>found:</a:t>
            </a:r>
          </a:p>
          <a:p>
            <a:pPr>
              <a:buNone/>
            </a:pPr>
            <a:r>
              <a:rPr lang="en-US" sz="4400" b="1" dirty="0" smtClean="0">
                <a:solidFill>
                  <a:schemeClr val="tx2">
                    <a:lumMod val="50000"/>
                  </a:schemeClr>
                </a:solidFill>
              </a:rPr>
              <a:t>“The overwhelming evidence at trial established that </a:t>
            </a:r>
            <a:r>
              <a:rPr lang="en-US" sz="4400" b="1" dirty="0" smtClean="0">
                <a:solidFill>
                  <a:schemeClr val="tx2">
                    <a:lumMod val="50000"/>
                  </a:schemeClr>
                </a:solidFill>
              </a:rPr>
              <a:t>I[</a:t>
            </a:r>
            <a:r>
              <a:rPr lang="en-US" sz="4400" b="1" dirty="0" err="1" smtClean="0">
                <a:solidFill>
                  <a:schemeClr val="tx2">
                    <a:lumMod val="50000"/>
                  </a:schemeClr>
                </a:solidFill>
              </a:rPr>
              <a:t>ntelligent</a:t>
            </a:r>
            <a:r>
              <a:rPr lang="en-US" sz="4400" b="1" dirty="0" smtClean="0">
                <a:solidFill>
                  <a:schemeClr val="tx2">
                    <a:lumMod val="50000"/>
                  </a:schemeClr>
                </a:solidFill>
              </a:rPr>
              <a:t>] D[</a:t>
            </a:r>
            <a:r>
              <a:rPr lang="en-US" sz="4400" b="1" dirty="0" err="1" smtClean="0">
                <a:solidFill>
                  <a:schemeClr val="tx2">
                    <a:lumMod val="50000"/>
                  </a:schemeClr>
                </a:solidFill>
              </a:rPr>
              <a:t>esign</a:t>
            </a:r>
            <a:r>
              <a:rPr lang="en-US" sz="4400" b="1" dirty="0" smtClean="0">
                <a:solidFill>
                  <a:schemeClr val="tx2">
                    <a:lumMod val="50000"/>
                  </a:schemeClr>
                </a:solidFill>
              </a:rPr>
              <a:t>] </a:t>
            </a:r>
            <a:r>
              <a:rPr lang="en-US" sz="4400" b="1" dirty="0" smtClean="0">
                <a:solidFill>
                  <a:schemeClr val="tx2">
                    <a:lumMod val="50000"/>
                  </a:schemeClr>
                </a:solidFill>
              </a:rPr>
              <a:t>is a religious view, a mere re-labeling of creationism, and not a scientific theory.”</a:t>
            </a:r>
            <a:endParaRPr lang="en-US" sz="4400" b="1" dirty="0">
              <a:solidFill>
                <a:schemeClr val="tx2">
                  <a:lumMod val="50000"/>
                </a:schemeClr>
              </a:solidFill>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792162"/>
          </a:xfrm>
          <a:solidFill>
            <a:schemeClr val="bg1"/>
          </a:solidFill>
        </p:spPr>
        <p:txBody>
          <a:bodyPr>
            <a:normAutofit fontScale="90000"/>
          </a:bodyPr>
          <a:lstStyle/>
          <a:p>
            <a:r>
              <a:rPr lang="en-US" b="1" i="1" dirty="0" err="1" smtClean="0"/>
              <a:t>Kitzmiller</a:t>
            </a:r>
            <a:r>
              <a:rPr lang="en-US" b="1" i="1" dirty="0" smtClean="0"/>
              <a:t> v. Dover Area S. D. - Standards</a:t>
            </a:r>
            <a:endParaRPr lang="en-US" b="1" dirty="0"/>
          </a:p>
        </p:txBody>
      </p:sp>
      <p:sp>
        <p:nvSpPr>
          <p:cNvPr id="3" name="Text Placeholder 2"/>
          <p:cNvSpPr>
            <a:spLocks noGrp="1"/>
          </p:cNvSpPr>
          <p:nvPr>
            <p:ph type="body" idx="1"/>
          </p:nvPr>
        </p:nvSpPr>
        <p:spPr>
          <a:xfrm>
            <a:off x="0" y="1143000"/>
            <a:ext cx="9144000" cy="5715000"/>
          </a:xfrm>
          <a:solidFill>
            <a:schemeClr val="bg1">
              <a:lumMod val="95000"/>
            </a:schemeClr>
          </a:solidFill>
        </p:spPr>
        <p:txBody>
          <a:bodyPr>
            <a:normAutofit lnSpcReduction="10000"/>
          </a:bodyPr>
          <a:lstStyle/>
          <a:p>
            <a:pPr>
              <a:buNone/>
            </a:pPr>
            <a:r>
              <a:rPr lang="en-US" sz="3800" b="1" dirty="0" smtClean="0"/>
              <a:t>	“Because Darwin's Theory is a theory, it is still being tested as new evidence is discovered. The Theory is not a fact. Gaps in the Theory exist for which there is no evidence. A theory is defined as a well-tested explanation that unifies a broad range of observations.</a:t>
            </a:r>
          </a:p>
          <a:p>
            <a:pPr>
              <a:buNone/>
            </a:pPr>
            <a:r>
              <a:rPr lang="en-US" sz="3800" b="1" dirty="0" smtClean="0"/>
              <a:t>	“Intelligent design is an explanation of the origin of life that differs from Darwin's view.”</a:t>
            </a:r>
          </a:p>
          <a:p>
            <a:pPr>
              <a:buNone/>
            </a:pPr>
            <a:endParaRPr lang="en-US"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t>Zorach v. Clausen</a:t>
            </a:r>
            <a:endParaRPr lang="en-US" sz="5400" b="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a:solidFill>
            <a:schemeClr val="bg1"/>
          </a:solidFill>
        </p:spPr>
        <p:txBody>
          <a:bodyPr>
            <a:normAutofit/>
          </a:bodyPr>
          <a:lstStyle/>
          <a:p>
            <a:r>
              <a:rPr lang="en-US" sz="5400" b="1" i="1" dirty="0" smtClean="0"/>
              <a:t>Engel v. Vitale </a:t>
            </a:r>
            <a:r>
              <a:rPr lang="en-US" sz="5400" b="1" dirty="0" smtClean="0"/>
              <a:t>(1962)</a:t>
            </a:r>
            <a:endParaRPr lang="en-US" sz="5400" b="1" dirty="0"/>
          </a:p>
        </p:txBody>
      </p:sp>
      <p:sp>
        <p:nvSpPr>
          <p:cNvPr id="3" name="Content Placeholder 2"/>
          <p:cNvSpPr>
            <a:spLocks noGrp="1"/>
          </p:cNvSpPr>
          <p:nvPr>
            <p:ph idx="1"/>
          </p:nvPr>
        </p:nvSpPr>
        <p:spPr>
          <a:xfrm>
            <a:off x="457200" y="1066800"/>
            <a:ext cx="8229600" cy="5486400"/>
          </a:xfrm>
          <a:solidFill>
            <a:schemeClr val="bg1">
              <a:lumMod val="95000"/>
            </a:schemeClr>
          </a:solidFill>
        </p:spPr>
        <p:txBody>
          <a:bodyPr>
            <a:normAutofit/>
          </a:bodyPr>
          <a:lstStyle/>
          <a:p>
            <a:pPr>
              <a:buNone/>
            </a:pPr>
            <a:r>
              <a:rPr lang="en-US" sz="4400" b="1" dirty="0" smtClean="0">
                <a:solidFill>
                  <a:schemeClr val="tx2">
                    <a:lumMod val="50000"/>
                  </a:schemeClr>
                </a:solidFill>
              </a:rPr>
              <a:t>NY State Regents adopted prayer for all students:</a:t>
            </a:r>
          </a:p>
          <a:p>
            <a:pPr>
              <a:buNone/>
            </a:pPr>
            <a:r>
              <a:rPr lang="en-US" sz="4400" b="1" dirty="0" smtClean="0">
                <a:solidFill>
                  <a:schemeClr val="tx2">
                    <a:lumMod val="50000"/>
                  </a:schemeClr>
                </a:solidFill>
              </a:rPr>
              <a:t>“Almighty God, we acknowledge our dependence upon Thee, and we beg Thy blessings upon us, our parents, our teachers, and our Country.”</a:t>
            </a:r>
            <a:endParaRPr lang="en-US" sz="4400" b="1" dirty="0">
              <a:solidFill>
                <a:schemeClr val="tx2">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914400"/>
          </a:xfrm>
          <a:solidFill>
            <a:schemeClr val="bg1"/>
          </a:solidFill>
        </p:spPr>
        <p:txBody>
          <a:bodyPr>
            <a:normAutofit/>
          </a:bodyPr>
          <a:lstStyle/>
          <a:p>
            <a:r>
              <a:rPr lang="en-US" sz="4800" b="1" i="1" dirty="0" smtClean="0"/>
              <a:t>Abington v. </a:t>
            </a:r>
            <a:r>
              <a:rPr lang="en-US" sz="4800" b="1" i="1" dirty="0" err="1" smtClean="0"/>
              <a:t>Schemp</a:t>
            </a:r>
            <a:r>
              <a:rPr lang="en-US" sz="4800" i="1" dirty="0" smtClean="0"/>
              <a:t> </a:t>
            </a:r>
            <a:r>
              <a:rPr lang="en-US" sz="4800" b="1" dirty="0" smtClean="0"/>
              <a:t>(1963)</a:t>
            </a:r>
            <a:endParaRPr lang="en-US" sz="4800" dirty="0"/>
          </a:p>
        </p:txBody>
      </p:sp>
      <p:sp>
        <p:nvSpPr>
          <p:cNvPr id="3" name="Content Placeholder 2"/>
          <p:cNvSpPr>
            <a:spLocks noGrp="1"/>
          </p:cNvSpPr>
          <p:nvPr>
            <p:ph idx="1"/>
          </p:nvPr>
        </p:nvSpPr>
        <p:spPr>
          <a:xfrm>
            <a:off x="0" y="914400"/>
            <a:ext cx="9144000" cy="5943600"/>
          </a:xfrm>
          <a:solidFill>
            <a:schemeClr val="bg1">
              <a:lumMod val="95000"/>
            </a:schemeClr>
          </a:solidFill>
        </p:spPr>
        <p:txBody>
          <a:bodyPr>
            <a:normAutofit lnSpcReduction="10000"/>
          </a:bodyPr>
          <a:lstStyle/>
          <a:p>
            <a:pPr>
              <a:buNone/>
            </a:pPr>
            <a:r>
              <a:rPr lang="en-US" sz="3600" b="1" dirty="0" smtClean="0">
                <a:solidFill>
                  <a:schemeClr val="accent2">
                    <a:lumMod val="50000"/>
                  </a:schemeClr>
                </a:solidFill>
              </a:rPr>
              <a:t> </a:t>
            </a:r>
            <a:r>
              <a:rPr lang="en-US" sz="4000" b="1" dirty="0" smtClean="0">
                <a:solidFill>
                  <a:schemeClr val="accent2">
                    <a:lumMod val="50000"/>
                  </a:schemeClr>
                </a:solidFill>
              </a:rPr>
              <a:t>Pennsylvania Law required that:</a:t>
            </a:r>
          </a:p>
          <a:p>
            <a:pPr>
              <a:buNone/>
            </a:pPr>
            <a:r>
              <a:rPr lang="en-US" sz="4000" b="1" dirty="0" smtClean="0">
                <a:solidFill>
                  <a:schemeClr val="tx2">
                    <a:lumMod val="50000"/>
                  </a:schemeClr>
                </a:solidFill>
              </a:rPr>
              <a:t> “[a]t least ten verses from the Holy Bible [be] read, without comment, at the opening of each public school on each school day.”</a:t>
            </a:r>
          </a:p>
          <a:p>
            <a:pPr>
              <a:buNone/>
            </a:pPr>
            <a:r>
              <a:rPr lang="en-US" sz="4000" b="1" dirty="0" smtClean="0">
                <a:solidFill>
                  <a:schemeClr val="accent3">
                    <a:lumMod val="50000"/>
                  </a:schemeClr>
                </a:solidFill>
              </a:rPr>
              <a:t> The </a:t>
            </a:r>
            <a:r>
              <a:rPr lang="en-US" sz="4000" b="1" dirty="0" err="1" smtClean="0">
                <a:solidFill>
                  <a:schemeClr val="accent3">
                    <a:lumMod val="50000"/>
                  </a:schemeClr>
                </a:solidFill>
              </a:rPr>
              <a:t>Schempps</a:t>
            </a:r>
            <a:r>
              <a:rPr lang="en-US" sz="4000" b="1" dirty="0" smtClean="0">
                <a:solidFill>
                  <a:schemeClr val="accent3">
                    <a:lumMod val="50000"/>
                  </a:schemeClr>
                </a:solidFill>
              </a:rPr>
              <a:t>, Unitarians, testified that religious doctrines purveyed by a literal reading of the Bible "were contrary to the religious beliefs which they held and to their familial teaching"</a:t>
            </a:r>
            <a:endParaRPr lang="en-US" sz="4000" b="1" dirty="0">
              <a:solidFill>
                <a:schemeClr val="accent3">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868362"/>
          </a:xfrm>
          <a:solidFill>
            <a:schemeClr val="bg1"/>
          </a:solidFill>
        </p:spPr>
        <p:txBody>
          <a:bodyPr>
            <a:normAutofit/>
          </a:bodyPr>
          <a:lstStyle/>
          <a:p>
            <a:r>
              <a:rPr lang="en-US" sz="4800" b="1" i="1" dirty="0" smtClean="0"/>
              <a:t>Abington v. </a:t>
            </a:r>
            <a:r>
              <a:rPr lang="en-US" sz="4800" b="1" i="1" dirty="0" err="1" smtClean="0"/>
              <a:t>Schemp</a:t>
            </a:r>
            <a:r>
              <a:rPr lang="en-US" sz="4800" i="1" dirty="0" smtClean="0"/>
              <a:t> </a:t>
            </a:r>
            <a:r>
              <a:rPr lang="en-US" sz="4800" b="1" dirty="0" smtClean="0"/>
              <a:t>(1963)</a:t>
            </a:r>
            <a:endParaRPr lang="en-US" sz="4800" dirty="0"/>
          </a:p>
        </p:txBody>
      </p:sp>
      <p:sp>
        <p:nvSpPr>
          <p:cNvPr id="3" name="Content Placeholder 2"/>
          <p:cNvSpPr>
            <a:spLocks noGrp="1"/>
          </p:cNvSpPr>
          <p:nvPr>
            <p:ph idx="1"/>
          </p:nvPr>
        </p:nvSpPr>
        <p:spPr>
          <a:xfrm>
            <a:off x="0" y="838200"/>
            <a:ext cx="9144000" cy="6019800"/>
          </a:xfrm>
          <a:solidFill>
            <a:schemeClr val="bg1">
              <a:lumMod val="95000"/>
            </a:schemeClr>
          </a:solidFill>
        </p:spPr>
        <p:txBody>
          <a:bodyPr>
            <a:normAutofit lnSpcReduction="10000"/>
          </a:bodyPr>
          <a:lstStyle/>
          <a:p>
            <a:pPr>
              <a:buNone/>
            </a:pPr>
            <a:r>
              <a:rPr lang="en-US" sz="3600" b="1" dirty="0" smtClean="0">
                <a:solidFill>
                  <a:schemeClr val="accent2">
                    <a:lumMod val="50000"/>
                  </a:schemeClr>
                </a:solidFill>
              </a:rPr>
              <a:t> </a:t>
            </a:r>
            <a:r>
              <a:rPr lang="en-US" sz="4000" b="1" dirty="0" smtClean="0">
                <a:solidFill>
                  <a:schemeClr val="accent2">
                    <a:lumMod val="50000"/>
                  </a:schemeClr>
                </a:solidFill>
              </a:rPr>
              <a:t>The State claimed that the purposes of Bible reading included: </a:t>
            </a:r>
            <a:r>
              <a:rPr lang="en-US" sz="4000" b="1" dirty="0" smtClean="0">
                <a:solidFill>
                  <a:schemeClr val="tx2">
                    <a:lumMod val="50000"/>
                  </a:schemeClr>
                </a:solidFill>
              </a:rPr>
              <a:t>“the promotion of moral values, the contradiction to the materialistic trends of our times, the perpetuation of our institutions and the teaching of literature.”</a:t>
            </a:r>
          </a:p>
          <a:p>
            <a:pPr>
              <a:buNone/>
            </a:pPr>
            <a:r>
              <a:rPr lang="en-US" sz="4000" b="1" dirty="0" smtClean="0">
                <a:solidFill>
                  <a:schemeClr val="accent2">
                    <a:lumMod val="50000"/>
                  </a:schemeClr>
                </a:solidFill>
              </a:rPr>
              <a:t> The Court found: </a:t>
            </a:r>
            <a:r>
              <a:rPr lang="en-US" sz="4000" b="1" dirty="0" smtClean="0">
                <a:solidFill>
                  <a:schemeClr val="tx2">
                    <a:lumMod val="50000"/>
                  </a:schemeClr>
                </a:solidFill>
              </a:rPr>
              <a:t>“even if its purpose is not strictly religious, it is sought to be accomplished through readings, without comment, from the Bible.”</a:t>
            </a:r>
          </a:p>
          <a:p>
            <a:pPr>
              <a:buNone/>
            </a:pPr>
            <a:endParaRPr lang="en-US" sz="3600" b="1" dirty="0">
              <a:solidFill>
                <a:schemeClr val="accent3">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bg1"/>
          </a:solidFill>
        </p:spPr>
        <p:txBody>
          <a:bodyPr>
            <a:noAutofit/>
          </a:bodyPr>
          <a:lstStyle/>
          <a:p>
            <a:r>
              <a:rPr lang="en-US" b="1" dirty="0" smtClean="0"/>
              <a:t>Early State Supreme Courts Striking Down Public School Prayer</a:t>
            </a:r>
            <a:endParaRPr lang="en-US" b="1" dirty="0"/>
          </a:p>
        </p:txBody>
      </p:sp>
      <p:sp>
        <p:nvSpPr>
          <p:cNvPr id="3" name="Text Placeholder 2"/>
          <p:cNvSpPr>
            <a:spLocks noGrp="1"/>
          </p:cNvSpPr>
          <p:nvPr>
            <p:ph type="body" idx="1"/>
          </p:nvPr>
        </p:nvSpPr>
        <p:spPr>
          <a:xfrm>
            <a:off x="228600" y="1447800"/>
            <a:ext cx="8686800" cy="5105400"/>
          </a:xfrm>
          <a:solidFill>
            <a:schemeClr val="bg1">
              <a:lumMod val="95000"/>
            </a:schemeClr>
          </a:solidFill>
        </p:spPr>
        <p:txBody>
          <a:bodyPr>
            <a:normAutofit/>
          </a:bodyPr>
          <a:lstStyle/>
          <a:p>
            <a:pPr>
              <a:buNone/>
            </a:pPr>
            <a:r>
              <a:rPr lang="en-US" sz="4400" b="1" dirty="0" smtClean="0">
                <a:solidFill>
                  <a:schemeClr val="tx2">
                    <a:lumMod val="50000"/>
                  </a:schemeClr>
                </a:solidFill>
              </a:rPr>
              <a:t>Ohio (1869)</a:t>
            </a:r>
          </a:p>
          <a:p>
            <a:pPr>
              <a:buNone/>
            </a:pPr>
            <a:r>
              <a:rPr lang="en-US" sz="4400" b="1" dirty="0" smtClean="0">
                <a:solidFill>
                  <a:schemeClr val="tx2">
                    <a:lumMod val="50000"/>
                  </a:schemeClr>
                </a:solidFill>
              </a:rPr>
              <a:t>Wisconsin </a:t>
            </a:r>
            <a:r>
              <a:rPr lang="en-US" sz="4400" b="1" dirty="0">
                <a:solidFill>
                  <a:schemeClr val="tx2">
                    <a:lumMod val="50000"/>
                  </a:schemeClr>
                </a:solidFill>
              </a:rPr>
              <a:t>(1890</a:t>
            </a:r>
            <a:r>
              <a:rPr lang="en-US" sz="4400" b="1" dirty="0" smtClean="0">
                <a:solidFill>
                  <a:schemeClr val="tx2">
                    <a:lumMod val="50000"/>
                  </a:schemeClr>
                </a:solidFill>
              </a:rPr>
              <a:t>) </a:t>
            </a:r>
          </a:p>
          <a:p>
            <a:pPr>
              <a:buNone/>
            </a:pPr>
            <a:r>
              <a:rPr lang="en-US" sz="4400" b="1" dirty="0" smtClean="0">
                <a:solidFill>
                  <a:schemeClr val="tx2">
                    <a:lumMod val="50000"/>
                  </a:schemeClr>
                </a:solidFill>
              </a:rPr>
              <a:t>Nebraska </a:t>
            </a:r>
            <a:r>
              <a:rPr lang="en-US" sz="4400" b="1" dirty="0">
                <a:solidFill>
                  <a:schemeClr val="tx2">
                    <a:lumMod val="50000"/>
                  </a:schemeClr>
                </a:solidFill>
              </a:rPr>
              <a:t>(1902</a:t>
            </a:r>
            <a:r>
              <a:rPr lang="en-US" sz="4400" b="1" dirty="0" smtClean="0">
                <a:solidFill>
                  <a:schemeClr val="tx2">
                    <a:lumMod val="50000"/>
                  </a:schemeClr>
                </a:solidFill>
              </a:rPr>
              <a:t>)</a:t>
            </a:r>
          </a:p>
          <a:p>
            <a:pPr>
              <a:buNone/>
            </a:pPr>
            <a:r>
              <a:rPr lang="en-US" sz="4400" b="1" dirty="0" smtClean="0">
                <a:solidFill>
                  <a:schemeClr val="tx2">
                    <a:lumMod val="50000"/>
                  </a:schemeClr>
                </a:solidFill>
              </a:rPr>
              <a:t>Illinois </a:t>
            </a:r>
            <a:r>
              <a:rPr lang="en-US" sz="4400" b="1" dirty="0">
                <a:solidFill>
                  <a:schemeClr val="tx2">
                    <a:lumMod val="50000"/>
                  </a:schemeClr>
                </a:solidFill>
              </a:rPr>
              <a:t>(1910</a:t>
            </a:r>
            <a:r>
              <a:rPr lang="en-US" sz="4400" b="1" dirty="0" smtClean="0">
                <a:solidFill>
                  <a:schemeClr val="tx2">
                    <a:lumMod val="50000"/>
                  </a:schemeClr>
                </a:solidFill>
              </a:rPr>
              <a:t>) </a:t>
            </a:r>
          </a:p>
          <a:p>
            <a:pPr>
              <a:buNone/>
            </a:pPr>
            <a:r>
              <a:rPr lang="en-US" sz="4400" b="1" dirty="0" smtClean="0">
                <a:solidFill>
                  <a:schemeClr val="tx2">
                    <a:lumMod val="50000"/>
                  </a:schemeClr>
                </a:solidFill>
              </a:rPr>
              <a:t>Louisiana </a:t>
            </a:r>
            <a:r>
              <a:rPr lang="en-US" sz="4400" b="1" dirty="0">
                <a:solidFill>
                  <a:schemeClr val="tx2">
                    <a:lumMod val="50000"/>
                  </a:schemeClr>
                </a:solidFill>
              </a:rPr>
              <a:t>(1915</a:t>
            </a:r>
            <a:r>
              <a:rPr lang="en-US" sz="4400" b="1" dirty="0" smtClean="0">
                <a:solidFill>
                  <a:schemeClr val="tx2">
                    <a:lumMod val="50000"/>
                  </a:schemeClr>
                </a:solidFill>
              </a:rPr>
              <a:t>)</a:t>
            </a:r>
          </a:p>
          <a:p>
            <a:pPr>
              <a:buNone/>
            </a:pPr>
            <a:r>
              <a:rPr lang="en-US" sz="4400" b="1" dirty="0" smtClean="0">
                <a:solidFill>
                  <a:schemeClr val="tx2">
                    <a:lumMod val="50000"/>
                  </a:schemeClr>
                </a:solidFill>
              </a:rPr>
              <a:t>Washington </a:t>
            </a:r>
            <a:r>
              <a:rPr lang="en-US" sz="4400" b="1" dirty="0">
                <a:solidFill>
                  <a:schemeClr val="tx2">
                    <a:lumMod val="50000"/>
                  </a:schemeClr>
                </a:solidFill>
              </a:rPr>
              <a:t>State (1918)</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20000"/>
              <a:lumOff val="80000"/>
            </a:schemeClr>
          </a:solidFill>
        </p:spPr>
        <p:txBody>
          <a:bodyPr/>
          <a:lstStyle/>
          <a:p>
            <a:r>
              <a:rPr lang="en-US" b="1" dirty="0" smtClean="0"/>
              <a:t>Effect of Decisions by Region 1968</a:t>
            </a:r>
            <a:endParaRPr lang="en-US" b="1" dirty="0"/>
          </a:p>
        </p:txBody>
      </p:sp>
      <p:sp>
        <p:nvSpPr>
          <p:cNvPr id="3" name="Text Placeholder 2"/>
          <p:cNvSpPr>
            <a:spLocks noGrp="1"/>
          </p:cNvSpPr>
          <p:nvPr>
            <p:ph type="body" idx="1"/>
          </p:nvPr>
        </p:nvSpPr>
        <p:spPr>
          <a:xfrm>
            <a:off x="381000" y="1447800"/>
            <a:ext cx="8229600" cy="6354763"/>
          </a:xfrm>
        </p:spPr>
        <p:txBody>
          <a:bodyPr>
            <a:normAutofit/>
          </a:bodyPr>
          <a:lstStyle/>
          <a:p>
            <a:pPr>
              <a:buNone/>
            </a:pPr>
            <a:endParaRPr lang="en-US" dirty="0"/>
          </a:p>
          <a:p>
            <a:endParaRPr lang="en-US" dirty="0"/>
          </a:p>
          <a:p>
            <a:endParaRPr lang="en-US" dirty="0"/>
          </a:p>
          <a:p>
            <a:endParaRPr lang="en-US" dirty="0"/>
          </a:p>
        </p:txBody>
      </p:sp>
      <p:graphicFrame>
        <p:nvGraphicFramePr>
          <p:cNvPr id="4" name="Table 3"/>
          <p:cNvGraphicFramePr>
            <a:graphicFrameLocks noGrp="1"/>
          </p:cNvGraphicFramePr>
          <p:nvPr/>
        </p:nvGraphicFramePr>
        <p:xfrm>
          <a:off x="457200" y="1219200"/>
          <a:ext cx="8305800" cy="4739512"/>
        </p:xfrm>
        <a:graphic>
          <a:graphicData uri="http://schemas.openxmlformats.org/drawingml/2006/table">
            <a:tbl>
              <a:tblPr firstRow="1" bandRow="1">
                <a:tableStyleId>{5C22544A-7EE6-4342-B048-85BDC9FD1C3A}</a:tableStyleId>
              </a:tblPr>
              <a:tblGrid>
                <a:gridCol w="1524000"/>
                <a:gridCol w="1295400"/>
                <a:gridCol w="1447800"/>
                <a:gridCol w="1447800"/>
                <a:gridCol w="1295400"/>
                <a:gridCol w="1295400"/>
              </a:tblGrid>
              <a:tr h="1600200">
                <a:tc>
                  <a:txBody>
                    <a:bodyPr/>
                    <a:lstStyle/>
                    <a:p>
                      <a:endParaRPr lang="en-US" sz="2800" b="1" dirty="0"/>
                    </a:p>
                  </a:txBody>
                  <a:tcPr/>
                </a:tc>
                <a:tc>
                  <a:txBody>
                    <a:bodyPr/>
                    <a:lstStyle/>
                    <a:p>
                      <a:r>
                        <a:rPr lang="en-US" sz="2400" b="1" kern="1200" dirty="0" smtClean="0">
                          <a:solidFill>
                            <a:schemeClr val="lt1"/>
                          </a:solidFill>
                          <a:latin typeface="+mn-lt"/>
                          <a:ea typeface="+mn-ea"/>
                          <a:cs typeface="+mn-cs"/>
                        </a:rPr>
                        <a:t>Prayer </a:t>
                      </a:r>
                      <a:r>
                        <a:rPr lang="en-US" sz="2400" b="1" kern="1200" smtClean="0">
                          <a:solidFill>
                            <a:schemeClr val="lt1"/>
                          </a:solidFill>
                          <a:latin typeface="+mn-lt"/>
                          <a:ea typeface="+mn-ea"/>
                          <a:cs typeface="+mn-cs"/>
                        </a:rPr>
                        <a:t>Before</a:t>
                      </a:r>
                      <a:r>
                        <a:rPr lang="en-US" sz="2400" b="1" kern="1200" baseline="0" smtClean="0">
                          <a:solidFill>
                            <a:schemeClr val="lt1"/>
                          </a:solidFill>
                          <a:latin typeface="+mn-lt"/>
                          <a:ea typeface="+mn-ea"/>
                          <a:cs typeface="+mn-cs"/>
                        </a:rPr>
                        <a:t> </a:t>
                      </a:r>
                      <a:r>
                        <a:rPr lang="en-US" sz="2400" b="1" kern="1200" smtClean="0">
                          <a:solidFill>
                            <a:schemeClr val="lt1"/>
                          </a:solidFill>
                          <a:latin typeface="+mn-lt"/>
                          <a:ea typeface="+mn-ea"/>
                          <a:cs typeface="+mn-cs"/>
                        </a:rPr>
                        <a:t>Decision</a:t>
                      </a:r>
                      <a:endParaRPr lang="en-US" sz="2400" b="1" dirty="0"/>
                    </a:p>
                  </a:txBody>
                  <a:tcPr/>
                </a:tc>
                <a:tc>
                  <a:txBody>
                    <a:bodyPr/>
                    <a:lstStyle/>
                    <a:p>
                      <a:r>
                        <a:rPr lang="en-US" sz="2400" b="1" dirty="0" smtClean="0"/>
                        <a:t>Bible Reading Before Decision</a:t>
                      </a:r>
                      <a:endParaRPr lang="en-US" sz="2400" b="1" dirty="0"/>
                    </a:p>
                  </a:txBody>
                  <a:tcPr/>
                </a:tc>
                <a:tc>
                  <a:txBody>
                    <a:bodyPr/>
                    <a:lstStyle/>
                    <a:p>
                      <a:r>
                        <a:rPr lang="en-US" sz="2400" b="1" kern="1200" dirty="0" smtClean="0">
                          <a:solidFill>
                            <a:schemeClr val="lt1"/>
                          </a:solidFill>
                          <a:latin typeface="+mn-lt"/>
                          <a:ea typeface="+mn-ea"/>
                          <a:cs typeface="+mn-cs"/>
                        </a:rPr>
                        <a:t>Either Exercise </a:t>
                      </a:r>
                    </a:p>
                    <a:p>
                      <a:r>
                        <a:rPr lang="en-US" sz="2400" b="1" kern="1200" dirty="0" smtClean="0">
                          <a:solidFill>
                            <a:schemeClr val="lt1"/>
                          </a:solidFill>
                          <a:latin typeface="+mn-lt"/>
                          <a:ea typeface="+mn-ea"/>
                          <a:cs typeface="+mn-cs"/>
                        </a:rPr>
                        <a:t>After Decisions</a:t>
                      </a:r>
                      <a:endParaRPr lang="en-US" sz="2400" b="1" dirty="0"/>
                    </a:p>
                  </a:txBody>
                  <a:tcPr/>
                </a:tc>
                <a:tc>
                  <a:txBody>
                    <a:bodyPr/>
                    <a:lstStyle/>
                    <a:p>
                      <a:r>
                        <a:rPr lang="en-US" sz="2400" b="1" dirty="0" smtClean="0"/>
                        <a:t>Teachers</a:t>
                      </a:r>
                    </a:p>
                    <a:p>
                      <a:r>
                        <a:rPr lang="en-US" sz="2400" b="1" dirty="0" smtClean="0"/>
                        <a:t>Ceased</a:t>
                      </a:r>
                      <a:endParaRPr lang="en-US" sz="2400" b="1" dirty="0"/>
                    </a:p>
                  </a:txBody>
                  <a:tcPr/>
                </a:tc>
                <a:tc>
                  <a:txBody>
                    <a:bodyPr/>
                    <a:lstStyle/>
                    <a:p>
                      <a:r>
                        <a:rPr lang="en-US" sz="2400" b="1" dirty="0" smtClean="0"/>
                        <a:t>Districts Ceased</a:t>
                      </a:r>
                      <a:endParaRPr lang="en-US" sz="2400" b="1" dirty="0"/>
                    </a:p>
                  </a:txBody>
                  <a:tcPr/>
                </a:tc>
              </a:tr>
              <a:tr h="784828">
                <a:tc>
                  <a:txBody>
                    <a:bodyPr/>
                    <a:lstStyle/>
                    <a:p>
                      <a:r>
                        <a:rPr lang="en-US" sz="2800" b="1" dirty="0" smtClean="0"/>
                        <a:t>East</a:t>
                      </a:r>
                      <a:endParaRPr lang="en-US" sz="2800" b="1" dirty="0"/>
                    </a:p>
                  </a:txBody>
                  <a:tcPr/>
                </a:tc>
                <a:tc>
                  <a:txBody>
                    <a:bodyPr/>
                    <a:lstStyle/>
                    <a:p>
                      <a:r>
                        <a:rPr lang="en-US" sz="3200" b="1" dirty="0" smtClean="0"/>
                        <a:t>83%</a:t>
                      </a:r>
                      <a:endParaRPr lang="en-US" sz="3200" b="1" dirty="0"/>
                    </a:p>
                  </a:txBody>
                  <a:tcPr/>
                </a:tc>
                <a:tc>
                  <a:txBody>
                    <a:bodyPr/>
                    <a:lstStyle/>
                    <a:p>
                      <a:r>
                        <a:rPr lang="en-US" sz="3200" b="1" dirty="0" smtClean="0"/>
                        <a:t>62%</a:t>
                      </a:r>
                      <a:endParaRPr lang="en-US" sz="3200" b="1" dirty="0"/>
                    </a:p>
                  </a:txBody>
                  <a:tcPr/>
                </a:tc>
                <a:tc>
                  <a:txBody>
                    <a:bodyPr/>
                    <a:lstStyle/>
                    <a:p>
                      <a:r>
                        <a:rPr lang="en-US" sz="3200" b="1" dirty="0" smtClean="0"/>
                        <a:t>11%</a:t>
                      </a:r>
                      <a:endParaRPr lang="en-US" sz="3200" b="1" dirty="0"/>
                    </a:p>
                  </a:txBody>
                  <a:tcPr/>
                </a:tc>
                <a:tc>
                  <a:txBody>
                    <a:bodyPr/>
                    <a:lstStyle/>
                    <a:p>
                      <a:r>
                        <a:rPr lang="en-US" sz="3200" b="1" dirty="0" smtClean="0"/>
                        <a:t>87%</a:t>
                      </a:r>
                      <a:endParaRPr lang="en-US" sz="3200" b="1" dirty="0"/>
                    </a:p>
                  </a:txBody>
                  <a:tcPr/>
                </a:tc>
                <a:tc>
                  <a:txBody>
                    <a:bodyPr/>
                    <a:lstStyle/>
                    <a:p>
                      <a:r>
                        <a:rPr lang="en-US" sz="3200" b="1" dirty="0" smtClean="0"/>
                        <a:t>93%</a:t>
                      </a:r>
                      <a:endParaRPr lang="en-US" sz="3200" b="1" dirty="0"/>
                    </a:p>
                  </a:txBody>
                  <a:tcPr/>
                </a:tc>
              </a:tr>
              <a:tr h="784828">
                <a:tc>
                  <a:txBody>
                    <a:bodyPr/>
                    <a:lstStyle/>
                    <a:p>
                      <a:r>
                        <a:rPr lang="en-US" sz="2800" b="1" dirty="0" smtClean="0"/>
                        <a:t>South</a:t>
                      </a:r>
                      <a:endParaRPr lang="en-US" sz="2800" b="1" dirty="0"/>
                    </a:p>
                  </a:txBody>
                  <a:tcPr/>
                </a:tc>
                <a:tc>
                  <a:txBody>
                    <a:bodyPr/>
                    <a:lstStyle/>
                    <a:p>
                      <a:r>
                        <a:rPr lang="en-US" sz="3200" b="1" dirty="0" smtClean="0"/>
                        <a:t>87%</a:t>
                      </a:r>
                      <a:endParaRPr lang="en-US" sz="3200" b="1" dirty="0"/>
                    </a:p>
                  </a:txBody>
                  <a:tcPr/>
                </a:tc>
                <a:tc>
                  <a:txBody>
                    <a:bodyPr/>
                    <a:lstStyle/>
                    <a:p>
                      <a:r>
                        <a:rPr lang="en-US" sz="3200" b="1" dirty="0" smtClean="0"/>
                        <a:t>80%</a:t>
                      </a:r>
                      <a:endParaRPr lang="en-US" sz="3200" b="1" dirty="0"/>
                    </a:p>
                  </a:txBody>
                  <a:tcPr/>
                </a:tc>
                <a:tc>
                  <a:txBody>
                    <a:bodyPr/>
                    <a:lstStyle/>
                    <a:p>
                      <a:r>
                        <a:rPr lang="en-US" sz="3200" b="1" dirty="0" smtClean="0"/>
                        <a:t>64%</a:t>
                      </a:r>
                      <a:endParaRPr lang="en-US" sz="3200" b="1" dirty="0"/>
                    </a:p>
                  </a:txBody>
                  <a:tcPr/>
                </a:tc>
                <a:tc>
                  <a:txBody>
                    <a:bodyPr/>
                    <a:lstStyle/>
                    <a:p>
                      <a:r>
                        <a:rPr lang="en-US" sz="3200" b="1" dirty="0" smtClean="0"/>
                        <a:t>26%</a:t>
                      </a:r>
                      <a:endParaRPr lang="en-US" sz="3200" b="1" dirty="0"/>
                    </a:p>
                  </a:txBody>
                  <a:tcPr/>
                </a:tc>
                <a:tc>
                  <a:txBody>
                    <a:bodyPr/>
                    <a:lstStyle/>
                    <a:p>
                      <a:r>
                        <a:rPr lang="en-US" sz="3200" b="1" dirty="0" smtClean="0"/>
                        <a:t>21%</a:t>
                      </a:r>
                      <a:endParaRPr lang="en-US" sz="3200" b="1" dirty="0"/>
                    </a:p>
                  </a:txBody>
                  <a:tcPr/>
                </a:tc>
              </a:tr>
              <a:tr h="784828">
                <a:tc>
                  <a:txBody>
                    <a:bodyPr/>
                    <a:lstStyle/>
                    <a:p>
                      <a:r>
                        <a:rPr lang="en-US" sz="2800" b="1" dirty="0" smtClean="0"/>
                        <a:t>Midwest</a:t>
                      </a:r>
                      <a:endParaRPr lang="en-US" sz="2800" b="1" dirty="0"/>
                    </a:p>
                  </a:txBody>
                  <a:tcPr/>
                </a:tc>
                <a:tc>
                  <a:txBody>
                    <a:bodyPr/>
                    <a:lstStyle/>
                    <a:p>
                      <a:r>
                        <a:rPr lang="en-US" sz="3200" b="1" dirty="0" smtClean="0"/>
                        <a:t>28%</a:t>
                      </a:r>
                      <a:endParaRPr lang="en-US" sz="3200" b="1" dirty="0"/>
                    </a:p>
                  </a:txBody>
                  <a:tcPr/>
                </a:tc>
                <a:tc>
                  <a:txBody>
                    <a:bodyPr/>
                    <a:lstStyle/>
                    <a:p>
                      <a:r>
                        <a:rPr lang="en-US" sz="3200" b="1" dirty="0" smtClean="0"/>
                        <a:t>38%</a:t>
                      </a:r>
                      <a:endParaRPr lang="en-US" sz="3200" b="1" dirty="0"/>
                    </a:p>
                  </a:txBody>
                  <a:tcPr/>
                </a:tc>
                <a:tc>
                  <a:txBody>
                    <a:bodyPr/>
                    <a:lstStyle/>
                    <a:p>
                      <a:r>
                        <a:rPr lang="en-US" sz="3200" b="1" dirty="0" smtClean="0"/>
                        <a:t>21%</a:t>
                      </a:r>
                      <a:endParaRPr lang="en-US" sz="3200" b="1" dirty="0"/>
                    </a:p>
                  </a:txBody>
                  <a:tcPr/>
                </a:tc>
                <a:tc>
                  <a:txBody>
                    <a:bodyPr/>
                    <a:lstStyle/>
                    <a:p>
                      <a:r>
                        <a:rPr lang="en-US" sz="3200" b="1" dirty="0" smtClean="0"/>
                        <a:t>45%</a:t>
                      </a:r>
                      <a:endParaRPr lang="en-US" sz="3200" b="1" dirty="0"/>
                    </a:p>
                  </a:txBody>
                  <a:tcPr/>
                </a:tc>
                <a:tc>
                  <a:txBody>
                    <a:bodyPr/>
                    <a:lstStyle/>
                    <a:p>
                      <a:r>
                        <a:rPr lang="en-US" sz="3200" b="1" dirty="0" smtClean="0"/>
                        <a:t>54%</a:t>
                      </a:r>
                      <a:endParaRPr lang="en-US" sz="3200" b="1" dirty="0"/>
                    </a:p>
                  </a:txBody>
                  <a:tcPr/>
                </a:tc>
              </a:tr>
              <a:tr h="784828">
                <a:tc>
                  <a:txBody>
                    <a:bodyPr/>
                    <a:lstStyle/>
                    <a:p>
                      <a:r>
                        <a:rPr lang="en-US" sz="2800" b="1" dirty="0" smtClean="0"/>
                        <a:t>West</a:t>
                      </a:r>
                      <a:endParaRPr lang="en-US" sz="2800" b="1" dirty="0"/>
                    </a:p>
                  </a:txBody>
                  <a:tcPr/>
                </a:tc>
                <a:tc>
                  <a:txBody>
                    <a:bodyPr/>
                    <a:lstStyle/>
                    <a:p>
                      <a:r>
                        <a:rPr lang="en-US" sz="3200" b="1" dirty="0" smtClean="0"/>
                        <a:t>14%</a:t>
                      </a:r>
                      <a:endParaRPr lang="en-US" sz="3200" b="1" dirty="0"/>
                    </a:p>
                  </a:txBody>
                  <a:tcPr/>
                </a:tc>
                <a:tc>
                  <a:txBody>
                    <a:bodyPr/>
                    <a:lstStyle/>
                    <a:p>
                      <a:r>
                        <a:rPr lang="en-US" sz="3200" b="1" dirty="0" smtClean="0"/>
                        <a:t>14%</a:t>
                      </a:r>
                      <a:endParaRPr lang="en-US" sz="3200" b="1" dirty="0"/>
                    </a:p>
                  </a:txBody>
                  <a:tcPr/>
                </a:tc>
                <a:tc>
                  <a:txBody>
                    <a:bodyPr/>
                    <a:lstStyle/>
                    <a:p>
                      <a:r>
                        <a:rPr lang="en-US" sz="3200" b="1" dirty="0" smtClean="0"/>
                        <a:t>5%</a:t>
                      </a:r>
                      <a:endParaRPr lang="en-US" sz="3200" b="1" dirty="0"/>
                    </a:p>
                  </a:txBody>
                  <a:tcPr/>
                </a:tc>
                <a:tc>
                  <a:txBody>
                    <a:bodyPr/>
                    <a:lstStyle/>
                    <a:p>
                      <a:r>
                        <a:rPr lang="en-US" sz="3200" b="1" dirty="0" smtClean="0"/>
                        <a:t>64%</a:t>
                      </a:r>
                      <a:endParaRPr lang="en-US" sz="3200" b="1" dirty="0"/>
                    </a:p>
                  </a:txBody>
                  <a:tcPr/>
                </a:tc>
                <a:tc>
                  <a:txBody>
                    <a:bodyPr/>
                    <a:lstStyle/>
                    <a:p>
                      <a:r>
                        <a:rPr lang="en-US" sz="3200" b="1" dirty="0" smtClean="0"/>
                        <a:t>62%</a:t>
                      </a:r>
                      <a:endParaRPr lang="en-US" sz="3200" b="1" dirty="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Use graph from McGuire paper</a:t>
            </a:r>
            <a:endParaRPr lang="en-US" dirty="0"/>
          </a:p>
        </p:txBody>
      </p:sp>
      <p:pic>
        <p:nvPicPr>
          <p:cNvPr id="4" name="Picture 3" descr="mcguire prayer compliance chart.jpg"/>
          <p:cNvPicPr>
            <a:picLocks noChangeAspect="1"/>
          </p:cNvPicPr>
          <p:nvPr/>
        </p:nvPicPr>
        <p:blipFill>
          <a:blip r:embed="rId4" cstate="print"/>
          <a:stretch>
            <a:fillRect/>
          </a:stretch>
        </p:blipFill>
        <p:spPr>
          <a:xfrm>
            <a:off x="0" y="228600"/>
            <a:ext cx="9144000" cy="6248400"/>
          </a:xfrm>
          <a:prstGeom prst="rect">
            <a:avLst/>
          </a:prstGeom>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 name="INCLUDESESSION" val="Tru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1015</Words>
  <Application>Microsoft Office PowerPoint</Application>
  <PresentationFormat>On-screen Show (4:3)</PresentationFormat>
  <Paragraphs>110</Paragraphs>
  <Slides>23</Slides>
  <Notes>16</Notes>
  <HiddenSlides>3</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McCollum v. Bd of Education (1948)</vt:lpstr>
      <vt:lpstr>McCollum v. Bd of Education (1948)</vt:lpstr>
      <vt:lpstr>Zorach v. Clausen</vt:lpstr>
      <vt:lpstr>Engel v. Vitale (1962)</vt:lpstr>
      <vt:lpstr>Abington v. Schemp (1963)</vt:lpstr>
      <vt:lpstr>Abington v. Schemp (1963)</vt:lpstr>
      <vt:lpstr>Early State Supreme Courts Striking Down Public School Prayer</vt:lpstr>
      <vt:lpstr>Effect of Decisions by Region 1968</vt:lpstr>
      <vt:lpstr>Slide 9</vt:lpstr>
      <vt:lpstr>Non-compliance vs. Population  Density and Evangelicals</vt:lpstr>
      <vt:lpstr>Wallace v. Jaffree (1985): 3 Statutes</vt:lpstr>
      <vt:lpstr>Wallace v. Jaffree (1985): 3 Statutes</vt:lpstr>
      <vt:lpstr>Santa Fe v. Doe (2000)</vt:lpstr>
      <vt:lpstr>Santa Fe v. Doe (2000)</vt:lpstr>
      <vt:lpstr>Evolution and the Schools</vt:lpstr>
      <vt:lpstr>Scopes Monkey Trial</vt:lpstr>
      <vt:lpstr>Scopes Monkey Trial (1925)</vt:lpstr>
      <vt:lpstr>Scopes Monkey Trial (1925)</vt:lpstr>
      <vt:lpstr>Epperson v. Arkansas (1967)</vt:lpstr>
      <vt:lpstr>Edwards v. Aguillard (1987)</vt:lpstr>
      <vt:lpstr>Scalia in Edwards</vt:lpstr>
      <vt:lpstr>Kitzmiller v. Dover (PA) Area School District (2005)</vt:lpstr>
      <vt:lpstr>Kitzmiller v. Dover Area S. D. - Standards</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Prayer</dc:title>
  <dc:creator>Daniel Levin</dc:creator>
  <cp:lastModifiedBy>Daniel Levin</cp:lastModifiedBy>
  <cp:revision>58</cp:revision>
  <dcterms:created xsi:type="dcterms:W3CDTF">2010-01-25T04:21:40Z</dcterms:created>
  <dcterms:modified xsi:type="dcterms:W3CDTF">2011-02-02T02:08:03Z</dcterms:modified>
</cp:coreProperties>
</file>