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487" r:id="rId2"/>
    <p:sldId id="526" r:id="rId3"/>
    <p:sldId id="534" r:id="rId4"/>
    <p:sldId id="525" r:id="rId5"/>
    <p:sldId id="512" r:id="rId6"/>
    <p:sldId id="547" r:id="rId7"/>
    <p:sldId id="555" r:id="rId8"/>
    <p:sldId id="557" r:id="rId9"/>
    <p:sldId id="569" r:id="rId10"/>
    <p:sldId id="570" r:id="rId11"/>
    <p:sldId id="54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CA3"/>
    <a:srgbClr val="B5E750"/>
    <a:srgbClr val="72DDC3"/>
    <a:srgbClr val="C13344"/>
    <a:srgbClr val="6166C4"/>
    <a:srgbClr val="BC333E"/>
    <a:srgbClr val="FF8845"/>
    <a:srgbClr val="FF9F4D"/>
    <a:srgbClr val="16A6B6"/>
    <a:srgbClr val="18A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7037" autoAdjust="0"/>
  </p:normalViewPr>
  <p:slideViewPr>
    <p:cSldViewPr snapToGrid="0" showGuides="1">
      <p:cViewPr varScale="1">
        <p:scale>
          <a:sx n="103" d="100"/>
          <a:sy n="103" d="100"/>
        </p:scale>
        <p:origin x="628" y="6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-10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wigh\Desktop\Program%20Manager\Analytics%20Update%20Info\Copy%20of%20Standardized%20Reporting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dcoxworth\Documents\Projects\2016_RevCredit\Misc\Completer%20Comparis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edcoxworth\Documents\Projects\2016_RevCredit\Misc\Completer%20Comparis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Collections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'NEW - RevCredit CR'!$A$2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7878787878787901E-2"/>
                  <c:y val="2.7247045420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87-4979-ABA6-16A86F651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- RevCredit CR'!$C$1:$H$1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'NEW - RevCredit CR'!$C$2:$H$2</c:f>
              <c:numCache>
                <c:formatCode>_("$"* #,##0_);_("$"* \(#,##0\);_("$"* "-"??_);_(@_)</c:formatCode>
                <c:ptCount val="6"/>
                <c:pt idx="0">
                  <c:v>67.22</c:v>
                </c:pt>
                <c:pt idx="1">
                  <c:v>127.22</c:v>
                </c:pt>
                <c:pt idx="2">
                  <c:v>176.64</c:v>
                </c:pt>
                <c:pt idx="3">
                  <c:v>219.44</c:v>
                </c:pt>
                <c:pt idx="4">
                  <c:v>253.04</c:v>
                </c:pt>
                <c:pt idx="5">
                  <c:v>284.77999999999992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87-4979-ABA6-16A86F651A9B}"/>
            </c:ext>
          </c:extLst>
        </c:ser>
        <c:ser>
          <c:idx val="1"/>
          <c:order val="1"/>
          <c:tx>
            <c:strRef>
              <c:f>'NEW - RevCredit CR'!$A$3</c:f>
              <c:strCache>
                <c:ptCount val="1"/>
                <c:pt idx="0">
                  <c:v>Complete &amp; Partial Complete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7-4979-ABA6-16A86F651A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- RevCredit CR'!$C$1:$H$1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'NEW - RevCredit CR'!$C$3:$H$3</c:f>
              <c:numCache>
                <c:formatCode>_("$"* #,##0_);_("$"* \(#,##0\);_("$"* "-"??_);_(@_)</c:formatCode>
                <c:ptCount val="6"/>
                <c:pt idx="0">
                  <c:v>75.19</c:v>
                </c:pt>
                <c:pt idx="1">
                  <c:v>141.72</c:v>
                </c:pt>
                <c:pt idx="2">
                  <c:v>197.83</c:v>
                </c:pt>
                <c:pt idx="3">
                  <c:v>244.41</c:v>
                </c:pt>
                <c:pt idx="4">
                  <c:v>284.81</c:v>
                </c:pt>
                <c:pt idx="5">
                  <c:v>319.25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87-4979-ABA6-16A86F651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01595360"/>
        <c:axId val="-901610512"/>
      </c:lineChart>
      <c:catAx>
        <c:axId val="-9015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1610512"/>
        <c:crosses val="autoZero"/>
        <c:auto val="1"/>
        <c:lblAlgn val="ctr"/>
        <c:lblOffset val="100"/>
        <c:noMultiLvlLbl val="0"/>
      </c:catAx>
      <c:valAx>
        <c:axId val="-901610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15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Total Collections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Modelled Mean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Results!$I$2:$N$2</c:f>
              <c:numCache>
                <c:formatCode>0.00</c:formatCode>
                <c:ptCount val="6"/>
                <c:pt idx="0">
                  <c:v>79.906666666666666</c:v>
                </c:pt>
                <c:pt idx="1">
                  <c:v>148.09139999999999</c:v>
                </c:pt>
                <c:pt idx="2">
                  <c:v>223.0728</c:v>
                </c:pt>
                <c:pt idx="3">
                  <c:v>301.93512820512711</c:v>
                </c:pt>
                <c:pt idx="4">
                  <c:v>322.53206896551723</c:v>
                </c:pt>
                <c:pt idx="5">
                  <c:v>316.71235294117531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FC-4BA5-8DD3-41344A660033}"/>
            </c:ext>
          </c:extLst>
        </c:ser>
        <c:ser>
          <c:idx val="1"/>
          <c:order val="1"/>
          <c:tx>
            <c:v>Modelled 95% CI</c:v>
          </c:tx>
          <c:spPr>
            <a:ln w="127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Results!$I$4:$N$4</c:f>
              <c:numCache>
                <c:formatCode>0.00</c:formatCode>
                <c:ptCount val="6"/>
                <c:pt idx="0">
                  <c:v>94.294077864605683</c:v>
                </c:pt>
                <c:pt idx="1">
                  <c:v>167.63509402530741</c:v>
                </c:pt>
                <c:pt idx="2">
                  <c:v>250.8593718532166</c:v>
                </c:pt>
                <c:pt idx="3">
                  <c:v>342.04154402358751</c:v>
                </c:pt>
                <c:pt idx="4">
                  <c:v>383.2002935997146</c:v>
                </c:pt>
                <c:pt idx="5">
                  <c:v>415.74288885826911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FC-4BA5-8DD3-41344A660033}"/>
            </c:ext>
          </c:extLst>
        </c:ser>
        <c:ser>
          <c:idx val="2"/>
          <c:order val="2"/>
          <c:tx>
            <c:v>Modelled 95% CI</c:v>
          </c:tx>
          <c:spPr>
            <a:ln w="127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Results!$I$3:$N$3</c:f>
              <c:numCache>
                <c:formatCode>0.00</c:formatCode>
                <c:ptCount val="6"/>
                <c:pt idx="0">
                  <c:v>65.519255468727593</c:v>
                </c:pt>
                <c:pt idx="1">
                  <c:v>128.54770597469249</c:v>
                </c:pt>
                <c:pt idx="2">
                  <c:v>195.28622814678329</c:v>
                </c:pt>
                <c:pt idx="3">
                  <c:v>261.82871238666883</c:v>
                </c:pt>
                <c:pt idx="4">
                  <c:v>261.86384433131968</c:v>
                </c:pt>
                <c:pt idx="5">
                  <c:v>217.68181702408381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FC-4BA5-8DD3-41344A660033}"/>
            </c:ext>
          </c:extLst>
        </c:ser>
        <c:ser>
          <c:idx val="3"/>
          <c:order val="3"/>
          <c:tx>
            <c:v>Observed Mean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Results!$I$7:$N$7</c:f>
              <c:numCache>
                <c:formatCode>0.00</c:formatCode>
                <c:ptCount val="6"/>
                <c:pt idx="0">
                  <c:v>78.747576751120064</c:v>
                </c:pt>
                <c:pt idx="1">
                  <c:v>149.63940886699811</c:v>
                </c:pt>
                <c:pt idx="2">
                  <c:v>210.57179562657569</c:v>
                </c:pt>
                <c:pt idx="3">
                  <c:v>261.59325301204689</c:v>
                </c:pt>
                <c:pt idx="4">
                  <c:v>303.04770270270359</c:v>
                </c:pt>
                <c:pt idx="5">
                  <c:v>337.02481193255579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FC-4BA5-8DD3-41344A660033}"/>
            </c:ext>
          </c:extLst>
        </c:ser>
        <c:ser>
          <c:idx val="4"/>
          <c:order val="4"/>
          <c:tx>
            <c:v>Observed 95% CI</c:v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Results!$I$9:$N$9</c:f>
              <c:numCache>
                <c:formatCode>0.00</c:formatCode>
                <c:ptCount val="6"/>
                <c:pt idx="0">
                  <c:v>80.177616735680488</c:v>
                </c:pt>
                <c:pt idx="1">
                  <c:v>152.25427483542629</c:v>
                </c:pt>
                <c:pt idx="2">
                  <c:v>214.85465539472389</c:v>
                </c:pt>
                <c:pt idx="3">
                  <c:v>268.13673698150689</c:v>
                </c:pt>
                <c:pt idx="4">
                  <c:v>312.68988084107582</c:v>
                </c:pt>
                <c:pt idx="5">
                  <c:v>351.92521387446311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FC-4BA5-8DD3-41344A660033}"/>
            </c:ext>
          </c:extLst>
        </c:ser>
        <c:ser>
          <c:idx val="5"/>
          <c:order val="5"/>
          <c:tx>
            <c:v>Observed 95% CI</c:v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Results!$I$8:$N$8</c:f>
              <c:numCache>
                <c:formatCode>0.00</c:formatCode>
                <c:ptCount val="6"/>
                <c:pt idx="0">
                  <c:v>77.317536766559357</c:v>
                </c:pt>
                <c:pt idx="1">
                  <c:v>147.02454289856999</c:v>
                </c:pt>
                <c:pt idx="2">
                  <c:v>206.28893585842761</c:v>
                </c:pt>
                <c:pt idx="3">
                  <c:v>255.04976904258601</c:v>
                </c:pt>
                <c:pt idx="4">
                  <c:v>293.40552456433142</c:v>
                </c:pt>
                <c:pt idx="5">
                  <c:v>322.12440999064847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FC-4BA5-8DD3-41344A660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03411744"/>
        <c:axId val="-903407072"/>
      </c:lineChart>
      <c:catAx>
        <c:axId val="-9034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3407072"/>
        <c:crosses val="autoZero"/>
        <c:auto val="1"/>
        <c:lblAlgn val="ctr"/>
        <c:lblOffset val="100"/>
        <c:noMultiLvlLbl val="0"/>
      </c:catAx>
      <c:valAx>
        <c:axId val="-9034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34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Survival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Modelled Mean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Results!$C$2:$H$2</c:f>
              <c:numCache>
                <c:formatCode>0%</c:formatCode>
                <c:ptCount val="6"/>
                <c:pt idx="0">
                  <c:v>0.98245614035087703</c:v>
                </c:pt>
                <c:pt idx="1">
                  <c:v>0.96</c:v>
                </c:pt>
                <c:pt idx="2">
                  <c:v>0.84</c:v>
                </c:pt>
                <c:pt idx="3">
                  <c:v>0.76923076923076905</c:v>
                </c:pt>
                <c:pt idx="4">
                  <c:v>0.51724137931034497</c:v>
                </c:pt>
                <c:pt idx="5">
                  <c:v>0.41176470588235298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F0-4123-9F60-13031F1A4AE6}"/>
            </c:ext>
          </c:extLst>
        </c:ser>
        <c:ser>
          <c:idx val="1"/>
          <c:order val="1"/>
          <c:tx>
            <c:v>Modelled 95% CI</c:v>
          </c:tx>
          <c:spPr>
            <a:ln w="127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Results!$C$4:$H$4</c:f>
              <c:numCache>
                <c:formatCode>0%</c:formatCode>
                <c:ptCount val="6"/>
                <c:pt idx="0">
                  <c:v>1.0168414734129829</c:v>
                </c:pt>
                <c:pt idx="1">
                  <c:v>1.014867562015489</c:v>
                </c:pt>
                <c:pt idx="2">
                  <c:v>0.942647809354766</c:v>
                </c:pt>
                <c:pt idx="3">
                  <c:v>0.90319028461813899</c:v>
                </c:pt>
                <c:pt idx="4">
                  <c:v>0.70233042866039497</c:v>
                </c:pt>
                <c:pt idx="5">
                  <c:v>0.65291522342810504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F0-4123-9F60-13031F1A4AE6}"/>
            </c:ext>
          </c:extLst>
        </c:ser>
        <c:ser>
          <c:idx val="2"/>
          <c:order val="2"/>
          <c:tx>
            <c:v>Modelled 95% CI</c:v>
          </c:tx>
          <c:spPr>
            <a:ln w="1270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Results!$C$3:$H$3</c:f>
              <c:numCache>
                <c:formatCode>0%</c:formatCode>
                <c:ptCount val="6"/>
                <c:pt idx="0">
                  <c:v>0.94807080728877102</c:v>
                </c:pt>
                <c:pt idx="1">
                  <c:v>0.90513243798451104</c:v>
                </c:pt>
                <c:pt idx="2">
                  <c:v>0.73735219064523405</c:v>
                </c:pt>
                <c:pt idx="3">
                  <c:v>0.635271253843399</c:v>
                </c:pt>
                <c:pt idx="4">
                  <c:v>0.33215232996029398</c:v>
                </c:pt>
                <c:pt idx="5">
                  <c:v>0.170614188336601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F0-4123-9F60-13031F1A4AE6}"/>
            </c:ext>
          </c:extLst>
        </c:ser>
        <c:ser>
          <c:idx val="3"/>
          <c:order val="3"/>
          <c:tx>
            <c:v>Observed Mean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Results!$C$7:$H$7</c:f>
              <c:numCache>
                <c:formatCode>0%</c:formatCode>
                <c:ptCount val="6"/>
                <c:pt idx="0">
                  <c:v>0.936214605067064</c:v>
                </c:pt>
                <c:pt idx="1">
                  <c:v>0.80049261083743795</c:v>
                </c:pt>
                <c:pt idx="2">
                  <c:v>0.67199327165685396</c:v>
                </c:pt>
                <c:pt idx="3">
                  <c:v>0.57283680175246399</c:v>
                </c:pt>
                <c:pt idx="4">
                  <c:v>0.48048048048047998</c:v>
                </c:pt>
                <c:pt idx="5">
                  <c:v>0.40337224383916997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F0-4123-9F60-13031F1A4AE6}"/>
            </c:ext>
          </c:extLst>
        </c:ser>
        <c:ser>
          <c:idx val="4"/>
          <c:order val="4"/>
          <c:tx>
            <c:v>Observed 95% CI</c:v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Results!$C$8:$H$8</c:f>
              <c:numCache>
                <c:formatCode>0%</c:formatCode>
                <c:ptCount val="6"/>
                <c:pt idx="0">
                  <c:v>0.92794442639618102</c:v>
                </c:pt>
                <c:pt idx="1">
                  <c:v>0.78579757564401098</c:v>
                </c:pt>
                <c:pt idx="2">
                  <c:v>0.65311955900573004</c:v>
                </c:pt>
                <c:pt idx="3">
                  <c:v>0.55014186237291396</c:v>
                </c:pt>
                <c:pt idx="4">
                  <c:v>0.45363953112201</c:v>
                </c:pt>
                <c:pt idx="5">
                  <c:v>0.36872190700387297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F0-4123-9F60-13031F1A4AE6}"/>
            </c:ext>
          </c:extLst>
        </c:ser>
        <c:ser>
          <c:idx val="5"/>
          <c:order val="5"/>
          <c:tx>
            <c:v>Observed 95% CI</c:v>
          </c:tx>
          <c:spPr>
            <a:ln w="12700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Results!$L$12:$Q$12</c:f>
              <c:strCache>
                <c:ptCount val="6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4 Month </c:v>
                </c:pt>
                <c:pt idx="4">
                  <c:v>5 Month</c:v>
                </c:pt>
                <c:pt idx="5">
                  <c:v>6 Month</c:v>
                </c:pt>
              </c:strCache>
            </c:strRef>
          </c:cat>
          <c:val>
            <c:numRef>
              <c:f>Results!$C$9:$H$9</c:f>
              <c:numCache>
                <c:formatCode>0%</c:formatCode>
                <c:ptCount val="6"/>
                <c:pt idx="0">
                  <c:v>0.94448478373794698</c:v>
                </c:pt>
                <c:pt idx="1">
                  <c:v>0.81518764603086602</c:v>
                </c:pt>
                <c:pt idx="2">
                  <c:v>0.69086698430797899</c:v>
                </c:pt>
                <c:pt idx="3">
                  <c:v>0.59553174113201401</c:v>
                </c:pt>
                <c:pt idx="4">
                  <c:v>0.50732142983895101</c:v>
                </c:pt>
                <c:pt idx="5">
                  <c:v>0.43802258067446698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F0-4123-9F60-13031F1A4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903931728"/>
        <c:axId val="-903939712"/>
      </c:lineChart>
      <c:catAx>
        <c:axId val="-9039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3939712"/>
        <c:crosses val="autoZero"/>
        <c:auto val="1"/>
        <c:lblAlgn val="ctr"/>
        <c:lblOffset val="100"/>
        <c:noMultiLvlLbl val="0"/>
      </c:catAx>
      <c:valAx>
        <c:axId val="-9039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3931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F7CF-E87D-444F-80B5-E0D341FFE198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E8E8-124C-A145-B049-0F803CB6F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76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8A4107A-4189-CA43-A904-1BB46FA7A022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35CE6EE-DC40-43BD-98D3-7537880FF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74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6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5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7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7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8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08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8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D404-DF8B-4DF1-8420-83EA07EC08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3252"/>
            <a:ext cx="7886700" cy="64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2281"/>
            <a:ext cx="78867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66"/>
          <p:cNvSpPr>
            <a:spLocks noChangeArrowheads="1"/>
          </p:cNvSpPr>
          <p:nvPr/>
        </p:nvSpPr>
        <p:spPr bwMode="auto">
          <a:xfrm>
            <a:off x="1" y="355734"/>
            <a:ext cx="9144000" cy="55562"/>
          </a:xfrm>
          <a:prstGeom prst="rect">
            <a:avLst/>
          </a:prstGeom>
          <a:gradFill flip="none" rotWithShape="1">
            <a:gsLst>
              <a:gs pos="0">
                <a:srgbClr val="5D7E79"/>
              </a:gs>
              <a:gs pos="100000">
                <a:srgbClr val="CDD728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77" y="6113"/>
            <a:ext cx="1097280" cy="8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14116-E97F-429C-958F-659FBC6487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CFEC-1A01-4675-88C2-A746B4065D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5E624-A38B-49DB-AB0E-E35C01843B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569775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79962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61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B9ABC1-9F91-4ED3-A677-DB9F755AF3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ill Sans" charset="0"/>
                <a:ea typeface="ヒラギノ角ゴ ProN W3" charset="-128"/>
                <a:sym typeface="Gill Sans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7" name="Rectangle 66"/>
          <p:cNvSpPr>
            <a:spLocks noChangeArrowheads="1"/>
          </p:cNvSpPr>
          <p:nvPr userDrawn="1"/>
        </p:nvSpPr>
        <p:spPr bwMode="auto">
          <a:xfrm>
            <a:off x="1" y="355734"/>
            <a:ext cx="9144000" cy="55562"/>
          </a:xfrm>
          <a:prstGeom prst="rect">
            <a:avLst/>
          </a:prstGeom>
          <a:gradFill flip="none" rotWithShape="1">
            <a:gsLst>
              <a:gs pos="0">
                <a:srgbClr val="5D7E79"/>
              </a:gs>
              <a:gs pos="100000">
                <a:srgbClr val="CDD728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latin typeface="Gill Sans" charset="0"/>
              <a:ea typeface="ヒラギノ角ゴ ProN W3" charset="-128"/>
              <a:sym typeface="Gill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77" y="6113"/>
            <a:ext cx="1097280" cy="8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1" r:id="rId4"/>
    <p:sldLayoutId id="2147483682" r:id="rId5"/>
    <p:sldLayoutId id="214748368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coxworth@progrexion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253" y="4620554"/>
            <a:ext cx="7782107" cy="688046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Anthropology and Your Day Job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" y="5080000"/>
            <a:ext cx="362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AA9D"/>
                </a:solidFill>
              </a:rPr>
              <a:t>Ted </a:t>
            </a:r>
            <a:r>
              <a:rPr lang="en-US" dirty="0" err="1">
                <a:solidFill>
                  <a:srgbClr val="18AA9D"/>
                </a:solidFill>
              </a:rPr>
              <a:t>Coxworth</a:t>
            </a:r>
            <a:endParaRPr lang="en-US" dirty="0">
              <a:solidFill>
                <a:srgbClr val="18AA9D"/>
              </a:solidFill>
            </a:endParaRPr>
          </a:p>
          <a:p>
            <a:r>
              <a:rPr lang="en-US" dirty="0">
                <a:solidFill>
                  <a:srgbClr val="18AA9D"/>
                </a:solidFill>
              </a:rPr>
              <a:t>Director of Analytics, Progrexion</a:t>
            </a:r>
          </a:p>
        </p:txBody>
      </p:sp>
    </p:spTree>
    <p:extLst>
      <p:ext uri="{BB962C8B-B14F-4D97-AF65-F5344CB8AC3E}">
        <p14:creationId xmlns:p14="http://schemas.microsoft.com/office/powerpoint/2010/main" val="9105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Hints on the Hunt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EF03E-BAAD-4EEE-A1ED-AB967094CC5B}"/>
              </a:ext>
            </a:extLst>
          </p:cNvPr>
          <p:cNvSpPr/>
          <p:nvPr/>
        </p:nvSpPr>
        <p:spPr>
          <a:xfrm>
            <a:off x="360784" y="1425717"/>
            <a:ext cx="8354008" cy="495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ACAA5-7A52-4108-B69E-5A97E359A8E9}"/>
              </a:ext>
            </a:extLst>
          </p:cNvPr>
          <p:cNvSpPr/>
          <p:nvPr/>
        </p:nvSpPr>
        <p:spPr>
          <a:xfrm>
            <a:off x="360783" y="1425717"/>
            <a:ext cx="2082267" cy="4952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5BB7B-9628-4D8F-BA80-A0D8B9A99C52}"/>
              </a:ext>
            </a:extLst>
          </p:cNvPr>
          <p:cNvSpPr txBox="1"/>
          <p:nvPr/>
        </p:nvSpPr>
        <p:spPr>
          <a:xfrm>
            <a:off x="379445" y="1425715"/>
            <a:ext cx="20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34080-4F61-4964-B437-F2FF760F11C7}"/>
              </a:ext>
            </a:extLst>
          </p:cNvPr>
          <p:cNvSpPr txBox="1"/>
          <p:nvPr/>
        </p:nvSpPr>
        <p:spPr>
          <a:xfrm>
            <a:off x="2393620" y="1462978"/>
            <a:ext cx="62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tool for recruiters.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6172E-0255-4EFF-B485-BA2F10283CE6}"/>
              </a:ext>
            </a:extLst>
          </p:cNvPr>
          <p:cNvSpPr/>
          <p:nvPr/>
        </p:nvSpPr>
        <p:spPr>
          <a:xfrm>
            <a:off x="360782" y="2473700"/>
            <a:ext cx="8354008" cy="495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E5C162-97A4-43B8-914C-C47545E0DD7B}"/>
              </a:ext>
            </a:extLst>
          </p:cNvPr>
          <p:cNvSpPr/>
          <p:nvPr/>
        </p:nvSpPr>
        <p:spPr>
          <a:xfrm>
            <a:off x="360781" y="2473700"/>
            <a:ext cx="2082267" cy="4952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9EF5-8231-4452-A006-0C80B7021C72}"/>
              </a:ext>
            </a:extLst>
          </p:cNvPr>
          <p:cNvSpPr txBox="1"/>
          <p:nvPr/>
        </p:nvSpPr>
        <p:spPr>
          <a:xfrm>
            <a:off x="379443" y="2473698"/>
            <a:ext cx="20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Resume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9F2F8-6BC7-42AC-9ABA-FB69FD9529E1}"/>
              </a:ext>
            </a:extLst>
          </p:cNvPr>
          <p:cNvSpPr txBox="1"/>
          <p:nvPr/>
        </p:nvSpPr>
        <p:spPr>
          <a:xfrm>
            <a:off x="2393618" y="2510961"/>
            <a:ext cx="62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Gateway to the interview.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ED8CE-1444-4AFE-9C21-988DB3F37F0C}"/>
              </a:ext>
            </a:extLst>
          </p:cNvPr>
          <p:cNvSpPr/>
          <p:nvPr/>
        </p:nvSpPr>
        <p:spPr>
          <a:xfrm>
            <a:off x="360782" y="3521685"/>
            <a:ext cx="8354008" cy="495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BCD47D-1869-4077-BBC7-A2D6956C500B}"/>
              </a:ext>
            </a:extLst>
          </p:cNvPr>
          <p:cNvSpPr/>
          <p:nvPr/>
        </p:nvSpPr>
        <p:spPr>
          <a:xfrm>
            <a:off x="360781" y="3521685"/>
            <a:ext cx="2082267" cy="4952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696F3C-1E2A-4043-A7A3-DC0BD652FFF8}"/>
              </a:ext>
            </a:extLst>
          </p:cNvPr>
          <p:cNvSpPr txBox="1"/>
          <p:nvPr/>
        </p:nvSpPr>
        <p:spPr>
          <a:xfrm>
            <a:off x="379443" y="3521683"/>
            <a:ext cx="20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02EAE6-56A2-4B6A-B9B1-809FCFD66D54}"/>
              </a:ext>
            </a:extLst>
          </p:cNvPr>
          <p:cNvSpPr txBox="1"/>
          <p:nvPr/>
        </p:nvSpPr>
        <p:spPr>
          <a:xfrm>
            <a:off x="2393618" y="3558946"/>
            <a:ext cx="62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magic happens (or not).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3BA7F8-A412-41EC-BEA6-ABC659B32922}"/>
              </a:ext>
            </a:extLst>
          </p:cNvPr>
          <p:cNvSpPr/>
          <p:nvPr/>
        </p:nvSpPr>
        <p:spPr>
          <a:xfrm>
            <a:off x="360781" y="5208301"/>
            <a:ext cx="8354008" cy="495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1AF9DE-A4DA-4E54-AFA9-51AA052B2FE9}"/>
              </a:ext>
            </a:extLst>
          </p:cNvPr>
          <p:cNvSpPr/>
          <p:nvPr/>
        </p:nvSpPr>
        <p:spPr>
          <a:xfrm>
            <a:off x="360780" y="5208301"/>
            <a:ext cx="2082267" cy="49527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6B9A2-477C-4BAD-A167-9BF4055E5B28}"/>
              </a:ext>
            </a:extLst>
          </p:cNvPr>
          <p:cNvSpPr txBox="1"/>
          <p:nvPr/>
        </p:nvSpPr>
        <p:spPr>
          <a:xfrm>
            <a:off x="379443" y="5091674"/>
            <a:ext cx="2077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42D7EC-4534-467E-B666-650BCAFD8ADA}"/>
              </a:ext>
            </a:extLst>
          </p:cNvPr>
          <p:cNvSpPr txBox="1"/>
          <p:nvPr/>
        </p:nvSpPr>
        <p:spPr>
          <a:xfrm>
            <a:off x="2393617" y="5245562"/>
            <a:ext cx="629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Best way to get a job – especially your first one.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BC26D6-DF95-4EC6-A69F-00185F33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A3A7A00-EC2C-401E-8D55-7A81124A603F}"/>
              </a:ext>
            </a:extLst>
          </p:cNvPr>
          <p:cNvSpPr/>
          <p:nvPr/>
        </p:nvSpPr>
        <p:spPr>
          <a:xfrm>
            <a:off x="4158024" y="2004835"/>
            <a:ext cx="336884" cy="38501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8ECB3197-2C09-4C7A-9ADA-5B38351E5FE2}"/>
              </a:ext>
            </a:extLst>
          </p:cNvPr>
          <p:cNvSpPr/>
          <p:nvPr/>
        </p:nvSpPr>
        <p:spPr>
          <a:xfrm>
            <a:off x="4158024" y="3052819"/>
            <a:ext cx="336884" cy="38501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0888D-FCF3-49C7-BFEA-0CACD0B03F79}"/>
              </a:ext>
            </a:extLst>
          </p:cNvPr>
          <p:cNvSpPr txBox="1"/>
          <p:nvPr/>
        </p:nvSpPr>
        <p:spPr>
          <a:xfrm>
            <a:off x="3883704" y="4227908"/>
            <a:ext cx="885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3543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Coxworth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Phone: (801) 204-5122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Email: 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tcoxworth@progrexion.com</a:t>
            </a: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LinkedIn: Ted Coxworth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Get In Touch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0562CE-D7DB-4A27-922D-CB59807F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005981"/>
                  </p:ext>
                </p:extLst>
              </p:nvPr>
            </p:nvGraphicFramePr>
            <p:xfrm>
              <a:off x="628650" y="1312863"/>
              <a:ext cx="7886700" cy="48450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1312863"/>
                <a:ext cx="7886700" cy="484505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Setting the Stage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ADCDA6-4A06-4645-A49E-A60A2473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Director of Analytics, Progrexion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Mid-size (~3k employees) credit repair company.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team answers business questions with science.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About 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00011-BA80-4AD0-9C4E-F8FFF42F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An Example: Do Surveys Help?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469225"/>
              </p:ext>
            </p:extLst>
          </p:nvPr>
        </p:nvGraphicFramePr>
        <p:xfrm>
          <a:off x="0" y="1065796"/>
          <a:ext cx="7040880" cy="559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/>
          <p:cNvSpPr/>
          <p:nvPr/>
        </p:nvSpPr>
        <p:spPr>
          <a:xfrm>
            <a:off x="6409222" y="1922724"/>
            <a:ext cx="188464" cy="446730"/>
          </a:xfrm>
          <a:prstGeom prst="rightBrac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8710" y="1961423"/>
            <a:ext cx="245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Lift from Survey?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2265" y="4283675"/>
            <a:ext cx="452077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completers different? If so, we should compare them to similar customers in the control group.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BF8FAE3-AE45-4084-A2A0-F61280DDF1B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896C82-B3CC-4E4A-B6FE-04E1E30ACD36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4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An Example: Do Surveys Help?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601"/>
              </p:ext>
            </p:extLst>
          </p:nvPr>
        </p:nvGraphicFramePr>
        <p:xfrm>
          <a:off x="-1" y="1022701"/>
          <a:ext cx="7040881" cy="289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007211"/>
              </p:ext>
            </p:extLst>
          </p:nvPr>
        </p:nvGraphicFramePr>
        <p:xfrm>
          <a:off x="0" y="3921350"/>
          <a:ext cx="6960974" cy="289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94442" y="3591597"/>
            <a:ext cx="201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lift from Survey.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7030774" y="1584495"/>
            <a:ext cx="163668" cy="4383536"/>
          </a:xfrm>
          <a:prstGeom prst="rightBrac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83D38D6-B8BA-443B-BFAA-855A04CE7DD7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896C82-B3CC-4E4A-B6FE-04E1E30ACD36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5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8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Director of Analytics, Progrexion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Mid-size (~3k employees) credit repair company.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My team answers questions with data, stats, and science.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Anthropologist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BA, MS, and PhD – all in Anthropology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Lots of time spent doing research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About 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CE104-2658-4591-903F-18BF4D1A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0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About 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5" y="1312863"/>
            <a:ext cx="3728551" cy="48450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11B72-E605-4319-8302-4BFABF2F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5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29" y="1312863"/>
            <a:ext cx="4164035" cy="4845050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About 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5" y="1312863"/>
            <a:ext cx="3728551" cy="4845050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AD8C0-7B41-4F38-A51A-9348870C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3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Science is fun – and practical.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Useful perspective on the human animal.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Statistics are incredibly handy inventions.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Human behavior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Particle physics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Automotive manufacturing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Netflix recommendations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Buzzfeed quizzes (j/k)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2928"/>
            <a:ext cx="8652933" cy="56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What Anthropology Taught 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4753721"/>
            <a:ext cx="8928100" cy="1854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69F2F-F49B-435A-AF60-94FD26AF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650" y="6492875"/>
            <a:ext cx="2057400" cy="365125"/>
          </a:xfrm>
        </p:spPr>
        <p:txBody>
          <a:bodyPr/>
          <a:lstStyle/>
          <a:p>
            <a:pPr>
              <a:defRPr/>
            </a:pPr>
            <a:fld id="{52896C82-B3CC-4E4A-B6FE-04E1E30ACD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11575"/>
      </p:ext>
    </p:extLst>
  </p:cSld>
  <p:clrMapOvr>
    <a:masterClrMapping/>
  </p:clrMapOvr>
</p:sld>
</file>

<file path=ppt/theme/theme1.xml><?xml version="1.0" encoding="utf-8"?>
<a:theme xmlns:a="http://schemas.openxmlformats.org/drawingml/2006/main" name="PGX Investo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GX Investor" id="{7469030A-CE0C-432D-BC78-1AC27F5EE4C9}" vid="{001C9756-2D92-45C4-96F8-0983070454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webextension1.xml><?xml version="1.0" encoding="utf-8"?>
<we:webextension xmlns:we="http://schemas.microsoft.com/office/webextensions/webextension/2010/11" id="{D35F4291-F2DB-AF4A-8342-2015EDC61DD9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G3u6RfOufJQ&quot;"/>
    <we:property name="starttime" value="null"/>
    <we:property name="endtime" value="null"/>
    <we:property name="autoplay" value="null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PGX Investor</Template>
  <TotalTime>61808</TotalTime>
  <Words>245</Words>
  <Application>Microsoft Office PowerPoint</Application>
  <PresentationFormat>On-screen Show (4:3)</PresentationFormat>
  <Paragraphs>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</vt:lpstr>
      <vt:lpstr>ヒラギノ角ゴ ProN W3</vt:lpstr>
      <vt:lpstr>PGX Investor</vt:lpstr>
      <vt:lpstr>Anthropology and Your Day Job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Pexton</dc:creator>
  <cp:lastModifiedBy>Ted Coxworth</cp:lastModifiedBy>
  <cp:revision>1492</cp:revision>
  <cp:lastPrinted>2016-07-14T19:22:53Z</cp:lastPrinted>
  <dcterms:created xsi:type="dcterms:W3CDTF">2014-04-15T21:16:15Z</dcterms:created>
  <dcterms:modified xsi:type="dcterms:W3CDTF">2017-10-18T22:17:37Z</dcterms:modified>
</cp:coreProperties>
</file>